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2.xml" ContentType="application/vnd.openxmlformats-officedocument.themeOverr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3.xml" ContentType="application/vnd.openxmlformats-officedocument.themeOverr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4.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80"/>
  </p:notesMasterIdLst>
  <p:sldIdLst>
    <p:sldId id="267" r:id="rId7"/>
    <p:sldId id="268" r:id="rId8"/>
    <p:sldId id="1591" r:id="rId9"/>
    <p:sldId id="369" r:id="rId10"/>
    <p:sldId id="370" r:id="rId11"/>
    <p:sldId id="1582" r:id="rId12"/>
    <p:sldId id="272" r:id="rId13"/>
    <p:sldId id="371" r:id="rId14"/>
    <p:sldId id="372" r:id="rId15"/>
    <p:sldId id="374" r:id="rId16"/>
    <p:sldId id="352" r:id="rId17"/>
    <p:sldId id="351" r:id="rId18"/>
    <p:sldId id="375" r:id="rId19"/>
    <p:sldId id="279" r:id="rId20"/>
    <p:sldId id="285" r:id="rId21"/>
    <p:sldId id="286" r:id="rId22"/>
    <p:sldId id="1593" r:id="rId23"/>
    <p:sldId id="353" r:id="rId24"/>
    <p:sldId id="354" r:id="rId25"/>
    <p:sldId id="345" r:id="rId26"/>
    <p:sldId id="361" r:id="rId27"/>
    <p:sldId id="1594" r:id="rId28"/>
    <p:sldId id="342" r:id="rId29"/>
    <p:sldId id="343" r:id="rId30"/>
    <p:sldId id="1595" r:id="rId31"/>
    <p:sldId id="348" r:id="rId32"/>
    <p:sldId id="349" r:id="rId33"/>
    <p:sldId id="1596" r:id="rId34"/>
    <p:sldId id="355" r:id="rId35"/>
    <p:sldId id="356" r:id="rId36"/>
    <p:sldId id="357" r:id="rId37"/>
    <p:sldId id="358" r:id="rId38"/>
    <p:sldId id="359" r:id="rId39"/>
    <p:sldId id="360" r:id="rId40"/>
    <p:sldId id="300" r:id="rId41"/>
    <p:sldId id="301" r:id="rId42"/>
    <p:sldId id="1571" r:id="rId43"/>
    <p:sldId id="1585" r:id="rId44"/>
    <p:sldId id="1556" r:id="rId45"/>
    <p:sldId id="365" r:id="rId46"/>
    <p:sldId id="1572" r:id="rId47"/>
    <p:sldId id="259" r:id="rId48"/>
    <p:sldId id="1573" r:id="rId49"/>
    <p:sldId id="261" r:id="rId50"/>
    <p:sldId id="340" r:id="rId51"/>
    <p:sldId id="1592" r:id="rId52"/>
    <p:sldId id="1576" r:id="rId53"/>
    <p:sldId id="290" r:id="rId54"/>
    <p:sldId id="379" r:id="rId55"/>
    <p:sldId id="380" r:id="rId56"/>
    <p:sldId id="1597" r:id="rId57"/>
    <p:sldId id="1589" r:id="rId58"/>
    <p:sldId id="1587" r:id="rId59"/>
    <p:sldId id="1590" r:id="rId60"/>
    <p:sldId id="311" r:id="rId61"/>
    <p:sldId id="362" r:id="rId62"/>
    <p:sldId id="363" r:id="rId63"/>
    <p:sldId id="364" r:id="rId64"/>
    <p:sldId id="315" r:id="rId65"/>
    <p:sldId id="316" r:id="rId66"/>
    <p:sldId id="317" r:id="rId67"/>
    <p:sldId id="319" r:id="rId68"/>
    <p:sldId id="1583" r:id="rId69"/>
    <p:sldId id="388" r:id="rId70"/>
    <p:sldId id="256" r:id="rId71"/>
    <p:sldId id="257" r:id="rId72"/>
    <p:sldId id="381" r:id="rId73"/>
    <p:sldId id="258" r:id="rId74"/>
    <p:sldId id="382" r:id="rId75"/>
    <p:sldId id="383" r:id="rId76"/>
    <p:sldId id="384" r:id="rId77"/>
    <p:sldId id="1579" r:id="rId78"/>
    <p:sldId id="1580" r:id="rId79"/>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8F40CD-5DFE-454D-9F1F-140040E30CDE}">
          <p14:sldIdLst>
            <p14:sldId id="267"/>
            <p14:sldId id="268"/>
            <p14:sldId id="1591"/>
            <p14:sldId id="369"/>
            <p14:sldId id="370"/>
            <p14:sldId id="1582"/>
            <p14:sldId id="272"/>
            <p14:sldId id="371"/>
            <p14:sldId id="372"/>
            <p14:sldId id="374"/>
            <p14:sldId id="352"/>
            <p14:sldId id="351"/>
            <p14:sldId id="375"/>
            <p14:sldId id="279"/>
            <p14:sldId id="285"/>
            <p14:sldId id="286"/>
            <p14:sldId id="1593"/>
            <p14:sldId id="353"/>
            <p14:sldId id="354"/>
            <p14:sldId id="345"/>
            <p14:sldId id="361"/>
            <p14:sldId id="1594"/>
            <p14:sldId id="342"/>
            <p14:sldId id="343"/>
            <p14:sldId id="1595"/>
            <p14:sldId id="348"/>
            <p14:sldId id="349"/>
            <p14:sldId id="1596"/>
            <p14:sldId id="355"/>
            <p14:sldId id="356"/>
            <p14:sldId id="357"/>
            <p14:sldId id="358"/>
            <p14:sldId id="359"/>
            <p14:sldId id="360"/>
            <p14:sldId id="300"/>
            <p14:sldId id="301"/>
            <p14:sldId id="1571"/>
            <p14:sldId id="1585"/>
            <p14:sldId id="1556"/>
            <p14:sldId id="365"/>
            <p14:sldId id="1572"/>
            <p14:sldId id="259"/>
            <p14:sldId id="1573"/>
            <p14:sldId id="261"/>
            <p14:sldId id="340"/>
            <p14:sldId id="1592"/>
            <p14:sldId id="1576"/>
            <p14:sldId id="290"/>
            <p14:sldId id="379"/>
            <p14:sldId id="380"/>
            <p14:sldId id="1597"/>
            <p14:sldId id="1589"/>
            <p14:sldId id="1587"/>
            <p14:sldId id="1590"/>
            <p14:sldId id="311"/>
            <p14:sldId id="362"/>
            <p14:sldId id="363"/>
            <p14:sldId id="364"/>
            <p14:sldId id="315"/>
            <p14:sldId id="316"/>
            <p14:sldId id="317"/>
            <p14:sldId id="319"/>
            <p14:sldId id="1583"/>
            <p14:sldId id="388"/>
            <p14:sldId id="256"/>
            <p14:sldId id="257"/>
            <p14:sldId id="381"/>
            <p14:sldId id="258"/>
            <p14:sldId id="382"/>
            <p14:sldId id="383"/>
            <p14:sldId id="384"/>
            <p14:sldId id="1579"/>
            <p14:sldId id="15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FFF"/>
    <a:srgbClr val="FF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44" dt="2021-02-04T07:44:32.089"/>
    <p1510:client id="{3CD69DDC-D885-50D0-74BC-B8AA6417FC9D}" v="16" dt="2021-02-04T08:09:49.157"/>
    <p1510:client id="{875996A9-B7EE-4286-B86F-F3AA543E42C4}" v="136" dt="2021-02-04T06:48:52.555"/>
    <p1510:client id="{E97E22A9-DDF7-4158-9F00-22E78C4DFAE1}" v="18" dt="2021-02-03T13:55:48.489"/>
    <p1510:client id="{F4190C79-88A9-453B-B1B2-44ED488E2F84}" v="3" dt="2021-02-04T08:38:40.66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viewProps" Target="viewProps.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8.xlsx"/></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Toimintaympäristö!$C$7</c:f>
              <c:strCache>
                <c:ptCount val="1"/>
                <c:pt idx="0">
                  <c:v>Alle 25-v. työttömät</c:v>
                </c:pt>
              </c:strCache>
            </c:strRef>
          </c:tx>
          <c:spPr>
            <a:solidFill>
              <a:srgbClr val="0050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Toimintaympäristö!$I$2:$N$2</c:f>
              <c:numCache>
                <c:formatCode>General</c:formatCode>
                <c:ptCount val="6"/>
                <c:pt idx="0">
                  <c:v>2015</c:v>
                </c:pt>
                <c:pt idx="1">
                  <c:v>2016</c:v>
                </c:pt>
                <c:pt idx="2">
                  <c:v>2017</c:v>
                </c:pt>
                <c:pt idx="3">
                  <c:v>2018</c:v>
                </c:pt>
                <c:pt idx="4">
                  <c:v>2019</c:v>
                </c:pt>
                <c:pt idx="5">
                  <c:v>2020</c:v>
                </c:pt>
              </c:numCache>
            </c:numRef>
          </c:cat>
          <c:val>
            <c:numRef>
              <c:f>Toimintaympäristö!$I$7:$N$7</c:f>
              <c:numCache>
                <c:formatCode>#,##0</c:formatCode>
                <c:ptCount val="6"/>
                <c:pt idx="0">
                  <c:v>1448</c:v>
                </c:pt>
                <c:pt idx="1">
                  <c:v>1387</c:v>
                </c:pt>
                <c:pt idx="2">
                  <c:v>1078</c:v>
                </c:pt>
                <c:pt idx="3" formatCode="General">
                  <c:v>964</c:v>
                </c:pt>
                <c:pt idx="4">
                  <c:v>922</c:v>
                </c:pt>
                <c:pt idx="5">
                  <c:v>1752</c:v>
                </c:pt>
              </c:numCache>
            </c:numRef>
          </c:val>
          <c:extLst>
            <c:ext xmlns:c16="http://schemas.microsoft.com/office/drawing/2014/chart" uri="{C3380CC4-5D6E-409C-BE32-E72D297353CC}">
              <c16:uniqueId val="{00000000-F7C2-4F67-AE73-CF3BC07B562B}"/>
            </c:ext>
          </c:extLst>
        </c:ser>
        <c:ser>
          <c:idx val="1"/>
          <c:order val="1"/>
          <c:tx>
            <c:strRef>
              <c:f>Toimintaympäristö!$C$6</c:f>
              <c:strCache>
                <c:ptCount val="1"/>
                <c:pt idx="0">
                  <c:v>Pitkäaikaistyöttömät</c:v>
                </c:pt>
              </c:strCache>
            </c:strRef>
          </c:tx>
          <c:spPr>
            <a:solidFill>
              <a:srgbClr val="FF7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Toimintaympäristö!$I$2:$N$2</c:f>
              <c:numCache>
                <c:formatCode>General</c:formatCode>
                <c:ptCount val="6"/>
                <c:pt idx="0">
                  <c:v>2015</c:v>
                </c:pt>
                <c:pt idx="1">
                  <c:v>2016</c:v>
                </c:pt>
                <c:pt idx="2">
                  <c:v>2017</c:v>
                </c:pt>
                <c:pt idx="3">
                  <c:v>2018</c:v>
                </c:pt>
                <c:pt idx="4">
                  <c:v>2019</c:v>
                </c:pt>
                <c:pt idx="5">
                  <c:v>2020</c:v>
                </c:pt>
              </c:numCache>
            </c:numRef>
          </c:cat>
          <c:val>
            <c:numRef>
              <c:f>Toimintaympäristö!$I$6:$N$6</c:f>
              <c:numCache>
                <c:formatCode>#,##0</c:formatCode>
                <c:ptCount val="6"/>
                <c:pt idx="0">
                  <c:v>6025</c:v>
                </c:pt>
                <c:pt idx="1">
                  <c:v>5922</c:v>
                </c:pt>
                <c:pt idx="2">
                  <c:v>4396</c:v>
                </c:pt>
                <c:pt idx="3">
                  <c:v>3507</c:v>
                </c:pt>
                <c:pt idx="4">
                  <c:v>3431</c:v>
                </c:pt>
                <c:pt idx="5">
                  <c:v>5175</c:v>
                </c:pt>
              </c:numCache>
            </c:numRef>
          </c:val>
          <c:extLst>
            <c:ext xmlns:c16="http://schemas.microsoft.com/office/drawing/2014/chart" uri="{C3380CC4-5D6E-409C-BE32-E72D297353CC}">
              <c16:uniqueId val="{00000001-F7C2-4F67-AE73-CF3BC07B562B}"/>
            </c:ext>
          </c:extLst>
        </c:ser>
        <c:ser>
          <c:idx val="2"/>
          <c:order val="2"/>
          <c:tx>
            <c:strRef>
              <c:f>Toimintaympäristö!$C$8</c:f>
              <c:strCache>
                <c:ptCount val="1"/>
                <c:pt idx="0">
                  <c:v>Muut työttömät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Toimintaympäristö!$I$2:$N$2</c:f>
              <c:numCache>
                <c:formatCode>General</c:formatCode>
                <c:ptCount val="6"/>
                <c:pt idx="0">
                  <c:v>2015</c:v>
                </c:pt>
                <c:pt idx="1">
                  <c:v>2016</c:v>
                </c:pt>
                <c:pt idx="2">
                  <c:v>2017</c:v>
                </c:pt>
                <c:pt idx="3">
                  <c:v>2018</c:v>
                </c:pt>
                <c:pt idx="4">
                  <c:v>2019</c:v>
                </c:pt>
                <c:pt idx="5">
                  <c:v>2020</c:v>
                </c:pt>
              </c:numCache>
            </c:numRef>
          </c:cat>
          <c:val>
            <c:numRef>
              <c:f>Toimintaympäristö!$I$8:$N$8</c:f>
              <c:numCache>
                <c:formatCode>#,##0</c:formatCode>
                <c:ptCount val="6"/>
                <c:pt idx="0">
                  <c:v>7431</c:v>
                </c:pt>
                <c:pt idx="1">
                  <c:v>7027</c:v>
                </c:pt>
                <c:pt idx="2">
                  <c:v>6659</c:v>
                </c:pt>
                <c:pt idx="3">
                  <c:v>6764</c:v>
                </c:pt>
                <c:pt idx="4">
                  <c:v>6721</c:v>
                </c:pt>
                <c:pt idx="5">
                  <c:v>10869</c:v>
                </c:pt>
              </c:numCache>
            </c:numRef>
          </c:val>
          <c:extLst>
            <c:ext xmlns:c16="http://schemas.microsoft.com/office/drawing/2014/chart" uri="{C3380CC4-5D6E-409C-BE32-E72D297353CC}">
              <c16:uniqueId val="{00000002-F7C2-4F67-AE73-CF3BC07B562B}"/>
            </c:ext>
          </c:extLst>
        </c:ser>
        <c:dLbls>
          <c:showLegendKey val="0"/>
          <c:showVal val="1"/>
          <c:showCatName val="0"/>
          <c:showSerName val="0"/>
          <c:showPercent val="0"/>
          <c:showBubbleSize val="0"/>
        </c:dLbls>
        <c:gapWidth val="50"/>
        <c:overlap val="100"/>
        <c:axId val="1599313600"/>
        <c:axId val="1599313272"/>
      </c:barChart>
      <c:lineChart>
        <c:grouping val="standard"/>
        <c:varyColors val="0"/>
        <c:ser>
          <c:idx val="3"/>
          <c:order val="3"/>
          <c:tx>
            <c:strRef>
              <c:f>Toimintaympäristö!$C$9</c:f>
              <c:strCache>
                <c:ptCount val="1"/>
                <c:pt idx="0">
                  <c:v>Työttömien osuus työvoimasta, %</c:v>
                </c:pt>
              </c:strCache>
            </c:strRef>
          </c:tx>
          <c:spPr>
            <a:ln w="28575"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Toimintaympäristö!$I$2:$N$2</c:f>
              <c:numCache>
                <c:formatCode>General</c:formatCode>
                <c:ptCount val="6"/>
                <c:pt idx="0">
                  <c:v>2015</c:v>
                </c:pt>
                <c:pt idx="1">
                  <c:v>2016</c:v>
                </c:pt>
                <c:pt idx="2">
                  <c:v>2017</c:v>
                </c:pt>
                <c:pt idx="3">
                  <c:v>2018</c:v>
                </c:pt>
                <c:pt idx="4">
                  <c:v>2019</c:v>
                </c:pt>
                <c:pt idx="5">
                  <c:v>2020</c:v>
                </c:pt>
              </c:numCache>
            </c:numRef>
          </c:cat>
          <c:val>
            <c:numRef>
              <c:f>Toimintaympäristö!$I$9:$N$9</c:f>
              <c:numCache>
                <c:formatCode>General</c:formatCode>
                <c:ptCount val="6"/>
                <c:pt idx="0">
                  <c:v>10.9</c:v>
                </c:pt>
                <c:pt idx="1">
                  <c:v>10.3</c:v>
                </c:pt>
                <c:pt idx="2">
                  <c:v>8.6</c:v>
                </c:pt>
                <c:pt idx="3">
                  <c:v>7.9</c:v>
                </c:pt>
                <c:pt idx="4">
                  <c:v>7.7</c:v>
                </c:pt>
                <c:pt idx="5">
                  <c:v>12.2</c:v>
                </c:pt>
              </c:numCache>
            </c:numRef>
          </c:val>
          <c:smooth val="0"/>
          <c:extLst>
            <c:ext xmlns:c16="http://schemas.microsoft.com/office/drawing/2014/chart" uri="{C3380CC4-5D6E-409C-BE32-E72D297353CC}">
              <c16:uniqueId val="{00000003-F7C2-4F67-AE73-CF3BC07B562B}"/>
            </c:ext>
          </c:extLst>
        </c:ser>
        <c:dLbls>
          <c:showLegendKey val="0"/>
          <c:showVal val="1"/>
          <c:showCatName val="0"/>
          <c:showSerName val="0"/>
          <c:showPercent val="0"/>
          <c:showBubbleSize val="0"/>
        </c:dLbls>
        <c:marker val="1"/>
        <c:smooth val="0"/>
        <c:axId val="996467992"/>
        <c:axId val="1113914248"/>
      </c:lineChart>
      <c:catAx>
        <c:axId val="15993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99313272"/>
        <c:crosses val="autoZero"/>
        <c:auto val="1"/>
        <c:lblAlgn val="ctr"/>
        <c:lblOffset val="100"/>
        <c:noMultiLvlLbl val="0"/>
      </c:catAx>
      <c:valAx>
        <c:axId val="159931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599313600"/>
        <c:crosses val="autoZero"/>
        <c:crossBetween val="between"/>
      </c:valAx>
      <c:valAx>
        <c:axId val="11139142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996467992"/>
        <c:crosses val="max"/>
        <c:crossBetween val="between"/>
      </c:valAx>
      <c:catAx>
        <c:axId val="996467992"/>
        <c:scaling>
          <c:orientation val="minMax"/>
        </c:scaling>
        <c:delete val="1"/>
        <c:axPos val="b"/>
        <c:numFmt formatCode="General" sourceLinked="1"/>
        <c:majorTickMark val="out"/>
        <c:minorTickMark val="none"/>
        <c:tickLblPos val="nextTo"/>
        <c:crossAx val="1113914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Toimialat!$C$88</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F7B2-4922-8A08-96025B2E7F09}"/>
              </c:ext>
            </c:extLst>
          </c:dPt>
          <c:dPt>
            <c:idx val="1"/>
            <c:invertIfNegative val="0"/>
            <c:bubble3D val="0"/>
            <c:extLst>
              <c:ext xmlns:c16="http://schemas.microsoft.com/office/drawing/2014/chart" uri="{C3380CC4-5D6E-409C-BE32-E72D297353CC}">
                <c16:uniqueId val="{00000002-F7B2-4922-8A08-96025B2E7F09}"/>
              </c:ext>
            </c:extLst>
          </c:dPt>
          <c:dPt>
            <c:idx val="3"/>
            <c:invertIfNegative val="0"/>
            <c:bubble3D val="0"/>
            <c:extLst>
              <c:ext xmlns:c16="http://schemas.microsoft.com/office/drawing/2014/chart" uri="{C3380CC4-5D6E-409C-BE32-E72D297353CC}">
                <c16:uniqueId val="{00000003-F7B2-4922-8A08-96025B2E7F09}"/>
              </c:ext>
            </c:extLst>
          </c:dPt>
          <c:dPt>
            <c:idx val="5"/>
            <c:invertIfNegative val="0"/>
            <c:bubble3D val="0"/>
            <c:extLst>
              <c:ext xmlns:c16="http://schemas.microsoft.com/office/drawing/2014/chart" uri="{C3380CC4-5D6E-409C-BE32-E72D297353CC}">
                <c16:uniqueId val="{00000004-F7B2-4922-8A08-96025B2E7F09}"/>
              </c:ext>
            </c:extLst>
          </c:dPt>
          <c:dPt>
            <c:idx val="7"/>
            <c:invertIfNegative val="0"/>
            <c:bubble3D val="0"/>
            <c:extLst>
              <c:ext xmlns:c16="http://schemas.microsoft.com/office/drawing/2014/chart" uri="{C3380CC4-5D6E-409C-BE32-E72D297353CC}">
                <c16:uniqueId val="{00000005-F7B2-4922-8A08-96025B2E7F0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Toimialat!$B$89:$B$92</c:f>
              <c:strCache>
                <c:ptCount val="4"/>
                <c:pt idx="0">
                  <c:v>Tulot</c:v>
                </c:pt>
                <c:pt idx="1">
                  <c:v>Henkilöstökulut</c:v>
                </c:pt>
                <c:pt idx="2">
                  <c:v>Palvelujen ostot</c:v>
                </c:pt>
                <c:pt idx="3">
                  <c:v>Muut menot</c:v>
                </c:pt>
              </c:strCache>
            </c:strRef>
          </c:cat>
          <c:val>
            <c:numRef>
              <c:f>Toimialat!$C$89:$C$92</c:f>
              <c:numCache>
                <c:formatCode>#,##0.00</c:formatCode>
                <c:ptCount val="4"/>
                <c:pt idx="0">
                  <c:v>73.13</c:v>
                </c:pt>
                <c:pt idx="1">
                  <c:v>194.57</c:v>
                </c:pt>
                <c:pt idx="2">
                  <c:v>541.79999999999995</c:v>
                </c:pt>
                <c:pt idx="3">
                  <c:v>98.59</c:v>
                </c:pt>
              </c:numCache>
            </c:numRef>
          </c:val>
          <c:extLst>
            <c:ext xmlns:c16="http://schemas.microsoft.com/office/drawing/2014/chart" uri="{C3380CC4-5D6E-409C-BE32-E72D297353CC}">
              <c16:uniqueId val="{00000006-F7B2-4922-8A08-96025B2E7F09}"/>
            </c:ext>
          </c:extLst>
        </c:ser>
        <c:ser>
          <c:idx val="1"/>
          <c:order val="1"/>
          <c:tx>
            <c:strRef>
              <c:f>Toimialat!$D$88</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F7B2-4922-8A08-96025B2E7F09}"/>
              </c:ext>
            </c:extLst>
          </c:dPt>
          <c:dPt>
            <c:idx val="1"/>
            <c:invertIfNegative val="0"/>
            <c:bubble3D val="0"/>
            <c:spPr>
              <a:solidFill>
                <a:srgbClr val="249FFF"/>
              </a:solidFill>
              <a:ln>
                <a:noFill/>
              </a:ln>
              <a:effectLst/>
            </c:spPr>
            <c:extLst>
              <c:ext xmlns:c16="http://schemas.microsoft.com/office/drawing/2014/chart" uri="{C3380CC4-5D6E-409C-BE32-E72D297353CC}">
                <c16:uniqueId val="{0000000A-F7B2-4922-8A08-96025B2E7F09}"/>
              </c:ext>
            </c:extLst>
          </c:dPt>
          <c:dPt>
            <c:idx val="2"/>
            <c:invertIfNegative val="0"/>
            <c:bubble3D val="0"/>
            <c:spPr>
              <a:solidFill>
                <a:srgbClr val="249FFF"/>
              </a:solidFill>
              <a:ln>
                <a:noFill/>
              </a:ln>
              <a:effectLst/>
            </c:spPr>
            <c:extLst>
              <c:ext xmlns:c16="http://schemas.microsoft.com/office/drawing/2014/chart" uri="{C3380CC4-5D6E-409C-BE32-E72D297353CC}">
                <c16:uniqueId val="{0000000C-F7B2-4922-8A08-96025B2E7F09}"/>
              </c:ext>
            </c:extLst>
          </c:dPt>
          <c:dPt>
            <c:idx val="3"/>
            <c:invertIfNegative val="0"/>
            <c:bubble3D val="0"/>
            <c:spPr>
              <a:solidFill>
                <a:srgbClr val="249FFF"/>
              </a:solidFill>
              <a:ln>
                <a:noFill/>
              </a:ln>
              <a:effectLst/>
            </c:spPr>
            <c:extLst>
              <c:ext xmlns:c16="http://schemas.microsoft.com/office/drawing/2014/chart" uri="{C3380CC4-5D6E-409C-BE32-E72D297353CC}">
                <c16:uniqueId val="{0000000E-F7B2-4922-8A08-96025B2E7F0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Toimialat!$B$89:$B$92</c:f>
              <c:strCache>
                <c:ptCount val="4"/>
                <c:pt idx="0">
                  <c:v>Tulot</c:v>
                </c:pt>
                <c:pt idx="1">
                  <c:v>Henkilöstökulut</c:v>
                </c:pt>
                <c:pt idx="2">
                  <c:v>Palvelujen ostot</c:v>
                </c:pt>
                <c:pt idx="3">
                  <c:v>Muut menot</c:v>
                </c:pt>
              </c:strCache>
            </c:strRef>
          </c:cat>
          <c:val>
            <c:numRef>
              <c:f>Toimialat!$D$89:$D$92</c:f>
              <c:numCache>
                <c:formatCode>#,##0.00</c:formatCode>
                <c:ptCount val="4"/>
                <c:pt idx="0">
                  <c:v>68.260000000000005</c:v>
                </c:pt>
                <c:pt idx="1">
                  <c:v>193.55</c:v>
                </c:pt>
                <c:pt idx="2">
                  <c:v>572.30999999999995</c:v>
                </c:pt>
                <c:pt idx="3">
                  <c:v>101.54</c:v>
                </c:pt>
              </c:numCache>
            </c:numRef>
          </c:val>
          <c:extLst>
            <c:ext xmlns:c16="http://schemas.microsoft.com/office/drawing/2014/chart" uri="{C3380CC4-5D6E-409C-BE32-E72D297353CC}">
              <c16:uniqueId val="{0000000F-F7B2-4922-8A08-96025B2E7F09}"/>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Toimialat!$F$239</c:f>
              <c:strCache>
                <c:ptCount val="1"/>
                <c:pt idx="0">
                  <c:v>Ylitys</c:v>
                </c:pt>
              </c:strCache>
            </c:strRef>
          </c:tx>
          <c:spPr>
            <a:solidFill>
              <a:srgbClr val="249FFF">
                <a:alpha val="90000"/>
              </a:srgb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Toimialat!$F$240:$F$244</c:f>
              <c:numCache>
                <c:formatCode>General</c:formatCode>
                <c:ptCount val="5"/>
                <c:pt idx="1">
                  <c:v>21329226.363862991</c:v>
                </c:pt>
                <c:pt idx="2">
                  <c:v>5882835</c:v>
                </c:pt>
                <c:pt idx="3">
                  <c:v>9189151.0014699996</c:v>
                </c:pt>
              </c:numCache>
            </c:numRef>
          </c:val>
          <c:extLst>
            <c:ext xmlns:c16="http://schemas.microsoft.com/office/drawing/2014/chart" uri="{C3380CC4-5D6E-409C-BE32-E72D297353CC}">
              <c16:uniqueId val="{00000000-48D3-4879-A4BD-38D6DF2511FE}"/>
            </c:ext>
          </c:extLst>
        </c:ser>
        <c:ser>
          <c:idx val="1"/>
          <c:order val="1"/>
          <c:tx>
            <c:strRef>
              <c:f>Toimialat!$M$239</c:f>
              <c:strCache>
                <c:ptCount val="1"/>
                <c:pt idx="0">
                  <c:v>Alitus</c:v>
                </c:pt>
              </c:strCache>
            </c:strRef>
          </c:tx>
          <c:spPr>
            <a:solidFill>
              <a:srgbClr val="FF7300">
                <a:alpha val="90000"/>
              </a:srgb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Toimialat!$M$240:$M$244</c:f>
              <c:numCache>
                <c:formatCode>General</c:formatCode>
                <c:ptCount val="5"/>
                <c:pt idx="0">
                  <c:v>1632842.5821070075</c:v>
                </c:pt>
                <c:pt idx="4">
                  <c:v>-722604.11133259907</c:v>
                </c:pt>
              </c:numCache>
            </c:numRef>
          </c:val>
          <c:extLst>
            <c:ext xmlns:c16="http://schemas.microsoft.com/office/drawing/2014/chart" uri="{C3380CC4-5D6E-409C-BE32-E72D297353CC}">
              <c16:uniqueId val="{00000001-48D3-4879-A4BD-38D6DF2511FE}"/>
            </c:ext>
          </c:extLst>
        </c:ser>
        <c:ser>
          <c:idx val="2"/>
          <c:order val="2"/>
          <c:tx>
            <c:strRef>
              <c:f>Toimialat!$G$239:$G$242</c:f>
              <c:strCache>
                <c:ptCount val="4"/>
                <c:pt idx="0">
                  <c:v>Ylitys</c:v>
                </c:pt>
                <c:pt idx="2">
                  <c:v>21329226,36</c:v>
                </c:pt>
                <c:pt idx="3">
                  <c:v>5882835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Toimialat!$G$243:$G$244</c:f>
            </c:numRef>
          </c:val>
          <c:extLst>
            <c:ext xmlns:c16="http://schemas.microsoft.com/office/drawing/2014/chart" uri="{C3380CC4-5D6E-409C-BE32-E72D297353CC}">
              <c16:uniqueId val="{00000002-48D3-4879-A4BD-38D6DF2511FE}"/>
            </c:ext>
          </c:extLst>
        </c:ser>
        <c:ser>
          <c:idx val="3"/>
          <c:order val="3"/>
          <c:tx>
            <c:strRef>
              <c:f>Toimialat!$H$239:$H$242</c:f>
              <c:strCache>
                <c:ptCount val="4"/>
                <c:pt idx="0">
                  <c:v>Ylitys</c:v>
                </c:pt>
                <c:pt idx="2">
                  <c:v>21329226,36</c:v>
                </c:pt>
                <c:pt idx="3">
                  <c:v>5882835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Toimialat!$H$243:$H$244</c:f>
            </c:numRef>
          </c:val>
          <c:extLst>
            <c:ext xmlns:c16="http://schemas.microsoft.com/office/drawing/2014/chart" uri="{C3380CC4-5D6E-409C-BE32-E72D297353CC}">
              <c16:uniqueId val="{00000003-48D3-4879-A4BD-38D6DF2511FE}"/>
            </c:ext>
          </c:extLst>
        </c:ser>
        <c:ser>
          <c:idx val="4"/>
          <c:order val="4"/>
          <c:tx>
            <c:strRef>
              <c:f>Toimialat!$I$239:$I$242</c:f>
              <c:strCache>
                <c:ptCount val="4"/>
                <c:pt idx="0">
                  <c:v>Ylitys</c:v>
                </c:pt>
                <c:pt idx="2">
                  <c:v>21329226,36</c:v>
                </c:pt>
                <c:pt idx="3">
                  <c:v>5882835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Toimialat!$I$243:$I$244</c:f>
            </c:numRef>
          </c:val>
          <c:extLst>
            <c:ext xmlns:c16="http://schemas.microsoft.com/office/drawing/2014/chart" uri="{C3380CC4-5D6E-409C-BE32-E72D297353CC}">
              <c16:uniqueId val="{00000004-48D3-4879-A4BD-38D6DF2511FE}"/>
            </c:ext>
          </c:extLst>
        </c:ser>
        <c:ser>
          <c:idx val="5"/>
          <c:order val="5"/>
          <c:tx>
            <c:strRef>
              <c:f>Toimialat!$J$239:$J$242</c:f>
              <c:strCache>
                <c:ptCount val="4"/>
                <c:pt idx="0">
                  <c:v>Ylitys</c:v>
                </c:pt>
                <c:pt idx="2">
                  <c:v>21329226,36</c:v>
                </c:pt>
                <c:pt idx="3">
                  <c:v>5882835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Toimialat!$J$243:$J$244</c:f>
            </c:numRef>
          </c:val>
          <c:extLst>
            <c:ext xmlns:c16="http://schemas.microsoft.com/office/drawing/2014/chart" uri="{C3380CC4-5D6E-409C-BE32-E72D297353CC}">
              <c16:uniqueId val="{00000005-48D3-4879-A4BD-38D6DF2511FE}"/>
            </c:ext>
          </c:extLst>
        </c:ser>
        <c:ser>
          <c:idx val="6"/>
          <c:order val="6"/>
          <c:tx>
            <c:strRef>
              <c:f>Toimialat!$K$239:$K$242</c:f>
              <c:strCache>
                <c:ptCount val="4"/>
                <c:pt idx="0">
                  <c:v>Ylitys</c:v>
                </c:pt>
                <c:pt idx="2">
                  <c:v>21329226,36</c:v>
                </c:pt>
                <c:pt idx="3">
                  <c:v>5882835</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Toimialat!$K$243:$K$244</c:f>
            </c:numRef>
          </c:val>
          <c:extLst>
            <c:ext xmlns:c16="http://schemas.microsoft.com/office/drawing/2014/chart" uri="{C3380CC4-5D6E-409C-BE32-E72D297353CC}">
              <c16:uniqueId val="{00000006-48D3-4879-A4BD-38D6DF2511FE}"/>
            </c:ext>
          </c:extLst>
        </c:ser>
        <c:ser>
          <c:idx val="7"/>
          <c:order val="7"/>
          <c:tx>
            <c:strRef>
              <c:f>Toimialat!$L$239:$L$242</c:f>
              <c:strCache>
                <c:ptCount val="4"/>
                <c:pt idx="0">
                  <c:v>Ylitys</c:v>
                </c:pt>
                <c:pt idx="2">
                  <c:v>21329226,36</c:v>
                </c:pt>
                <c:pt idx="3">
                  <c:v>5882835</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Toimialat!$B$240:$B$244</c:f>
              <c:strCache>
                <c:ptCount val="5"/>
                <c:pt idx="0">
                  <c:v>VAPA</c:v>
                </c:pt>
                <c:pt idx="1">
                  <c:v>TEPA</c:v>
                </c:pt>
                <c:pt idx="2">
                  <c:v>ESH</c:v>
                </c:pt>
                <c:pt idx="3">
                  <c:v>PESO</c:v>
                </c:pt>
                <c:pt idx="4">
                  <c:v>Esikunta</c:v>
                </c:pt>
              </c:strCache>
            </c:strRef>
          </c:cat>
          <c:val>
            <c:numRef>
              <c:f>Toimialat!$L$243:$L$244</c:f>
            </c:numRef>
          </c:val>
          <c:extLst>
            <c:ext xmlns:c16="http://schemas.microsoft.com/office/drawing/2014/chart" uri="{C3380CC4-5D6E-409C-BE32-E72D297353CC}">
              <c16:uniqueId val="{00000007-48D3-4879-A4BD-38D6DF2511FE}"/>
            </c:ext>
          </c:extLst>
        </c:ser>
        <c:dLbls>
          <c:dLblPos val="outEnd"/>
          <c:showLegendKey val="0"/>
          <c:showVal val="1"/>
          <c:showCatName val="0"/>
          <c:showSerName val="0"/>
          <c:showPercent val="0"/>
          <c:showBubbleSize val="0"/>
        </c:dLbls>
        <c:gapWidth val="50"/>
        <c:overlap val="100"/>
        <c:axId val="1535277440"/>
        <c:axId val="1535280392"/>
      </c:barChart>
      <c:catAx>
        <c:axId val="153527744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535280392"/>
        <c:crosses val="autoZero"/>
        <c:auto val="1"/>
        <c:lblAlgn val="ctr"/>
        <c:lblOffset val="100"/>
        <c:noMultiLvlLbl val="0"/>
      </c:catAx>
      <c:valAx>
        <c:axId val="153528039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535277440"/>
        <c:crosses val="autoZero"/>
        <c:crossBetween val="between"/>
        <c:dispUnits>
          <c:builtInUnit val="millions"/>
        </c:dispUnits>
      </c:valAx>
      <c:spPr>
        <a:solidFill>
          <a:schemeClr val="bg1"/>
        </a:solid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Toimialat!$C$115</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608C-4AD1-A814-48BC727E968A}"/>
              </c:ext>
            </c:extLst>
          </c:dPt>
          <c:dPt>
            <c:idx val="1"/>
            <c:invertIfNegative val="0"/>
            <c:bubble3D val="0"/>
            <c:extLst>
              <c:ext xmlns:c16="http://schemas.microsoft.com/office/drawing/2014/chart" uri="{C3380CC4-5D6E-409C-BE32-E72D297353CC}">
                <c16:uniqueId val="{00000002-608C-4AD1-A814-48BC727E968A}"/>
              </c:ext>
            </c:extLst>
          </c:dPt>
          <c:dPt>
            <c:idx val="3"/>
            <c:invertIfNegative val="0"/>
            <c:bubble3D val="0"/>
            <c:extLst>
              <c:ext xmlns:c16="http://schemas.microsoft.com/office/drawing/2014/chart" uri="{C3380CC4-5D6E-409C-BE32-E72D297353CC}">
                <c16:uniqueId val="{00000003-608C-4AD1-A814-48BC727E968A}"/>
              </c:ext>
            </c:extLst>
          </c:dPt>
          <c:dPt>
            <c:idx val="5"/>
            <c:invertIfNegative val="0"/>
            <c:bubble3D val="0"/>
            <c:extLst>
              <c:ext xmlns:c16="http://schemas.microsoft.com/office/drawing/2014/chart" uri="{C3380CC4-5D6E-409C-BE32-E72D297353CC}">
                <c16:uniqueId val="{00000004-608C-4AD1-A814-48BC727E968A}"/>
              </c:ext>
            </c:extLst>
          </c:dPt>
          <c:dPt>
            <c:idx val="7"/>
            <c:invertIfNegative val="0"/>
            <c:bubble3D val="0"/>
            <c:extLst>
              <c:ext xmlns:c16="http://schemas.microsoft.com/office/drawing/2014/chart" uri="{C3380CC4-5D6E-409C-BE32-E72D297353CC}">
                <c16:uniqueId val="{00000005-608C-4AD1-A814-48BC727E968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Toimialat!$B$116:$B$119</c:f>
              <c:strCache>
                <c:ptCount val="4"/>
                <c:pt idx="0">
                  <c:v>Tulot</c:v>
                </c:pt>
                <c:pt idx="1">
                  <c:v>Henkilöstökulut</c:v>
                </c:pt>
                <c:pt idx="2">
                  <c:v>Palvelujen ostot</c:v>
                </c:pt>
                <c:pt idx="3">
                  <c:v>Muut menot</c:v>
                </c:pt>
              </c:strCache>
            </c:strRef>
          </c:cat>
          <c:val>
            <c:numRef>
              <c:f>Toimialat!$C$116:$C$119</c:f>
              <c:numCache>
                <c:formatCode>#,##0.00</c:formatCode>
                <c:ptCount val="4"/>
                <c:pt idx="0">
                  <c:v>46.16</c:v>
                </c:pt>
                <c:pt idx="1">
                  <c:v>371.2</c:v>
                </c:pt>
                <c:pt idx="2">
                  <c:v>165.53</c:v>
                </c:pt>
                <c:pt idx="3">
                  <c:v>263.66000000000003</c:v>
                </c:pt>
              </c:numCache>
            </c:numRef>
          </c:val>
          <c:extLst>
            <c:ext xmlns:c16="http://schemas.microsoft.com/office/drawing/2014/chart" uri="{C3380CC4-5D6E-409C-BE32-E72D297353CC}">
              <c16:uniqueId val="{00000006-608C-4AD1-A814-48BC727E968A}"/>
            </c:ext>
          </c:extLst>
        </c:ser>
        <c:ser>
          <c:idx val="1"/>
          <c:order val="1"/>
          <c:tx>
            <c:strRef>
              <c:f>Toimialat!$D$115</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608C-4AD1-A814-48BC727E968A}"/>
              </c:ext>
            </c:extLst>
          </c:dPt>
          <c:dPt>
            <c:idx val="1"/>
            <c:invertIfNegative val="0"/>
            <c:bubble3D val="0"/>
            <c:spPr>
              <a:solidFill>
                <a:srgbClr val="249FFF"/>
              </a:solidFill>
              <a:ln>
                <a:noFill/>
              </a:ln>
              <a:effectLst/>
            </c:spPr>
            <c:extLst>
              <c:ext xmlns:c16="http://schemas.microsoft.com/office/drawing/2014/chart" uri="{C3380CC4-5D6E-409C-BE32-E72D297353CC}">
                <c16:uniqueId val="{0000000A-608C-4AD1-A814-48BC727E968A}"/>
              </c:ext>
            </c:extLst>
          </c:dPt>
          <c:dPt>
            <c:idx val="2"/>
            <c:invertIfNegative val="0"/>
            <c:bubble3D val="0"/>
            <c:spPr>
              <a:solidFill>
                <a:srgbClr val="249FFF"/>
              </a:solidFill>
              <a:ln>
                <a:noFill/>
              </a:ln>
              <a:effectLst/>
            </c:spPr>
            <c:extLst>
              <c:ext xmlns:c16="http://schemas.microsoft.com/office/drawing/2014/chart" uri="{C3380CC4-5D6E-409C-BE32-E72D297353CC}">
                <c16:uniqueId val="{0000000C-608C-4AD1-A814-48BC727E968A}"/>
              </c:ext>
            </c:extLst>
          </c:dPt>
          <c:dPt>
            <c:idx val="3"/>
            <c:invertIfNegative val="0"/>
            <c:bubble3D val="0"/>
            <c:spPr>
              <a:solidFill>
                <a:srgbClr val="249FFF"/>
              </a:solidFill>
              <a:ln>
                <a:noFill/>
              </a:ln>
              <a:effectLst/>
            </c:spPr>
            <c:extLst>
              <c:ext xmlns:c16="http://schemas.microsoft.com/office/drawing/2014/chart" uri="{C3380CC4-5D6E-409C-BE32-E72D297353CC}">
                <c16:uniqueId val="{0000000E-608C-4AD1-A814-48BC727E968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Toimialat!$B$116:$B$119</c:f>
              <c:strCache>
                <c:ptCount val="4"/>
                <c:pt idx="0">
                  <c:v>Tulot</c:v>
                </c:pt>
                <c:pt idx="1">
                  <c:v>Henkilöstökulut</c:v>
                </c:pt>
                <c:pt idx="2">
                  <c:v>Palvelujen ostot</c:v>
                </c:pt>
                <c:pt idx="3">
                  <c:v>Muut menot</c:v>
                </c:pt>
              </c:strCache>
            </c:strRef>
          </c:cat>
          <c:val>
            <c:numRef>
              <c:f>Toimialat!$D$116:$D$119</c:f>
              <c:numCache>
                <c:formatCode>#,##0.00</c:formatCode>
                <c:ptCount val="4"/>
                <c:pt idx="0">
                  <c:v>44.93</c:v>
                </c:pt>
                <c:pt idx="1">
                  <c:v>352.09</c:v>
                </c:pt>
                <c:pt idx="2">
                  <c:v>161.54</c:v>
                </c:pt>
                <c:pt idx="3">
                  <c:v>259.64</c:v>
                </c:pt>
              </c:numCache>
            </c:numRef>
          </c:val>
          <c:extLst>
            <c:ext xmlns:c16="http://schemas.microsoft.com/office/drawing/2014/chart" uri="{C3380CC4-5D6E-409C-BE32-E72D297353CC}">
              <c16:uniqueId val="{0000000F-608C-4AD1-A814-48BC727E968A}"/>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Toimialat!$C$142</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F084-43E1-9B3D-F2FD60EE4DA0}"/>
              </c:ext>
            </c:extLst>
          </c:dPt>
          <c:dPt>
            <c:idx val="1"/>
            <c:invertIfNegative val="0"/>
            <c:bubble3D val="0"/>
            <c:extLst>
              <c:ext xmlns:c16="http://schemas.microsoft.com/office/drawing/2014/chart" uri="{C3380CC4-5D6E-409C-BE32-E72D297353CC}">
                <c16:uniqueId val="{00000002-F084-43E1-9B3D-F2FD60EE4DA0}"/>
              </c:ext>
            </c:extLst>
          </c:dPt>
          <c:dPt>
            <c:idx val="3"/>
            <c:invertIfNegative val="0"/>
            <c:bubble3D val="0"/>
            <c:extLst>
              <c:ext xmlns:c16="http://schemas.microsoft.com/office/drawing/2014/chart" uri="{C3380CC4-5D6E-409C-BE32-E72D297353CC}">
                <c16:uniqueId val="{00000003-F084-43E1-9B3D-F2FD60EE4DA0}"/>
              </c:ext>
            </c:extLst>
          </c:dPt>
          <c:dPt>
            <c:idx val="5"/>
            <c:invertIfNegative val="0"/>
            <c:bubble3D val="0"/>
            <c:extLst>
              <c:ext xmlns:c16="http://schemas.microsoft.com/office/drawing/2014/chart" uri="{C3380CC4-5D6E-409C-BE32-E72D297353CC}">
                <c16:uniqueId val="{00000004-F084-43E1-9B3D-F2FD60EE4DA0}"/>
              </c:ext>
            </c:extLst>
          </c:dPt>
          <c:dPt>
            <c:idx val="7"/>
            <c:invertIfNegative val="0"/>
            <c:bubble3D val="0"/>
            <c:extLst>
              <c:ext xmlns:c16="http://schemas.microsoft.com/office/drawing/2014/chart" uri="{C3380CC4-5D6E-409C-BE32-E72D297353CC}">
                <c16:uniqueId val="{00000005-F084-43E1-9B3D-F2FD60EE4DA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Toimialat!$B$143:$B$146</c:f>
              <c:strCache>
                <c:ptCount val="4"/>
                <c:pt idx="0">
                  <c:v>Tulot</c:v>
                </c:pt>
                <c:pt idx="1">
                  <c:v>Henkilöstökulut</c:v>
                </c:pt>
                <c:pt idx="2">
                  <c:v>Palvelujen ostot</c:v>
                </c:pt>
                <c:pt idx="3">
                  <c:v>Muut menot</c:v>
                </c:pt>
              </c:strCache>
            </c:strRef>
          </c:cat>
          <c:val>
            <c:numRef>
              <c:f>Toimialat!$C$143:$C$146</c:f>
              <c:numCache>
                <c:formatCode>#,##0.00</c:formatCode>
                <c:ptCount val="4"/>
                <c:pt idx="0">
                  <c:v>188.49</c:v>
                </c:pt>
                <c:pt idx="1">
                  <c:v>30.75</c:v>
                </c:pt>
                <c:pt idx="2">
                  <c:v>156.96</c:v>
                </c:pt>
                <c:pt idx="3">
                  <c:v>60.2</c:v>
                </c:pt>
              </c:numCache>
            </c:numRef>
          </c:val>
          <c:extLst>
            <c:ext xmlns:c16="http://schemas.microsoft.com/office/drawing/2014/chart" uri="{C3380CC4-5D6E-409C-BE32-E72D297353CC}">
              <c16:uniqueId val="{00000006-F084-43E1-9B3D-F2FD60EE4DA0}"/>
            </c:ext>
          </c:extLst>
        </c:ser>
        <c:ser>
          <c:idx val="1"/>
          <c:order val="1"/>
          <c:tx>
            <c:strRef>
              <c:f>Toimialat!$D$142</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F084-43E1-9B3D-F2FD60EE4DA0}"/>
              </c:ext>
            </c:extLst>
          </c:dPt>
          <c:dPt>
            <c:idx val="1"/>
            <c:invertIfNegative val="0"/>
            <c:bubble3D val="0"/>
            <c:spPr>
              <a:solidFill>
                <a:srgbClr val="249FFF"/>
              </a:solidFill>
              <a:ln>
                <a:noFill/>
              </a:ln>
              <a:effectLst/>
            </c:spPr>
            <c:extLst>
              <c:ext xmlns:c16="http://schemas.microsoft.com/office/drawing/2014/chart" uri="{C3380CC4-5D6E-409C-BE32-E72D297353CC}">
                <c16:uniqueId val="{0000000A-F084-43E1-9B3D-F2FD60EE4DA0}"/>
              </c:ext>
            </c:extLst>
          </c:dPt>
          <c:dPt>
            <c:idx val="2"/>
            <c:invertIfNegative val="0"/>
            <c:bubble3D val="0"/>
            <c:spPr>
              <a:solidFill>
                <a:srgbClr val="249FFF"/>
              </a:solidFill>
              <a:ln>
                <a:noFill/>
              </a:ln>
              <a:effectLst/>
            </c:spPr>
            <c:extLst>
              <c:ext xmlns:c16="http://schemas.microsoft.com/office/drawing/2014/chart" uri="{C3380CC4-5D6E-409C-BE32-E72D297353CC}">
                <c16:uniqueId val="{0000000C-F084-43E1-9B3D-F2FD60EE4DA0}"/>
              </c:ext>
            </c:extLst>
          </c:dPt>
          <c:dPt>
            <c:idx val="3"/>
            <c:invertIfNegative val="0"/>
            <c:bubble3D val="0"/>
            <c:spPr>
              <a:solidFill>
                <a:srgbClr val="249FFF"/>
              </a:solidFill>
              <a:ln>
                <a:noFill/>
              </a:ln>
              <a:effectLst/>
            </c:spPr>
            <c:extLst>
              <c:ext xmlns:c16="http://schemas.microsoft.com/office/drawing/2014/chart" uri="{C3380CC4-5D6E-409C-BE32-E72D297353CC}">
                <c16:uniqueId val="{0000000E-F084-43E1-9B3D-F2FD60EE4DA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Toimialat!$B$143:$B$146</c:f>
              <c:strCache>
                <c:ptCount val="4"/>
                <c:pt idx="0">
                  <c:v>Tulot</c:v>
                </c:pt>
                <c:pt idx="1">
                  <c:v>Henkilöstökulut</c:v>
                </c:pt>
                <c:pt idx="2">
                  <c:v>Palvelujen ostot</c:v>
                </c:pt>
                <c:pt idx="3">
                  <c:v>Muut menot</c:v>
                </c:pt>
              </c:strCache>
            </c:strRef>
          </c:cat>
          <c:val>
            <c:numRef>
              <c:f>Toimialat!$D$143:$D$146</c:f>
              <c:numCache>
                <c:formatCode>#,##0.00</c:formatCode>
                <c:ptCount val="4"/>
                <c:pt idx="0">
                  <c:v>213.02</c:v>
                </c:pt>
                <c:pt idx="1">
                  <c:v>32.4</c:v>
                </c:pt>
                <c:pt idx="2">
                  <c:v>161.16999999999999</c:v>
                </c:pt>
                <c:pt idx="3">
                  <c:v>57.97</c:v>
                </c:pt>
              </c:numCache>
            </c:numRef>
          </c:val>
          <c:extLst>
            <c:ext xmlns:c16="http://schemas.microsoft.com/office/drawing/2014/chart" uri="{C3380CC4-5D6E-409C-BE32-E72D297353CC}">
              <c16:uniqueId val="{0000000F-F084-43E1-9B3D-F2FD60EE4DA0}"/>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Toimialat!$C$169</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B8FC-42C7-A0F4-5B0CBCACDF15}"/>
              </c:ext>
            </c:extLst>
          </c:dPt>
          <c:dPt>
            <c:idx val="1"/>
            <c:invertIfNegative val="0"/>
            <c:bubble3D val="0"/>
            <c:extLst>
              <c:ext xmlns:c16="http://schemas.microsoft.com/office/drawing/2014/chart" uri="{C3380CC4-5D6E-409C-BE32-E72D297353CC}">
                <c16:uniqueId val="{00000002-B8FC-42C7-A0F4-5B0CBCACDF15}"/>
              </c:ext>
            </c:extLst>
          </c:dPt>
          <c:dPt>
            <c:idx val="3"/>
            <c:invertIfNegative val="0"/>
            <c:bubble3D val="0"/>
            <c:extLst>
              <c:ext xmlns:c16="http://schemas.microsoft.com/office/drawing/2014/chart" uri="{C3380CC4-5D6E-409C-BE32-E72D297353CC}">
                <c16:uniqueId val="{00000003-B8FC-42C7-A0F4-5B0CBCACDF15}"/>
              </c:ext>
            </c:extLst>
          </c:dPt>
          <c:dPt>
            <c:idx val="5"/>
            <c:invertIfNegative val="0"/>
            <c:bubble3D val="0"/>
            <c:extLst>
              <c:ext xmlns:c16="http://schemas.microsoft.com/office/drawing/2014/chart" uri="{C3380CC4-5D6E-409C-BE32-E72D297353CC}">
                <c16:uniqueId val="{00000004-B8FC-42C7-A0F4-5B0CBCACDF15}"/>
              </c:ext>
            </c:extLst>
          </c:dPt>
          <c:dPt>
            <c:idx val="7"/>
            <c:invertIfNegative val="0"/>
            <c:bubble3D val="0"/>
            <c:extLst>
              <c:ext xmlns:c16="http://schemas.microsoft.com/office/drawing/2014/chart" uri="{C3380CC4-5D6E-409C-BE32-E72D297353CC}">
                <c16:uniqueId val="{00000005-B8FC-42C7-A0F4-5B0CBCACDF1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Toimialat!$B$170:$B$173</c:f>
              <c:strCache>
                <c:ptCount val="4"/>
                <c:pt idx="0">
                  <c:v>Tulot</c:v>
                </c:pt>
                <c:pt idx="1">
                  <c:v>Henkilöstökulut</c:v>
                </c:pt>
                <c:pt idx="2">
                  <c:v>Palvelujen ostot</c:v>
                </c:pt>
                <c:pt idx="3">
                  <c:v>Muut menot</c:v>
                </c:pt>
              </c:strCache>
            </c:strRef>
          </c:cat>
          <c:val>
            <c:numRef>
              <c:f>Toimialat!$C$170:$C$173</c:f>
              <c:numCache>
                <c:formatCode>#,##0.00</c:formatCode>
                <c:ptCount val="4"/>
                <c:pt idx="0">
                  <c:v>269.26</c:v>
                </c:pt>
                <c:pt idx="1">
                  <c:v>24.11</c:v>
                </c:pt>
                <c:pt idx="2">
                  <c:v>31.41</c:v>
                </c:pt>
                <c:pt idx="3">
                  <c:v>117.01</c:v>
                </c:pt>
              </c:numCache>
            </c:numRef>
          </c:val>
          <c:extLst>
            <c:ext xmlns:c16="http://schemas.microsoft.com/office/drawing/2014/chart" uri="{C3380CC4-5D6E-409C-BE32-E72D297353CC}">
              <c16:uniqueId val="{00000006-B8FC-42C7-A0F4-5B0CBCACDF15}"/>
            </c:ext>
          </c:extLst>
        </c:ser>
        <c:ser>
          <c:idx val="1"/>
          <c:order val="1"/>
          <c:tx>
            <c:strRef>
              <c:f>Toimialat!$D$169</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B8FC-42C7-A0F4-5B0CBCACDF15}"/>
              </c:ext>
            </c:extLst>
          </c:dPt>
          <c:dPt>
            <c:idx val="1"/>
            <c:invertIfNegative val="0"/>
            <c:bubble3D val="0"/>
            <c:spPr>
              <a:solidFill>
                <a:srgbClr val="249FFF"/>
              </a:solidFill>
              <a:ln>
                <a:noFill/>
              </a:ln>
              <a:effectLst/>
            </c:spPr>
            <c:extLst>
              <c:ext xmlns:c16="http://schemas.microsoft.com/office/drawing/2014/chart" uri="{C3380CC4-5D6E-409C-BE32-E72D297353CC}">
                <c16:uniqueId val="{0000000A-B8FC-42C7-A0F4-5B0CBCACDF15}"/>
              </c:ext>
            </c:extLst>
          </c:dPt>
          <c:dPt>
            <c:idx val="2"/>
            <c:invertIfNegative val="0"/>
            <c:bubble3D val="0"/>
            <c:spPr>
              <a:solidFill>
                <a:srgbClr val="249FFF"/>
              </a:solidFill>
              <a:ln>
                <a:noFill/>
              </a:ln>
              <a:effectLst/>
            </c:spPr>
            <c:extLst>
              <c:ext xmlns:c16="http://schemas.microsoft.com/office/drawing/2014/chart" uri="{C3380CC4-5D6E-409C-BE32-E72D297353CC}">
                <c16:uniqueId val="{0000000C-B8FC-42C7-A0F4-5B0CBCACDF15}"/>
              </c:ext>
            </c:extLst>
          </c:dPt>
          <c:dPt>
            <c:idx val="3"/>
            <c:invertIfNegative val="0"/>
            <c:bubble3D val="0"/>
            <c:spPr>
              <a:solidFill>
                <a:srgbClr val="249FFF"/>
              </a:solidFill>
              <a:ln>
                <a:noFill/>
              </a:ln>
              <a:effectLst/>
            </c:spPr>
            <c:extLst>
              <c:ext xmlns:c16="http://schemas.microsoft.com/office/drawing/2014/chart" uri="{C3380CC4-5D6E-409C-BE32-E72D297353CC}">
                <c16:uniqueId val="{0000000E-B8FC-42C7-A0F4-5B0CBCACDF1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Toimialat!$B$170:$B$173</c:f>
              <c:strCache>
                <c:ptCount val="4"/>
                <c:pt idx="0">
                  <c:v>Tulot</c:v>
                </c:pt>
                <c:pt idx="1">
                  <c:v>Henkilöstökulut</c:v>
                </c:pt>
                <c:pt idx="2">
                  <c:v>Palvelujen ostot</c:v>
                </c:pt>
                <c:pt idx="3">
                  <c:v>Muut menot</c:v>
                </c:pt>
              </c:strCache>
            </c:strRef>
          </c:cat>
          <c:val>
            <c:numRef>
              <c:f>Toimialat!$D$170:$D$173</c:f>
              <c:numCache>
                <c:formatCode>#,##0.00</c:formatCode>
                <c:ptCount val="4"/>
                <c:pt idx="0">
                  <c:v>269.62</c:v>
                </c:pt>
                <c:pt idx="1">
                  <c:v>22.5</c:v>
                </c:pt>
                <c:pt idx="2">
                  <c:v>40.409999999999997</c:v>
                </c:pt>
                <c:pt idx="3">
                  <c:v>111.19</c:v>
                </c:pt>
              </c:numCache>
            </c:numRef>
          </c:val>
          <c:extLst>
            <c:ext xmlns:c16="http://schemas.microsoft.com/office/drawing/2014/chart" uri="{C3380CC4-5D6E-409C-BE32-E72D297353CC}">
              <c16:uniqueId val="{0000000F-B8FC-42C7-A0F4-5B0CBCACDF15}"/>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Toimialat!$C$196</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F1A4-42DA-A2AE-065C9D6854E5}"/>
              </c:ext>
            </c:extLst>
          </c:dPt>
          <c:dPt>
            <c:idx val="2"/>
            <c:invertIfNegative val="0"/>
            <c:bubble3D val="0"/>
            <c:extLst>
              <c:ext xmlns:c16="http://schemas.microsoft.com/office/drawing/2014/chart" uri="{C3380CC4-5D6E-409C-BE32-E72D297353CC}">
                <c16:uniqueId val="{00000002-F1A4-42DA-A2AE-065C9D6854E5}"/>
              </c:ext>
            </c:extLst>
          </c:dPt>
          <c:dPt>
            <c:idx val="4"/>
            <c:invertIfNegative val="0"/>
            <c:bubble3D val="0"/>
            <c:extLst>
              <c:ext xmlns:c16="http://schemas.microsoft.com/office/drawing/2014/chart" uri="{C3380CC4-5D6E-409C-BE32-E72D297353CC}">
                <c16:uniqueId val="{00000003-F1A4-42DA-A2AE-065C9D6854E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Toimialat!$B$197:$B$201</c:f>
              <c:strCache>
                <c:ptCount val="2"/>
                <c:pt idx="0">
                  <c:v>Tulot</c:v>
                </c:pt>
                <c:pt idx="1">
                  <c:v>Menot</c:v>
                </c:pt>
              </c:strCache>
              <c:extLst/>
            </c:strRef>
          </c:cat>
          <c:val>
            <c:numRef>
              <c:f>Toimialat!$C$197:$C$201</c:f>
              <c:numCache>
                <c:formatCode>#,##0.00</c:formatCode>
                <c:ptCount val="2"/>
                <c:pt idx="0">
                  <c:v>7.29</c:v>
                </c:pt>
                <c:pt idx="1">
                  <c:v>0.2</c:v>
                </c:pt>
              </c:numCache>
              <c:extLst/>
            </c:numRef>
          </c:val>
          <c:extLst>
            <c:ext xmlns:c16="http://schemas.microsoft.com/office/drawing/2014/chart" uri="{C3380CC4-5D6E-409C-BE32-E72D297353CC}">
              <c16:uniqueId val="{00000004-F1A4-42DA-A2AE-065C9D6854E5}"/>
            </c:ext>
          </c:extLst>
        </c:ser>
        <c:ser>
          <c:idx val="1"/>
          <c:order val="1"/>
          <c:tx>
            <c:strRef>
              <c:f>Toimialat!$D$196</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F1A4-42DA-A2AE-065C9D6854E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Toimialat!$B$197:$B$201</c:f>
              <c:strCache>
                <c:ptCount val="2"/>
                <c:pt idx="0">
                  <c:v>Tulot</c:v>
                </c:pt>
                <c:pt idx="1">
                  <c:v>Menot</c:v>
                </c:pt>
              </c:strCache>
              <c:extLst/>
            </c:strRef>
          </c:cat>
          <c:val>
            <c:numRef>
              <c:f>Toimialat!$D$197:$D$201</c:f>
              <c:numCache>
                <c:formatCode>#,##0.00</c:formatCode>
                <c:ptCount val="2"/>
                <c:pt idx="0">
                  <c:v>2.1</c:v>
                </c:pt>
                <c:pt idx="1">
                  <c:v>0.18</c:v>
                </c:pt>
              </c:numCache>
              <c:extLst/>
            </c:numRef>
          </c:val>
          <c:extLst>
            <c:ext xmlns:c16="http://schemas.microsoft.com/office/drawing/2014/chart" uri="{C3380CC4-5D6E-409C-BE32-E72D297353CC}">
              <c16:uniqueId val="{00000007-F1A4-42DA-A2AE-065C9D6854E5}"/>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Toimialat!$C$223</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97CB-4756-9284-2094A2975BD6}"/>
              </c:ext>
            </c:extLst>
          </c:dPt>
          <c:dPt>
            <c:idx val="2"/>
            <c:invertIfNegative val="0"/>
            <c:bubble3D val="0"/>
            <c:extLst>
              <c:ext xmlns:c16="http://schemas.microsoft.com/office/drawing/2014/chart" uri="{C3380CC4-5D6E-409C-BE32-E72D297353CC}">
                <c16:uniqueId val="{00000002-97CB-4756-9284-2094A2975BD6}"/>
              </c:ext>
            </c:extLst>
          </c:dPt>
          <c:dPt>
            <c:idx val="4"/>
            <c:invertIfNegative val="0"/>
            <c:bubble3D val="0"/>
            <c:extLst>
              <c:ext xmlns:c16="http://schemas.microsoft.com/office/drawing/2014/chart" uri="{C3380CC4-5D6E-409C-BE32-E72D297353CC}">
                <c16:uniqueId val="{00000003-97CB-4756-9284-2094A2975B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Toimialat!$B$224:$B$228</c:f>
              <c:strCache>
                <c:ptCount val="2"/>
                <c:pt idx="0">
                  <c:v>Tulot</c:v>
                </c:pt>
                <c:pt idx="1">
                  <c:v>Menot</c:v>
                </c:pt>
              </c:strCache>
              <c:extLst/>
            </c:strRef>
          </c:cat>
          <c:val>
            <c:numRef>
              <c:f>Toimialat!$C$224:$C$228</c:f>
              <c:numCache>
                <c:formatCode>#,##0.00</c:formatCode>
                <c:ptCount val="2"/>
                <c:pt idx="0">
                  <c:v>44.2</c:v>
                </c:pt>
                <c:pt idx="1">
                  <c:v>1.73</c:v>
                </c:pt>
              </c:numCache>
              <c:extLst/>
            </c:numRef>
          </c:val>
          <c:extLst>
            <c:ext xmlns:c16="http://schemas.microsoft.com/office/drawing/2014/chart" uri="{C3380CC4-5D6E-409C-BE32-E72D297353CC}">
              <c16:uniqueId val="{00000004-97CB-4756-9284-2094A2975BD6}"/>
            </c:ext>
          </c:extLst>
        </c:ser>
        <c:ser>
          <c:idx val="1"/>
          <c:order val="1"/>
          <c:tx>
            <c:strRef>
              <c:f>Toimialat!$D$223</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97CB-4756-9284-2094A2975B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Toimialat!$B$224:$B$228</c:f>
              <c:strCache>
                <c:ptCount val="2"/>
                <c:pt idx="0">
                  <c:v>Tulot</c:v>
                </c:pt>
                <c:pt idx="1">
                  <c:v>Menot</c:v>
                </c:pt>
              </c:strCache>
              <c:extLst/>
            </c:strRef>
          </c:cat>
          <c:val>
            <c:numRef>
              <c:f>Toimialat!$D$224:$D$228</c:f>
              <c:numCache>
                <c:formatCode>#,##0.00</c:formatCode>
                <c:ptCount val="2"/>
                <c:pt idx="0">
                  <c:v>46.69</c:v>
                </c:pt>
                <c:pt idx="1">
                  <c:v>3.47</c:v>
                </c:pt>
              </c:numCache>
              <c:extLst/>
            </c:numRef>
          </c:val>
          <c:extLst>
            <c:ext xmlns:c16="http://schemas.microsoft.com/office/drawing/2014/chart" uri="{C3380CC4-5D6E-409C-BE32-E72D297353CC}">
              <c16:uniqueId val="{00000007-97CB-4756-9284-2094A2975BD6}"/>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707183072847"/>
          <c:y val="5.0925925925925923E-2"/>
          <c:w val="0.86247227010618888"/>
          <c:h val="0.73252333041703122"/>
        </c:manualLayout>
      </c:layout>
      <c:barChart>
        <c:barDir val="col"/>
        <c:grouping val="clustered"/>
        <c:varyColors val="0"/>
        <c:ser>
          <c:idx val="0"/>
          <c:order val="0"/>
          <c:tx>
            <c:strRef>
              <c:f>'tilitys vs talousarvio 2020'!$D$124</c:f>
              <c:strCache>
                <c:ptCount val="1"/>
                <c:pt idx="0">
                  <c:v>TP2019</c:v>
                </c:pt>
              </c:strCache>
            </c:strRef>
          </c:tx>
          <c:spPr>
            <a:solidFill>
              <a:schemeClr val="accent1"/>
            </a:solidFill>
            <a:ln>
              <a:noFill/>
            </a:ln>
            <a:effectLst/>
          </c:spPr>
          <c:invertIfNegative val="0"/>
          <c:cat>
            <c:strRef>
              <c:f>'tilitys vs talousarvio 2020'!$C$125:$C$127</c:f>
              <c:strCache>
                <c:ptCount val="3"/>
                <c:pt idx="0">
                  <c:v>Kunnallisvero</c:v>
                </c:pt>
                <c:pt idx="1">
                  <c:v>Yhteisövero</c:v>
                </c:pt>
                <c:pt idx="2">
                  <c:v>Kiinteistövero</c:v>
                </c:pt>
              </c:strCache>
            </c:strRef>
          </c:cat>
          <c:val>
            <c:numRef>
              <c:f>'tilitys vs talousarvio 2020'!$D$125:$D$127</c:f>
              <c:numCache>
                <c:formatCode>0.0</c:formatCode>
                <c:ptCount val="3"/>
                <c:pt idx="0">
                  <c:v>1272.2871842100001</c:v>
                </c:pt>
                <c:pt idx="1">
                  <c:v>128.60383780000001</c:v>
                </c:pt>
                <c:pt idx="2">
                  <c:v>120.29278127000001</c:v>
                </c:pt>
              </c:numCache>
            </c:numRef>
          </c:val>
          <c:extLst>
            <c:ext xmlns:c16="http://schemas.microsoft.com/office/drawing/2014/chart" uri="{C3380CC4-5D6E-409C-BE32-E72D297353CC}">
              <c16:uniqueId val="{00000000-1AD5-4017-AEA5-9186BD43F50D}"/>
            </c:ext>
          </c:extLst>
        </c:ser>
        <c:ser>
          <c:idx val="1"/>
          <c:order val="1"/>
          <c:tx>
            <c:strRef>
              <c:f>'tilitys vs talousarvio 2020'!$E$124</c:f>
              <c:strCache>
                <c:ptCount val="1"/>
                <c:pt idx="0">
                  <c:v>TA2020</c:v>
                </c:pt>
              </c:strCache>
            </c:strRef>
          </c:tx>
          <c:spPr>
            <a:solidFill>
              <a:schemeClr val="accent5"/>
            </a:solidFill>
            <a:ln>
              <a:noFill/>
            </a:ln>
            <a:effectLst/>
          </c:spPr>
          <c:invertIfNegative val="0"/>
          <c:cat>
            <c:strRef>
              <c:f>'tilitys vs talousarvio 2020'!$C$125:$C$127</c:f>
              <c:strCache>
                <c:ptCount val="3"/>
                <c:pt idx="0">
                  <c:v>Kunnallisvero</c:v>
                </c:pt>
                <c:pt idx="1">
                  <c:v>Yhteisövero</c:v>
                </c:pt>
                <c:pt idx="2">
                  <c:v>Kiinteistövero</c:v>
                </c:pt>
              </c:strCache>
            </c:strRef>
          </c:cat>
          <c:val>
            <c:numRef>
              <c:f>'tilitys vs talousarvio 2020'!$E$125:$E$127</c:f>
              <c:numCache>
                <c:formatCode>0.0</c:formatCode>
                <c:ptCount val="3"/>
                <c:pt idx="0">
                  <c:v>1319.9999999999998</c:v>
                </c:pt>
                <c:pt idx="1">
                  <c:v>133.30000000000001</c:v>
                </c:pt>
                <c:pt idx="2">
                  <c:v>123.5</c:v>
                </c:pt>
              </c:numCache>
            </c:numRef>
          </c:val>
          <c:extLst>
            <c:ext xmlns:c16="http://schemas.microsoft.com/office/drawing/2014/chart" uri="{C3380CC4-5D6E-409C-BE32-E72D297353CC}">
              <c16:uniqueId val="{00000001-1AD5-4017-AEA5-9186BD43F50D}"/>
            </c:ext>
          </c:extLst>
        </c:ser>
        <c:ser>
          <c:idx val="2"/>
          <c:order val="2"/>
          <c:tx>
            <c:strRef>
              <c:f>'tilitys vs talousarvio 2020'!$F$124</c:f>
              <c:strCache>
                <c:ptCount val="1"/>
                <c:pt idx="0">
                  <c:v>TOT 2020</c:v>
                </c:pt>
              </c:strCache>
            </c:strRef>
          </c:tx>
          <c:spPr>
            <a:solidFill>
              <a:schemeClr val="accent3"/>
            </a:solidFill>
            <a:ln>
              <a:noFill/>
            </a:ln>
            <a:effectLst/>
          </c:spPr>
          <c:invertIfNegative val="0"/>
          <c:cat>
            <c:strRef>
              <c:f>'tilitys vs talousarvio 2020'!$C$125:$C$127</c:f>
              <c:strCache>
                <c:ptCount val="3"/>
                <c:pt idx="0">
                  <c:v>Kunnallisvero</c:v>
                </c:pt>
                <c:pt idx="1">
                  <c:v>Yhteisövero</c:v>
                </c:pt>
                <c:pt idx="2">
                  <c:v>Kiinteistövero</c:v>
                </c:pt>
              </c:strCache>
            </c:strRef>
          </c:cat>
          <c:val>
            <c:numRef>
              <c:f>'tilitys vs talousarvio 2020'!$F$125:$F$127</c:f>
              <c:numCache>
                <c:formatCode>0.0</c:formatCode>
                <c:ptCount val="3"/>
                <c:pt idx="0">
                  <c:v>1356.8</c:v>
                </c:pt>
                <c:pt idx="1">
                  <c:v>136.19999999999999</c:v>
                </c:pt>
                <c:pt idx="2">
                  <c:v>112.3</c:v>
                </c:pt>
              </c:numCache>
            </c:numRef>
          </c:val>
          <c:extLst>
            <c:ext xmlns:c16="http://schemas.microsoft.com/office/drawing/2014/chart" uri="{C3380CC4-5D6E-409C-BE32-E72D297353CC}">
              <c16:uniqueId val="{00000002-1AD5-4017-AEA5-9186BD43F50D}"/>
            </c:ext>
          </c:extLst>
        </c:ser>
        <c:dLbls>
          <c:showLegendKey val="0"/>
          <c:showVal val="0"/>
          <c:showCatName val="0"/>
          <c:showSerName val="0"/>
          <c:showPercent val="0"/>
          <c:showBubbleSize val="0"/>
        </c:dLbls>
        <c:gapWidth val="219"/>
        <c:overlap val="-27"/>
        <c:axId val="906862184"/>
        <c:axId val="906855952"/>
      </c:barChart>
      <c:catAx>
        <c:axId val="90686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906855952"/>
        <c:crosses val="autoZero"/>
        <c:auto val="1"/>
        <c:lblAlgn val="ctr"/>
        <c:lblOffset val="100"/>
        <c:noMultiLvlLbl val="0"/>
      </c:catAx>
      <c:valAx>
        <c:axId val="90685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906862184"/>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'tilitys vs talousarvio 2020'!$D$124</c:f>
              <c:strCache>
                <c:ptCount val="1"/>
                <c:pt idx="0">
                  <c:v>TP2019</c:v>
                </c:pt>
              </c:strCache>
            </c:strRef>
          </c:tx>
          <c:spPr>
            <a:solidFill>
              <a:schemeClr val="accent1"/>
            </a:solidFill>
            <a:ln>
              <a:noFill/>
            </a:ln>
            <a:effectLst/>
          </c:spPr>
          <c:invertIfNegative val="0"/>
          <c:cat>
            <c:strRef>
              <c:f>'tilitys vs talousarvio 2020'!$C$129:$C$131</c:f>
              <c:strCache>
                <c:ptCount val="2"/>
                <c:pt idx="0">
                  <c:v>Peruspalvelujen vos</c:v>
                </c:pt>
                <c:pt idx="1">
                  <c:v>Veroperustemuutosten korvaus</c:v>
                </c:pt>
              </c:strCache>
            </c:strRef>
          </c:cat>
          <c:val>
            <c:numRef>
              <c:f>'tilitys vs talousarvio 2020'!$D$129:$D$131</c:f>
              <c:numCache>
                <c:formatCode>General</c:formatCode>
                <c:ptCount val="2"/>
                <c:pt idx="0" formatCode="0.0">
                  <c:v>59.3</c:v>
                </c:pt>
              </c:numCache>
            </c:numRef>
          </c:val>
          <c:extLst>
            <c:ext xmlns:c16="http://schemas.microsoft.com/office/drawing/2014/chart" uri="{C3380CC4-5D6E-409C-BE32-E72D297353CC}">
              <c16:uniqueId val="{00000000-6AFB-46F0-8DC4-8BE3869CCB2D}"/>
            </c:ext>
          </c:extLst>
        </c:ser>
        <c:ser>
          <c:idx val="1"/>
          <c:order val="1"/>
          <c:tx>
            <c:strRef>
              <c:f>'tilitys vs talousarvio 2020'!$E$124</c:f>
              <c:strCache>
                <c:ptCount val="1"/>
                <c:pt idx="0">
                  <c:v>TA2020</c:v>
                </c:pt>
              </c:strCache>
            </c:strRef>
          </c:tx>
          <c:spPr>
            <a:solidFill>
              <a:schemeClr val="accent5"/>
            </a:solidFill>
            <a:ln>
              <a:noFill/>
            </a:ln>
            <a:effectLst/>
          </c:spPr>
          <c:invertIfNegative val="0"/>
          <c:cat>
            <c:strRef>
              <c:f>'tilitys vs talousarvio 2020'!$C$129:$C$131</c:f>
              <c:strCache>
                <c:ptCount val="2"/>
                <c:pt idx="0">
                  <c:v>Peruspalvelujen vos</c:v>
                </c:pt>
                <c:pt idx="1">
                  <c:v>Veroperustemuutosten korvaus</c:v>
                </c:pt>
              </c:strCache>
            </c:strRef>
          </c:cat>
          <c:val>
            <c:numRef>
              <c:f>'tilitys vs talousarvio 2020'!$E$129:$E$131</c:f>
              <c:numCache>
                <c:formatCode>0.0</c:formatCode>
                <c:ptCount val="2"/>
                <c:pt idx="0">
                  <c:v>20.9</c:v>
                </c:pt>
                <c:pt idx="1">
                  <c:v>76.7</c:v>
                </c:pt>
              </c:numCache>
            </c:numRef>
          </c:val>
          <c:extLst>
            <c:ext xmlns:c16="http://schemas.microsoft.com/office/drawing/2014/chart" uri="{C3380CC4-5D6E-409C-BE32-E72D297353CC}">
              <c16:uniqueId val="{00000001-6AFB-46F0-8DC4-8BE3869CCB2D}"/>
            </c:ext>
          </c:extLst>
        </c:ser>
        <c:ser>
          <c:idx val="2"/>
          <c:order val="2"/>
          <c:tx>
            <c:strRef>
              <c:f>'tilitys vs talousarvio 2020'!$F$124</c:f>
              <c:strCache>
                <c:ptCount val="1"/>
                <c:pt idx="0">
                  <c:v>TOT 2020</c:v>
                </c:pt>
              </c:strCache>
            </c:strRef>
          </c:tx>
          <c:spPr>
            <a:solidFill>
              <a:schemeClr val="accent3"/>
            </a:solidFill>
            <a:ln>
              <a:noFill/>
            </a:ln>
            <a:effectLst/>
          </c:spPr>
          <c:invertIfNegative val="0"/>
          <c:cat>
            <c:strRef>
              <c:f>'tilitys vs talousarvio 2020'!$C$129:$C$131</c:f>
              <c:strCache>
                <c:ptCount val="2"/>
                <c:pt idx="0">
                  <c:v>Peruspalvelujen vos</c:v>
                </c:pt>
                <c:pt idx="1">
                  <c:v>Veroperustemuutosten korvaus</c:v>
                </c:pt>
              </c:strCache>
            </c:strRef>
          </c:cat>
          <c:val>
            <c:numRef>
              <c:f>'tilitys vs talousarvio 2020'!$F$129:$F$131</c:f>
              <c:numCache>
                <c:formatCode>0.0</c:formatCode>
                <c:ptCount val="2"/>
                <c:pt idx="0">
                  <c:v>118.917237853066</c:v>
                </c:pt>
                <c:pt idx="1">
                  <c:v>85.8</c:v>
                </c:pt>
              </c:numCache>
            </c:numRef>
          </c:val>
          <c:extLst>
            <c:ext xmlns:c16="http://schemas.microsoft.com/office/drawing/2014/chart" uri="{C3380CC4-5D6E-409C-BE32-E72D297353CC}">
              <c16:uniqueId val="{00000002-6AFB-46F0-8DC4-8BE3869CCB2D}"/>
            </c:ext>
          </c:extLst>
        </c:ser>
        <c:dLbls>
          <c:showLegendKey val="0"/>
          <c:showVal val="0"/>
          <c:showCatName val="0"/>
          <c:showSerName val="0"/>
          <c:showPercent val="0"/>
          <c:showBubbleSize val="0"/>
        </c:dLbls>
        <c:gapWidth val="219"/>
        <c:overlap val="-27"/>
        <c:axId val="1040218672"/>
        <c:axId val="1040219000"/>
      </c:barChart>
      <c:catAx>
        <c:axId val="10402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040219000"/>
        <c:crosses val="autoZero"/>
        <c:auto val="1"/>
        <c:lblAlgn val="ctr"/>
        <c:lblOffset val="100"/>
        <c:noMultiLvlLbl val="0"/>
      </c:catAx>
      <c:valAx>
        <c:axId val="1040219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04021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Toimintaympäristö!$C$12</c:f>
              <c:strCache>
                <c:ptCount val="1"/>
                <c:pt idx="0">
                  <c:v>Kunnan tulovero</c:v>
                </c:pt>
              </c:strCache>
            </c:strRef>
          </c:tx>
          <c:spPr>
            <a:solidFill>
              <a:srgbClr val="249FFF">
                <a:alpha val="80000"/>
              </a:srgbClr>
            </a:solidFill>
            <a:ln>
              <a:solidFill>
                <a:schemeClr val="tx1"/>
              </a:solidFill>
            </a:ln>
            <a:effectLst/>
          </c:spPr>
          <c:invertIfNegative val="0"/>
          <c:dLbls>
            <c:numFmt formatCode="#,##0" sourceLinked="0"/>
            <c:spPr>
              <a:solidFill>
                <a:schemeClr val="accent1">
                  <a:lumMod val="75000"/>
                  <a:alpha val="4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Toimintaympäristö!$D$2:$Q$2</c:f>
              <c:strCache>
                <c:ptCount val="6"/>
                <c:pt idx="0">
                  <c:v>2015</c:v>
                </c:pt>
                <c:pt idx="1">
                  <c:v>2016</c:v>
                </c:pt>
                <c:pt idx="2">
                  <c:v>2017</c:v>
                </c:pt>
                <c:pt idx="3">
                  <c:v>2018</c:v>
                </c:pt>
                <c:pt idx="4">
                  <c:v>2019</c:v>
                </c:pt>
                <c:pt idx="5">
                  <c:v>2020</c:v>
                </c:pt>
              </c:strCache>
              <c:extLst/>
            </c:strRef>
          </c:cat>
          <c:val>
            <c:numRef>
              <c:f>Toimintaympäristö!$D$12:$Q$12</c:f>
              <c:numCache>
                <c:formatCode>#,##0</c:formatCode>
                <c:ptCount val="6"/>
                <c:pt idx="0">
                  <c:v>1161900000</c:v>
                </c:pt>
                <c:pt idx="1">
                  <c:v>1226000000</c:v>
                </c:pt>
                <c:pt idx="2">
                  <c:v>1237000000</c:v>
                </c:pt>
                <c:pt idx="3">
                  <c:v>1259777000</c:v>
                </c:pt>
                <c:pt idx="4">
                  <c:v>1272300000</c:v>
                </c:pt>
                <c:pt idx="5">
                  <c:v>1356800000</c:v>
                </c:pt>
              </c:numCache>
              <c:extLst/>
            </c:numRef>
          </c:val>
          <c:extLst>
            <c:ext xmlns:c16="http://schemas.microsoft.com/office/drawing/2014/chart" uri="{C3380CC4-5D6E-409C-BE32-E72D297353CC}">
              <c16:uniqueId val="{00000000-E047-472C-A223-8FBB5E2D18FE}"/>
            </c:ext>
          </c:extLst>
        </c:ser>
        <c:ser>
          <c:idx val="1"/>
          <c:order val="1"/>
          <c:tx>
            <c:strRef>
              <c:f>Toimintaympäristö!$C$13</c:f>
              <c:strCache>
                <c:ptCount val="1"/>
                <c:pt idx="0">
                  <c:v>Yhteisövero</c:v>
                </c:pt>
              </c:strCache>
            </c:strRef>
          </c:tx>
          <c:spPr>
            <a:solidFill>
              <a:srgbClr val="0050BB">
                <a:alpha val="80000"/>
              </a:srgb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Toimintaympäristö!$D$2:$Q$2</c:f>
              <c:strCache>
                <c:ptCount val="6"/>
                <c:pt idx="0">
                  <c:v>2015</c:v>
                </c:pt>
                <c:pt idx="1">
                  <c:v>2016</c:v>
                </c:pt>
                <c:pt idx="2">
                  <c:v>2017</c:v>
                </c:pt>
                <c:pt idx="3">
                  <c:v>2018</c:v>
                </c:pt>
                <c:pt idx="4">
                  <c:v>2019</c:v>
                </c:pt>
                <c:pt idx="5">
                  <c:v>2020</c:v>
                </c:pt>
              </c:strCache>
              <c:extLst/>
            </c:strRef>
          </c:cat>
          <c:val>
            <c:numRef>
              <c:f>Toimintaympäristö!$D$13:$Q$13</c:f>
              <c:numCache>
                <c:formatCode>#,##0</c:formatCode>
                <c:ptCount val="6"/>
                <c:pt idx="0">
                  <c:v>136100000</c:v>
                </c:pt>
                <c:pt idx="1">
                  <c:v>120000000</c:v>
                </c:pt>
                <c:pt idx="2">
                  <c:v>137000000</c:v>
                </c:pt>
                <c:pt idx="3">
                  <c:v>124760000</c:v>
                </c:pt>
                <c:pt idx="4">
                  <c:v>129100000</c:v>
                </c:pt>
                <c:pt idx="5">
                  <c:v>136200000</c:v>
                </c:pt>
              </c:numCache>
              <c:extLst/>
            </c:numRef>
          </c:val>
          <c:extLst>
            <c:ext xmlns:c16="http://schemas.microsoft.com/office/drawing/2014/chart" uri="{C3380CC4-5D6E-409C-BE32-E72D297353CC}">
              <c16:uniqueId val="{00000001-E047-472C-A223-8FBB5E2D18FE}"/>
            </c:ext>
          </c:extLst>
        </c:ser>
        <c:ser>
          <c:idx val="3"/>
          <c:order val="2"/>
          <c:tx>
            <c:strRef>
              <c:f>Toimintaympäristö!$C$14</c:f>
              <c:strCache>
                <c:ptCount val="1"/>
                <c:pt idx="0">
                  <c:v>Kiinteistövero</c:v>
                </c:pt>
              </c:strCache>
            </c:strRef>
          </c:tx>
          <c:spPr>
            <a:solidFill>
              <a:srgbClr val="FF7300">
                <a:alpha val="80000"/>
              </a:srgb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Toimintaympäristö!$D$2:$Q$2</c:f>
              <c:strCache>
                <c:ptCount val="6"/>
                <c:pt idx="0">
                  <c:v>2015</c:v>
                </c:pt>
                <c:pt idx="1">
                  <c:v>2016</c:v>
                </c:pt>
                <c:pt idx="2">
                  <c:v>2017</c:v>
                </c:pt>
                <c:pt idx="3">
                  <c:v>2018</c:v>
                </c:pt>
                <c:pt idx="4">
                  <c:v>2019</c:v>
                </c:pt>
                <c:pt idx="5">
                  <c:v>2020</c:v>
                </c:pt>
              </c:strCache>
              <c:extLst/>
            </c:strRef>
          </c:cat>
          <c:val>
            <c:numRef>
              <c:f>Toimintaympäristö!$D$14:$Q$14</c:f>
              <c:numCache>
                <c:formatCode>#,##0</c:formatCode>
                <c:ptCount val="6"/>
                <c:pt idx="0">
                  <c:v>96300000</c:v>
                </c:pt>
                <c:pt idx="1">
                  <c:v>100000000</c:v>
                </c:pt>
                <c:pt idx="2">
                  <c:v>116000000</c:v>
                </c:pt>
                <c:pt idx="3">
                  <c:v>117000000</c:v>
                </c:pt>
                <c:pt idx="4">
                  <c:v>120300000</c:v>
                </c:pt>
                <c:pt idx="5">
                  <c:v>112300000</c:v>
                </c:pt>
              </c:numCache>
              <c:extLst/>
            </c:numRef>
          </c:val>
          <c:extLst>
            <c:ext xmlns:c16="http://schemas.microsoft.com/office/drawing/2014/chart" uri="{C3380CC4-5D6E-409C-BE32-E72D297353CC}">
              <c16:uniqueId val="{00000002-E047-472C-A223-8FBB5E2D18FE}"/>
            </c:ext>
          </c:extLst>
        </c:ser>
        <c:dLbls>
          <c:showLegendKey val="0"/>
          <c:showVal val="1"/>
          <c:showCatName val="0"/>
          <c:showSerName val="0"/>
          <c:showPercent val="0"/>
          <c:showBubbleSize val="0"/>
        </c:dLbls>
        <c:gapWidth val="50"/>
        <c:overlap val="100"/>
        <c:axId val="481822127"/>
        <c:axId val="481822455"/>
      </c:barChart>
      <c:lineChart>
        <c:grouping val="standard"/>
        <c:varyColors val="0"/>
        <c:ser>
          <c:idx val="4"/>
          <c:order val="3"/>
          <c:tx>
            <c:strRef>
              <c:f>Toimintaympäristö!$C$16</c:f>
              <c:strCache>
                <c:ptCount val="1"/>
                <c:pt idx="0">
                  <c:v>Kasvu%</c:v>
                </c:pt>
              </c:strCache>
            </c:strRef>
          </c:tx>
          <c:spPr>
            <a:ln w="28575" cap="rnd">
              <a:solidFill>
                <a:schemeClr val="tx1">
                  <a:lumMod val="65000"/>
                  <a:lumOff val="35000"/>
                </a:schemeClr>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47-472C-A223-8FBB5E2D18FE}"/>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47-472C-A223-8FBB5E2D18FE}"/>
                </c:ext>
              </c:extLst>
            </c:dLbl>
            <c:numFmt formatCode="0.0\ %" sourceLinked="0"/>
            <c:spPr>
              <a:solidFill>
                <a:schemeClr val="bg1">
                  <a:alpha val="3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Toimintaympäristö!$D$2:$Q$2</c:f>
              <c:strCache>
                <c:ptCount val="6"/>
                <c:pt idx="0">
                  <c:v>2015</c:v>
                </c:pt>
                <c:pt idx="1">
                  <c:v>2016</c:v>
                </c:pt>
                <c:pt idx="2">
                  <c:v>2017</c:v>
                </c:pt>
                <c:pt idx="3">
                  <c:v>2018</c:v>
                </c:pt>
                <c:pt idx="4">
                  <c:v>2019</c:v>
                </c:pt>
                <c:pt idx="5">
                  <c:v>2020</c:v>
                </c:pt>
              </c:strCache>
              <c:extLst/>
            </c:strRef>
          </c:cat>
          <c:val>
            <c:numRef>
              <c:f>Toimintaympäristö!$D$16:$Q$16</c:f>
              <c:numCache>
                <c:formatCode>0.00%</c:formatCode>
                <c:ptCount val="6"/>
                <c:pt idx="0">
                  <c:v>4.6221955428828787E-2</c:v>
                </c:pt>
                <c:pt idx="1">
                  <c:v>3.7079538119486388E-2</c:v>
                </c:pt>
                <c:pt idx="2">
                  <c:v>3.0428769017980528E-2</c:v>
                </c:pt>
                <c:pt idx="3">
                  <c:v>7.74295302013428E-3</c:v>
                </c:pt>
                <c:pt idx="4">
                  <c:v>1.3428240529537394E-2</c:v>
                </c:pt>
                <c:pt idx="5">
                  <c:v>5.4938555562857427E-2</c:v>
                </c:pt>
              </c:numCache>
              <c:extLst/>
            </c:numRef>
          </c:val>
          <c:smooth val="0"/>
          <c:extLst>
            <c:ext xmlns:c16="http://schemas.microsoft.com/office/drawing/2014/chart" uri="{C3380CC4-5D6E-409C-BE32-E72D297353CC}">
              <c16:uniqueId val="{00000005-E047-472C-A223-8FBB5E2D18FE}"/>
            </c:ext>
          </c:extLst>
        </c:ser>
        <c:dLbls>
          <c:showLegendKey val="0"/>
          <c:showVal val="1"/>
          <c:showCatName val="0"/>
          <c:showSerName val="0"/>
          <c:showPercent val="0"/>
          <c:showBubbleSize val="0"/>
        </c:dLbls>
        <c:marker val="1"/>
        <c:smooth val="0"/>
        <c:axId val="218916575"/>
        <c:axId val="218919855"/>
      </c:lineChart>
      <c:catAx>
        <c:axId val="48182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1822455"/>
        <c:crosses val="autoZero"/>
        <c:auto val="1"/>
        <c:lblAlgn val="ctr"/>
        <c:lblOffset val="100"/>
        <c:noMultiLvlLbl val="0"/>
      </c:catAx>
      <c:valAx>
        <c:axId val="481822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481822127"/>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valAx>
        <c:axId val="218919855"/>
        <c:scaling>
          <c:orientation val="minMax"/>
          <c:max val="8.0000000000000016E-2"/>
        </c:scaling>
        <c:delete val="0"/>
        <c:axPos val="r"/>
        <c:numFmt formatCode="0%" sourceLinked="0"/>
        <c:majorTickMark val="out"/>
        <c:minorTickMark val="none"/>
        <c:tickLblPos val="nextTo"/>
        <c:spPr>
          <a:noFill/>
          <a:ln>
            <a:noFill/>
          </a:ln>
          <a:effectLst/>
        </c:spPr>
        <c:txPr>
          <a:bodyPr rot="-60000000" spcFirstLastPara="1" vertOverflow="ellipsis" vert="horz" wrap="square" anchor="t" anchorCtr="0"/>
          <a:lstStyle/>
          <a:p>
            <a:pPr>
              <a:defRPr sz="1200" b="0" i="0" u="none" strike="noStrike" kern="1200" baseline="0">
                <a:solidFill>
                  <a:sysClr val="windowText" lastClr="000000"/>
                </a:solidFill>
                <a:latin typeface="+mn-lt"/>
                <a:ea typeface="+mn-ea"/>
                <a:cs typeface="+mn-cs"/>
              </a:defRPr>
            </a:pPr>
            <a:endParaRPr lang="fi-FI"/>
          </a:p>
        </c:txPr>
        <c:crossAx val="218916575"/>
        <c:crosses val="max"/>
        <c:crossBetween val="between"/>
      </c:valAx>
      <c:catAx>
        <c:axId val="218916575"/>
        <c:scaling>
          <c:orientation val="minMax"/>
        </c:scaling>
        <c:delete val="1"/>
        <c:axPos val="b"/>
        <c:numFmt formatCode="General" sourceLinked="1"/>
        <c:majorTickMark val="out"/>
        <c:minorTickMark val="none"/>
        <c:tickLblPos val="nextTo"/>
        <c:crossAx val="218919855"/>
        <c:crosses val="autoZero"/>
        <c:auto val="1"/>
        <c:lblAlgn val="ctr"/>
        <c:lblOffset val="100"/>
        <c:noMultiLvlLbl val="0"/>
      </c:catAx>
      <c:spPr>
        <a:noFill/>
        <a:ln>
          <a:solidFill>
            <a:schemeClr val="accent6"/>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'Asukkaat &amp; henkilöstö'!$B$5</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'Asukkaat &amp; henkilöstö'!$C$2:$M$2</c:f>
              <c:numCache>
                <c:formatCode>General</c:formatCode>
                <c:ptCount val="9"/>
                <c:pt idx="0">
                  <c:v>2012</c:v>
                </c:pt>
                <c:pt idx="1">
                  <c:v>2013</c:v>
                </c:pt>
                <c:pt idx="2">
                  <c:v>2014</c:v>
                </c:pt>
                <c:pt idx="3">
                  <c:v>2015</c:v>
                </c:pt>
                <c:pt idx="4">
                  <c:v>2016</c:v>
                </c:pt>
                <c:pt idx="5">
                  <c:v>2017</c:v>
                </c:pt>
                <c:pt idx="6">
                  <c:v>2018</c:v>
                </c:pt>
                <c:pt idx="7">
                  <c:v>2019</c:v>
                </c:pt>
                <c:pt idx="8">
                  <c:v>2020</c:v>
                </c:pt>
              </c:numCache>
              <c:extLst/>
            </c:numRef>
          </c:cat>
          <c:val>
            <c:numRef>
              <c:f>'Asukkaat &amp; henkilöstö'!$C$5:$M$5</c:f>
              <c:numCache>
                <c:formatCode>#,##0</c:formatCode>
                <c:ptCount val="9"/>
                <c:pt idx="0">
                  <c:v>256824</c:v>
                </c:pt>
                <c:pt idx="1">
                  <c:v>260753</c:v>
                </c:pt>
                <c:pt idx="2">
                  <c:v>265543</c:v>
                </c:pt>
                <c:pt idx="3">
                  <c:v>269802</c:v>
                </c:pt>
                <c:pt idx="4">
                  <c:v>274583</c:v>
                </c:pt>
                <c:pt idx="5">
                  <c:v>279044</c:v>
                </c:pt>
                <c:pt idx="6">
                  <c:v>283632</c:v>
                </c:pt>
                <c:pt idx="7">
                  <c:v>289731</c:v>
                </c:pt>
                <c:pt idx="8">
                  <c:v>292913</c:v>
                </c:pt>
              </c:numCache>
              <c:extLst/>
            </c:numRef>
          </c:val>
          <c:extLst>
            <c:ext xmlns:c16="http://schemas.microsoft.com/office/drawing/2014/chart" uri="{C3380CC4-5D6E-409C-BE32-E72D297353CC}">
              <c16:uniqueId val="{00000000-A2F0-455B-AB66-715E3F8F33EF}"/>
            </c:ext>
          </c:extLst>
        </c:ser>
        <c:dLbls>
          <c:showLegendKey val="0"/>
          <c:showVal val="0"/>
          <c:showCatName val="0"/>
          <c:showSerName val="0"/>
          <c:showPercent val="0"/>
          <c:showBubbleSize val="0"/>
        </c:dLbls>
        <c:gapWidth val="70"/>
        <c:overlap val="10"/>
        <c:axId val="1015289768"/>
        <c:axId val="1015286160"/>
        <c:extLst>
          <c:ext xmlns:c15="http://schemas.microsoft.com/office/drawing/2012/chart" uri="{02D57815-91ED-43cb-92C2-25804820EDAC}">
            <c15:filteredBarSeries>
              <c15:ser>
                <c:idx val="0"/>
                <c:order val="0"/>
                <c:tx>
                  <c:strRef>
                    <c:extLst>
                      <c:ext uri="{02D57815-91ED-43cb-92C2-25804820EDAC}">
                        <c15:formulaRef>
                          <c15:sqref>'Asukkaat &amp; henkilöstö'!$B$3</c15:sqref>
                        </c15:formulaRef>
                      </c:ext>
                    </c:extLst>
                    <c:strCache>
                      <c:ptCount val="1"/>
                      <c:pt idx="0">
                        <c:v>Suomen-, ruotsin- ja saamenkieliset</c:v>
                      </c:pt>
                    </c:strCache>
                  </c:strRef>
                </c:tx>
                <c:spPr>
                  <a:solidFill>
                    <a:schemeClr val="accent1"/>
                  </a:solidFill>
                  <a:ln>
                    <a:noFill/>
                  </a:ln>
                  <a:effectLst/>
                </c:spPr>
                <c:invertIfNegative val="0"/>
                <c:cat>
                  <c:numRef>
                    <c:extLst>
                      <c:ext uri="{02D57815-91ED-43cb-92C2-25804820EDAC}">
                        <c15:formulaRef>
                          <c15:sqref>'Asukkaat &amp; henkilöstö'!$C$2:$M$2</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c:ext uri="{02D57815-91ED-43cb-92C2-25804820EDAC}">
                        <c15:formulaRef>
                          <c15:sqref>'Asukkaat &amp; henkilöstö'!$C$3:$M$3</c15:sqref>
                        </c15:formulaRef>
                      </c:ext>
                    </c:extLst>
                    <c:numCache>
                      <c:formatCode>#,##0</c:formatCode>
                      <c:ptCount val="9"/>
                      <c:pt idx="0">
                        <c:v>227848</c:v>
                      </c:pt>
                      <c:pt idx="1">
                        <c:v>228804</c:v>
                      </c:pt>
                      <c:pt idx="2">
                        <c:v>230349</c:v>
                      </c:pt>
                      <c:pt idx="3">
                        <c:v>231477</c:v>
                      </c:pt>
                      <c:pt idx="4">
                        <c:v>232931</c:v>
                      </c:pt>
                      <c:pt idx="5">
                        <c:v>234389</c:v>
                      </c:pt>
                      <c:pt idx="6">
                        <c:v>235547</c:v>
                      </c:pt>
                      <c:pt idx="7">
                        <c:v>237535</c:v>
                      </c:pt>
                    </c:numCache>
                  </c:numRef>
                </c:val>
                <c:extLst>
                  <c:ext xmlns:c16="http://schemas.microsoft.com/office/drawing/2014/chart" uri="{C3380CC4-5D6E-409C-BE32-E72D297353CC}">
                    <c16:uniqueId val="{00000002-A2F0-455B-AB66-715E3F8F33E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'Asukkaat &amp; henkilöstö'!$B$4</c15:sqref>
                        </c15:formulaRef>
                      </c:ext>
                    </c:extLst>
                    <c:strCache>
                      <c:ptCount val="1"/>
                      <c:pt idx="0">
                        <c:v>Muunkieliset</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'Asukkaat &amp; henkilöstö'!$C$2:$M$2</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xmlns:c15="http://schemas.microsoft.com/office/drawing/2012/chart">
                      <c:ext xmlns:c15="http://schemas.microsoft.com/office/drawing/2012/chart" uri="{02D57815-91ED-43cb-92C2-25804820EDAC}">
                        <c15:formulaRef>
                          <c15:sqref>'Asukkaat &amp; henkilöstö'!$C$4:$M$4</c15:sqref>
                        </c15:formulaRef>
                      </c:ext>
                    </c:extLst>
                    <c:numCache>
                      <c:formatCode>#,##0</c:formatCode>
                      <c:ptCount val="9"/>
                      <c:pt idx="0">
                        <c:v>28976</c:v>
                      </c:pt>
                      <c:pt idx="1">
                        <c:v>31949</c:v>
                      </c:pt>
                      <c:pt idx="2">
                        <c:v>35194</c:v>
                      </c:pt>
                      <c:pt idx="3">
                        <c:v>38325</c:v>
                      </c:pt>
                      <c:pt idx="4">
                        <c:v>41652</c:v>
                      </c:pt>
                      <c:pt idx="5">
                        <c:v>44655</c:v>
                      </c:pt>
                      <c:pt idx="6">
                        <c:v>48085</c:v>
                      </c:pt>
                      <c:pt idx="7">
                        <c:v>52196</c:v>
                      </c:pt>
                    </c:numCache>
                  </c:numRef>
                </c:val>
                <c:extLst xmlns:c15="http://schemas.microsoft.com/office/drawing/2012/chart">
                  <c:ext xmlns:c16="http://schemas.microsoft.com/office/drawing/2014/chart" uri="{C3380CC4-5D6E-409C-BE32-E72D297353CC}">
                    <c16:uniqueId val="{00000003-A2F0-455B-AB66-715E3F8F33E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'Asukkaat &amp; henkilöstö'!$B$7</c15:sqref>
                        </c15:formulaRef>
                      </c:ext>
                    </c:extLst>
                    <c:strCache>
                      <c:ptCount val="1"/>
                      <c:pt idx="0">
                        <c:v>Henkilökustannus</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'Asukkaat &amp; henkilöstö'!$C$2:$M$2</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xmlns:c15="http://schemas.microsoft.com/office/drawing/2012/chart">
                      <c:ext xmlns:c15="http://schemas.microsoft.com/office/drawing/2012/chart" uri="{02D57815-91ED-43cb-92C2-25804820EDAC}">
                        <c15:formulaRef>
                          <c15:sqref>'Asukkaat &amp; henkilöstö'!$C$7:$M$7</c15:sqref>
                        </c15:formulaRef>
                      </c:ext>
                    </c:extLst>
                    <c:numCache>
                      <c:formatCode>#,##0</c:formatCode>
                      <c:ptCount val="9"/>
                      <c:pt idx="0">
                        <c:v>591799888.36000001</c:v>
                      </c:pt>
                      <c:pt idx="1">
                        <c:v>613558303.12</c:v>
                      </c:pt>
                      <c:pt idx="2">
                        <c:v>627982041.78999996</c:v>
                      </c:pt>
                      <c:pt idx="3">
                        <c:v>614777979</c:v>
                      </c:pt>
                      <c:pt idx="4">
                        <c:v>633118001</c:v>
                      </c:pt>
                      <c:pt idx="5">
                        <c:v>619229769</c:v>
                      </c:pt>
                      <c:pt idx="6">
                        <c:v>641446169</c:v>
                      </c:pt>
                      <c:pt idx="7">
                        <c:v>672438836</c:v>
                      </c:pt>
                      <c:pt idx="8">
                        <c:v>687990464</c:v>
                      </c:pt>
                    </c:numCache>
                  </c:numRef>
                </c:val>
                <c:extLst xmlns:c15="http://schemas.microsoft.com/office/drawing/2012/chart">
                  <c:ext xmlns:c16="http://schemas.microsoft.com/office/drawing/2014/chart" uri="{C3380CC4-5D6E-409C-BE32-E72D297353CC}">
                    <c16:uniqueId val="{00000004-A2F0-455B-AB66-715E3F8F33E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'Asukkaat &amp; henkilöstö'!$B$8</c15:sqref>
                        </c15:formulaRef>
                      </c:ext>
                    </c:extLst>
                    <c:strCache>
                      <c:ptCount val="1"/>
                      <c:pt idx="0">
                        <c:v>Työvoiman vuokraus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'Asukkaat &amp; henkilöstö'!$C$2:$M$2</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xmlns:c15="http://schemas.microsoft.com/office/drawing/2012/chart">
                      <c:ext xmlns:c15="http://schemas.microsoft.com/office/drawing/2012/chart" uri="{02D57815-91ED-43cb-92C2-25804820EDAC}">
                        <c15:formulaRef>
                          <c15:sqref>'Asukkaat &amp; henkilöstö'!$C$8:$M$8</c15:sqref>
                        </c15:formulaRef>
                      </c:ext>
                    </c:extLst>
                    <c:numCache>
                      <c:formatCode>#,##0</c:formatCode>
                      <c:ptCount val="9"/>
                      <c:pt idx="0">
                        <c:v>27316839.329999998</c:v>
                      </c:pt>
                      <c:pt idx="1">
                        <c:v>27610591.449999999</c:v>
                      </c:pt>
                      <c:pt idx="2">
                        <c:v>24930095.32</c:v>
                      </c:pt>
                      <c:pt idx="3">
                        <c:v>25318660</c:v>
                      </c:pt>
                      <c:pt idx="4">
                        <c:v>28677353</c:v>
                      </c:pt>
                      <c:pt idx="5">
                        <c:v>27544814</c:v>
                      </c:pt>
                      <c:pt idx="6">
                        <c:v>30358420</c:v>
                      </c:pt>
                      <c:pt idx="7">
                        <c:v>34692023</c:v>
                      </c:pt>
                      <c:pt idx="8">
                        <c:v>29282307</c:v>
                      </c:pt>
                    </c:numCache>
                  </c:numRef>
                </c:val>
                <c:extLst xmlns:c15="http://schemas.microsoft.com/office/drawing/2012/chart">
                  <c:ext xmlns:c16="http://schemas.microsoft.com/office/drawing/2014/chart" uri="{C3380CC4-5D6E-409C-BE32-E72D297353CC}">
                    <c16:uniqueId val="{00000005-A2F0-455B-AB66-715E3F8F33E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'Asukkaat &amp; henkilöstö'!$B$9</c15:sqref>
                        </c15:formulaRef>
                      </c:ext>
                    </c:extLst>
                    <c:strCache>
                      <c:ptCount val="1"/>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'Asukkaat &amp; henkilöstö'!$C$2:$M$2</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xmlns:c15="http://schemas.microsoft.com/office/drawing/2012/chart">
                      <c:ext xmlns:c15="http://schemas.microsoft.com/office/drawing/2012/chart" uri="{02D57815-91ED-43cb-92C2-25804820EDAC}">
                        <c15:formulaRef>
                          <c15:sqref>'Asukkaat &amp; henkilöstö'!$C$9:$M$9</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6-A2F0-455B-AB66-715E3F8F33EF}"/>
                  </c:ext>
                </c:extLst>
              </c15:ser>
            </c15:filteredBarSeries>
          </c:ext>
        </c:extLst>
      </c:barChart>
      <c:lineChart>
        <c:grouping val="standard"/>
        <c:varyColors val="0"/>
        <c:ser>
          <c:idx val="3"/>
          <c:order val="3"/>
          <c:tx>
            <c:strRef>
              <c:f>'Asukkaat &amp; henkilöstö'!$B$6</c:f>
              <c:strCache>
                <c:ptCount val="1"/>
                <c:pt idx="0">
                  <c:v>Henkilöstömäärä</c:v>
                </c:pt>
              </c:strCache>
            </c:strRef>
          </c:tx>
          <c:spPr>
            <a:ln w="28575" cap="rnd">
              <a:solidFill>
                <a:srgbClr val="FF73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'Asukkaat &amp; henkilöstö'!$C$2:$M$2</c:f>
              <c:numCache>
                <c:formatCode>General</c:formatCode>
                <c:ptCount val="9"/>
                <c:pt idx="0">
                  <c:v>2012</c:v>
                </c:pt>
                <c:pt idx="1">
                  <c:v>2013</c:v>
                </c:pt>
                <c:pt idx="2">
                  <c:v>2014</c:v>
                </c:pt>
                <c:pt idx="3">
                  <c:v>2015</c:v>
                </c:pt>
                <c:pt idx="4">
                  <c:v>2016</c:v>
                </c:pt>
                <c:pt idx="5">
                  <c:v>2017</c:v>
                </c:pt>
                <c:pt idx="6">
                  <c:v>2018</c:v>
                </c:pt>
                <c:pt idx="7">
                  <c:v>2019</c:v>
                </c:pt>
                <c:pt idx="8">
                  <c:v>2020</c:v>
                </c:pt>
              </c:numCache>
              <c:extLst/>
            </c:numRef>
          </c:cat>
          <c:val>
            <c:numRef>
              <c:f>'Asukkaat &amp; henkilöstö'!$C$6:$M$6</c:f>
              <c:numCache>
                <c:formatCode>General</c:formatCode>
                <c:ptCount val="9"/>
                <c:pt idx="0">
                  <c:v>13787</c:v>
                </c:pt>
                <c:pt idx="1">
                  <c:v>13970</c:v>
                </c:pt>
                <c:pt idx="2">
                  <c:v>14051</c:v>
                </c:pt>
                <c:pt idx="3">
                  <c:v>14101</c:v>
                </c:pt>
                <c:pt idx="4">
                  <c:v>13870</c:v>
                </c:pt>
                <c:pt idx="5">
                  <c:v>14004</c:v>
                </c:pt>
                <c:pt idx="6">
                  <c:v>14282</c:v>
                </c:pt>
                <c:pt idx="7">
                  <c:v>14626</c:v>
                </c:pt>
                <c:pt idx="8">
                  <c:v>14951</c:v>
                </c:pt>
              </c:numCache>
              <c:extLst/>
            </c:numRef>
          </c:val>
          <c:smooth val="0"/>
          <c:extLst>
            <c:ext xmlns:c16="http://schemas.microsoft.com/office/drawing/2014/chart" uri="{C3380CC4-5D6E-409C-BE32-E72D297353CC}">
              <c16:uniqueId val="{00000001-A2F0-455B-AB66-715E3F8F33EF}"/>
            </c:ext>
          </c:extLst>
        </c:ser>
        <c:dLbls>
          <c:showLegendKey val="0"/>
          <c:showVal val="0"/>
          <c:showCatName val="0"/>
          <c:showSerName val="0"/>
          <c:showPercent val="0"/>
          <c:showBubbleSize val="0"/>
        </c:dLbls>
        <c:marker val="1"/>
        <c:smooth val="0"/>
        <c:axId val="757470536"/>
        <c:axId val="757470208"/>
      </c:lineChart>
      <c:catAx>
        <c:axId val="101528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15286160"/>
        <c:crosses val="autoZero"/>
        <c:auto val="1"/>
        <c:lblAlgn val="ctr"/>
        <c:lblOffset val="100"/>
        <c:noMultiLvlLbl val="0"/>
      </c:catAx>
      <c:valAx>
        <c:axId val="10152861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15289768"/>
        <c:crosses val="autoZero"/>
        <c:crossBetween val="between"/>
        <c:dispUnits>
          <c:builtInUnit val="thousands"/>
          <c:dispUnitsLbl>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Tuhatta asukasta</a:t>
                  </a:r>
                </a:p>
              </c:rich>
            </c:tx>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dispUnitsLbl>
        </c:dispUnits>
      </c:valAx>
      <c:valAx>
        <c:axId val="757470208"/>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757470536"/>
        <c:crosses val="max"/>
        <c:crossBetween val="between"/>
        <c:dispUnits>
          <c:builtInUnit val="thousands"/>
          <c:dispUnitsLbl>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Tuhatta työntekijää</a:t>
                  </a:r>
                </a:p>
              </c:rich>
            </c:tx>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dispUnitsLbl>
        </c:dispUnits>
      </c:valAx>
      <c:catAx>
        <c:axId val="757470536"/>
        <c:scaling>
          <c:orientation val="minMax"/>
        </c:scaling>
        <c:delete val="1"/>
        <c:axPos val="b"/>
        <c:numFmt formatCode="General" sourceLinked="1"/>
        <c:majorTickMark val="out"/>
        <c:minorTickMark val="none"/>
        <c:tickLblPos val="nextTo"/>
        <c:crossAx val="757470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5679711442055"/>
          <c:y val="0.14422560338972742"/>
          <c:w val="0.62108267716535437"/>
          <c:h val="0.7361815972329121"/>
        </c:manualLayout>
      </c:layout>
      <c:barChart>
        <c:barDir val="bar"/>
        <c:grouping val="clustered"/>
        <c:varyColors val="0"/>
        <c:ser>
          <c:idx val="0"/>
          <c:order val="0"/>
          <c:invertIfNegative val="0"/>
          <c:cat>
            <c:strRef>
              <c:f>'Suuret kunnat 2019'!$B$91:$B$97</c:f>
              <c:strCache>
                <c:ptCount val="7"/>
                <c:pt idx="0">
                  <c:v>Helsinki</c:v>
                </c:pt>
                <c:pt idx="1">
                  <c:v>Espoo</c:v>
                </c:pt>
                <c:pt idx="2">
                  <c:v>Tampere</c:v>
                </c:pt>
                <c:pt idx="3">
                  <c:v>Vantaa</c:v>
                </c:pt>
                <c:pt idx="4">
                  <c:v>Turku</c:v>
                </c:pt>
                <c:pt idx="5">
                  <c:v>Oulu</c:v>
                </c:pt>
                <c:pt idx="6">
                  <c:v>Kunnat yhteensä</c:v>
                </c:pt>
              </c:strCache>
            </c:strRef>
          </c:cat>
          <c:val>
            <c:numRef>
              <c:f>'Suuret kunnat 2019'!$E$91:$E$97</c:f>
              <c:numCache>
                <c:formatCode>0.0\ %</c:formatCode>
                <c:ptCount val="7"/>
                <c:pt idx="0">
                  <c:v>2.0279270002341102E-2</c:v>
                </c:pt>
                <c:pt idx="1">
                  <c:v>9.9359191105743393E-3</c:v>
                </c:pt>
                <c:pt idx="2">
                  <c:v>5.41381164826054E-2</c:v>
                </c:pt>
                <c:pt idx="3">
                  <c:v>4.3336497372503398E-2</c:v>
                </c:pt>
                <c:pt idx="4">
                  <c:v>3.36157078920509E-2</c:v>
                </c:pt>
                <c:pt idx="5">
                  <c:v>4.4154933567887002E-2</c:v>
                </c:pt>
                <c:pt idx="6">
                  <c:v>2.5999999999999999E-2</c:v>
                </c:pt>
              </c:numCache>
            </c:numRef>
          </c:val>
          <c:extLst>
            <c:ext xmlns:c16="http://schemas.microsoft.com/office/drawing/2014/chart" uri="{C3380CC4-5D6E-409C-BE32-E72D297353CC}">
              <c16:uniqueId val="{00000000-F1C6-4656-B48F-16D19D90E87B}"/>
            </c:ext>
          </c:extLst>
        </c:ser>
        <c:dLbls>
          <c:showLegendKey val="0"/>
          <c:showVal val="0"/>
          <c:showCatName val="0"/>
          <c:showSerName val="0"/>
          <c:showPercent val="0"/>
          <c:showBubbleSize val="0"/>
        </c:dLbls>
        <c:gapWidth val="150"/>
        <c:axId val="807908016"/>
        <c:axId val="1"/>
      </c:barChart>
      <c:catAx>
        <c:axId val="807908016"/>
        <c:scaling>
          <c:orientation val="minMax"/>
        </c:scaling>
        <c:delete val="0"/>
        <c:axPos val="l"/>
        <c:numFmt formatCode="General"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fi-FI"/>
          </a:p>
        </c:txPr>
        <c:crossAx val="1"/>
        <c:crosses val="autoZero"/>
        <c:auto val="1"/>
        <c:lblAlgn val="ctr"/>
        <c:lblOffset val="100"/>
        <c:noMultiLvlLbl val="0"/>
      </c:catAx>
      <c:valAx>
        <c:axId val="1"/>
        <c:scaling>
          <c:orientation val="minMax"/>
        </c:scaling>
        <c:delete val="0"/>
        <c:axPos val="b"/>
        <c:majorGridlines/>
        <c:numFmt formatCode="0.0\ %"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fi-FI"/>
          </a:p>
        </c:txPr>
        <c:crossAx val="80790801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5681642735836"/>
          <c:y val="0.15376169600707337"/>
          <c:w val="0.62108267716535437"/>
          <c:h val="0.7361815972329121"/>
        </c:manualLayout>
      </c:layout>
      <c:barChart>
        <c:barDir val="bar"/>
        <c:grouping val="clustered"/>
        <c:varyColors val="0"/>
        <c:ser>
          <c:idx val="0"/>
          <c:order val="0"/>
          <c:invertIfNegative val="0"/>
          <c:cat>
            <c:strRef>
              <c:f>'Suuret kunnat 2020'!$B$91:$B$97</c:f>
              <c:strCache>
                <c:ptCount val="7"/>
                <c:pt idx="0">
                  <c:v>Helsinki</c:v>
                </c:pt>
                <c:pt idx="1">
                  <c:v>Espoo</c:v>
                </c:pt>
                <c:pt idx="2">
                  <c:v>Tampere</c:v>
                </c:pt>
                <c:pt idx="3">
                  <c:v>Vantaa</c:v>
                </c:pt>
                <c:pt idx="4">
                  <c:v>Turku</c:v>
                </c:pt>
                <c:pt idx="5">
                  <c:v>Oulu</c:v>
                </c:pt>
                <c:pt idx="6">
                  <c:v>Kunnat yhteensä</c:v>
                </c:pt>
              </c:strCache>
            </c:strRef>
          </c:cat>
          <c:val>
            <c:numRef>
              <c:f>'Suuret kunnat 2020'!$E$91:$E$97</c:f>
              <c:numCache>
                <c:formatCode>0.0</c:formatCode>
                <c:ptCount val="7"/>
                <c:pt idx="0">
                  <c:v>6</c:v>
                </c:pt>
                <c:pt idx="1">
                  <c:v>6.6</c:v>
                </c:pt>
                <c:pt idx="2">
                  <c:v>7.2</c:v>
                </c:pt>
                <c:pt idx="3">
                  <c:v>6.2</c:v>
                </c:pt>
                <c:pt idx="4">
                  <c:v>5.2</c:v>
                </c:pt>
                <c:pt idx="5">
                  <c:v>4.3</c:v>
                </c:pt>
                <c:pt idx="6">
                  <c:v>5.0999999999999996</c:v>
                </c:pt>
              </c:numCache>
            </c:numRef>
          </c:val>
          <c:extLst>
            <c:ext xmlns:c16="http://schemas.microsoft.com/office/drawing/2014/chart" uri="{C3380CC4-5D6E-409C-BE32-E72D297353CC}">
              <c16:uniqueId val="{00000000-4E7F-4210-998A-7BEEC0338806}"/>
            </c:ext>
          </c:extLst>
        </c:ser>
        <c:dLbls>
          <c:showLegendKey val="0"/>
          <c:showVal val="0"/>
          <c:showCatName val="0"/>
          <c:showSerName val="0"/>
          <c:showPercent val="0"/>
          <c:showBubbleSize val="0"/>
        </c:dLbls>
        <c:gapWidth val="150"/>
        <c:axId val="807908016"/>
        <c:axId val="1"/>
      </c:barChart>
      <c:catAx>
        <c:axId val="807908016"/>
        <c:scaling>
          <c:orientation val="minMax"/>
        </c:scaling>
        <c:delete val="0"/>
        <c:axPos val="l"/>
        <c:numFmt formatCode="General"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fi-FI"/>
          </a:p>
        </c:txPr>
        <c:crossAx val="1"/>
        <c:crosses val="autoZero"/>
        <c:auto val="1"/>
        <c:lblAlgn val="ctr"/>
        <c:lblOffset val="100"/>
        <c:noMultiLvlLbl val="0"/>
      </c:catAx>
      <c:valAx>
        <c:axId val="1"/>
        <c:scaling>
          <c:orientation val="minMax"/>
        </c:scaling>
        <c:delete val="0"/>
        <c:axPos val="b"/>
        <c:majorGridlines/>
        <c:numFmt formatCode="0.0"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fi-FI"/>
          </a:p>
        </c:txPr>
        <c:crossAx val="80790801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4767939988988"/>
          <c:y val="0.10253433856730487"/>
          <c:w val="0.70271194225721789"/>
          <c:h val="0.74976086322543012"/>
        </c:manualLayout>
      </c:layout>
      <c:barChart>
        <c:barDir val="bar"/>
        <c:grouping val="clustered"/>
        <c:varyColors val="0"/>
        <c:ser>
          <c:idx val="0"/>
          <c:order val="0"/>
          <c:invertIfNegative val="0"/>
          <c:cat>
            <c:strRef>
              <c:f>'Suuret kunnat 2019'!$B$91:$B$97</c:f>
              <c:strCache>
                <c:ptCount val="7"/>
                <c:pt idx="0">
                  <c:v>Helsinki</c:v>
                </c:pt>
                <c:pt idx="1">
                  <c:v>Espoo</c:v>
                </c:pt>
                <c:pt idx="2">
                  <c:v>Tampere</c:v>
                </c:pt>
                <c:pt idx="3">
                  <c:v>Vantaa</c:v>
                </c:pt>
                <c:pt idx="4">
                  <c:v>Turku</c:v>
                </c:pt>
                <c:pt idx="5">
                  <c:v>Oulu</c:v>
                </c:pt>
                <c:pt idx="6">
                  <c:v>Kunnat yhteensä</c:v>
                </c:pt>
              </c:strCache>
            </c:strRef>
          </c:cat>
          <c:val>
            <c:numRef>
              <c:f>'Suuret kunnat 2019'!$H$91:$H$97</c:f>
              <c:numCache>
                <c:formatCode>0.0\ %</c:formatCode>
                <c:ptCount val="7"/>
                <c:pt idx="0">
                  <c:v>2.1143163338711801E-2</c:v>
                </c:pt>
                <c:pt idx="1">
                  <c:v>2.6386978302142899E-2</c:v>
                </c:pt>
                <c:pt idx="2">
                  <c:v>8.6957683163251198E-2</c:v>
                </c:pt>
                <c:pt idx="3">
                  <c:v>-4.2604636323297099E-2</c:v>
                </c:pt>
                <c:pt idx="4">
                  <c:v>0.10444181207440401</c:v>
                </c:pt>
                <c:pt idx="5">
                  <c:v>3.3381260733216199E-3</c:v>
                </c:pt>
                <c:pt idx="6" formatCode="0.00%">
                  <c:v>1.4999999999999999E-2</c:v>
                </c:pt>
              </c:numCache>
            </c:numRef>
          </c:val>
          <c:extLst>
            <c:ext xmlns:c16="http://schemas.microsoft.com/office/drawing/2014/chart" uri="{C3380CC4-5D6E-409C-BE32-E72D297353CC}">
              <c16:uniqueId val="{00000000-AF15-47CC-9AF9-8B9C6BC599FD}"/>
            </c:ext>
          </c:extLst>
        </c:ser>
        <c:dLbls>
          <c:showLegendKey val="0"/>
          <c:showVal val="0"/>
          <c:showCatName val="0"/>
          <c:showSerName val="0"/>
          <c:showPercent val="0"/>
          <c:showBubbleSize val="0"/>
        </c:dLbls>
        <c:gapWidth val="150"/>
        <c:axId val="807912440"/>
        <c:axId val="1"/>
      </c:barChart>
      <c:catAx>
        <c:axId val="807912440"/>
        <c:scaling>
          <c:orientation val="minMax"/>
        </c:scaling>
        <c:delete val="0"/>
        <c:axPos val="l"/>
        <c:numFmt formatCode="General" sourceLinked="1"/>
        <c:majorTickMark val="out"/>
        <c:minorTickMark val="none"/>
        <c:tickLblPos val="low"/>
        <c:txPr>
          <a:bodyPr rot="0" vert="horz"/>
          <a:lstStyle/>
          <a:p>
            <a:pPr>
              <a:defRPr sz="1200" b="0" i="0" u="none" strike="noStrike" baseline="0">
                <a:solidFill>
                  <a:srgbClr val="000000"/>
                </a:solidFill>
                <a:latin typeface="Calibri"/>
                <a:ea typeface="Calibri"/>
                <a:cs typeface="Calibri"/>
              </a:defRPr>
            </a:pPr>
            <a:endParaRPr lang="fi-FI"/>
          </a:p>
        </c:txPr>
        <c:crossAx val="1"/>
        <c:crosses val="autoZero"/>
        <c:auto val="1"/>
        <c:lblAlgn val="ctr"/>
        <c:lblOffset val="100"/>
        <c:noMultiLvlLbl val="0"/>
      </c:catAx>
      <c:valAx>
        <c:axId val="1"/>
        <c:scaling>
          <c:orientation val="minMax"/>
        </c:scaling>
        <c:delete val="0"/>
        <c:axPos val="b"/>
        <c:majorGridlines/>
        <c:numFmt formatCode="0.0\ %"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fi-FI"/>
          </a:p>
        </c:txPr>
        <c:crossAx val="80791244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0883639545058"/>
          <c:y val="0.13425925925925927"/>
          <c:w val="0.70271194225721789"/>
          <c:h val="0.74976086322543012"/>
        </c:manualLayout>
      </c:layout>
      <c:barChart>
        <c:barDir val="bar"/>
        <c:grouping val="clustered"/>
        <c:varyColors val="0"/>
        <c:ser>
          <c:idx val="0"/>
          <c:order val="0"/>
          <c:invertIfNegative val="0"/>
          <c:cat>
            <c:strRef>
              <c:f>'Suuret kunnat 2020'!$B$91:$B$97</c:f>
              <c:strCache>
                <c:ptCount val="7"/>
                <c:pt idx="0">
                  <c:v>Helsinki</c:v>
                </c:pt>
                <c:pt idx="1">
                  <c:v>Espoo</c:v>
                </c:pt>
                <c:pt idx="2">
                  <c:v>Tampere</c:v>
                </c:pt>
                <c:pt idx="3">
                  <c:v>Vantaa</c:v>
                </c:pt>
                <c:pt idx="4">
                  <c:v>Turku</c:v>
                </c:pt>
                <c:pt idx="5">
                  <c:v>Oulu</c:v>
                </c:pt>
                <c:pt idx="6">
                  <c:v>Kunnat yhteensä</c:v>
                </c:pt>
              </c:strCache>
            </c:strRef>
          </c:cat>
          <c:val>
            <c:numRef>
              <c:f>'Suuret kunnat 2020'!$H$91:$H$97</c:f>
              <c:numCache>
                <c:formatCode>#,##0.0</c:formatCode>
                <c:ptCount val="7"/>
                <c:pt idx="0">
                  <c:v>-11.5</c:v>
                </c:pt>
                <c:pt idx="1">
                  <c:v>5.9</c:v>
                </c:pt>
                <c:pt idx="2">
                  <c:v>10.4</c:v>
                </c:pt>
                <c:pt idx="3">
                  <c:v>11.9</c:v>
                </c:pt>
                <c:pt idx="4">
                  <c:v>2.6</c:v>
                </c:pt>
                <c:pt idx="5">
                  <c:v>0.5</c:v>
                </c:pt>
                <c:pt idx="6">
                  <c:v>3</c:v>
                </c:pt>
              </c:numCache>
            </c:numRef>
          </c:val>
          <c:extLst>
            <c:ext xmlns:c16="http://schemas.microsoft.com/office/drawing/2014/chart" uri="{C3380CC4-5D6E-409C-BE32-E72D297353CC}">
              <c16:uniqueId val="{00000000-21A5-4658-AC79-F7ECE6D6253C}"/>
            </c:ext>
          </c:extLst>
        </c:ser>
        <c:dLbls>
          <c:showLegendKey val="0"/>
          <c:showVal val="0"/>
          <c:showCatName val="0"/>
          <c:showSerName val="0"/>
          <c:showPercent val="0"/>
          <c:showBubbleSize val="0"/>
        </c:dLbls>
        <c:gapWidth val="150"/>
        <c:axId val="807912440"/>
        <c:axId val="1"/>
      </c:barChart>
      <c:catAx>
        <c:axId val="807912440"/>
        <c:scaling>
          <c:orientation val="minMax"/>
        </c:scaling>
        <c:delete val="0"/>
        <c:axPos val="l"/>
        <c:numFmt formatCode="General" sourceLinked="1"/>
        <c:majorTickMark val="out"/>
        <c:minorTickMark val="none"/>
        <c:tickLblPos val="low"/>
        <c:txPr>
          <a:bodyPr rot="0" vert="horz"/>
          <a:lstStyle/>
          <a:p>
            <a:pPr>
              <a:defRPr sz="1200" b="0" i="0" u="none" strike="noStrike" baseline="0">
                <a:solidFill>
                  <a:srgbClr val="000000"/>
                </a:solidFill>
                <a:latin typeface="Calibri"/>
                <a:ea typeface="Calibri"/>
                <a:cs typeface="Calibri"/>
              </a:defRPr>
            </a:pPr>
            <a:endParaRPr lang="fi-FI"/>
          </a:p>
        </c:txPr>
        <c:crossAx val="1"/>
        <c:crosses val="autoZero"/>
        <c:auto val="1"/>
        <c:lblAlgn val="ctr"/>
        <c:lblOffset val="100"/>
        <c:noMultiLvlLbl val="0"/>
      </c:catAx>
      <c:valAx>
        <c:axId val="1"/>
        <c:scaling>
          <c:orientation val="minMax"/>
        </c:scaling>
        <c:delete val="0"/>
        <c:axPos val="b"/>
        <c:majorGridlines/>
        <c:numFmt formatCode="#,##0.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fi-FI"/>
          </a:p>
        </c:txPr>
        <c:crossAx val="80791244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974771321705"/>
          <c:y val="0.18381721097727552"/>
          <c:w val="0.68909186351706042"/>
          <c:h val="0.69827172645086033"/>
        </c:manualLayout>
      </c:layout>
      <c:barChart>
        <c:barDir val="bar"/>
        <c:grouping val="clustered"/>
        <c:varyColors val="0"/>
        <c:ser>
          <c:idx val="0"/>
          <c:order val="0"/>
          <c:spPr>
            <a:solidFill>
              <a:schemeClr val="accent1"/>
            </a:solidFill>
            <a:ln>
              <a:noFill/>
            </a:ln>
            <a:effectLst/>
          </c:spPr>
          <c:invertIfNegative val="0"/>
          <c:cat>
            <c:strRef>
              <c:f>'Suuret kunnat 2019'!$B$91:$B$97</c:f>
              <c:strCache>
                <c:ptCount val="7"/>
                <c:pt idx="0">
                  <c:v>Helsinki</c:v>
                </c:pt>
                <c:pt idx="1">
                  <c:v>Espoo</c:v>
                </c:pt>
                <c:pt idx="2">
                  <c:v>Tampere</c:v>
                </c:pt>
                <c:pt idx="3">
                  <c:v>Vantaa</c:v>
                </c:pt>
                <c:pt idx="4">
                  <c:v>Turku</c:v>
                </c:pt>
                <c:pt idx="5">
                  <c:v>Oulu</c:v>
                </c:pt>
                <c:pt idx="6">
                  <c:v>Kunnat yhteensä</c:v>
                </c:pt>
              </c:strCache>
            </c:strRef>
          </c:cat>
          <c:val>
            <c:numRef>
              <c:f>'Suuret kunnat 2019'!$J$91:$J$97</c:f>
              <c:numCache>
                <c:formatCode>0.0\ %</c:formatCode>
                <c:ptCount val="7"/>
                <c:pt idx="0">
                  <c:v>4.7999363363682199E-2</c:v>
                </c:pt>
                <c:pt idx="1">
                  <c:v>2.8104950399452201E-2</c:v>
                </c:pt>
                <c:pt idx="2">
                  <c:v>0.16222776410767201</c:v>
                </c:pt>
                <c:pt idx="3">
                  <c:v>-7.2196451046363502E-3</c:v>
                </c:pt>
                <c:pt idx="4">
                  <c:v>2.8080145123448E-3</c:v>
                </c:pt>
                <c:pt idx="5">
                  <c:v>8.6733601895756501E-3</c:v>
                </c:pt>
                <c:pt idx="6">
                  <c:v>2.8000000000000001E-2</c:v>
                </c:pt>
              </c:numCache>
            </c:numRef>
          </c:val>
          <c:extLst>
            <c:ext xmlns:c16="http://schemas.microsoft.com/office/drawing/2014/chart" uri="{C3380CC4-5D6E-409C-BE32-E72D297353CC}">
              <c16:uniqueId val="{00000000-2B43-4170-8805-A12859A3020A}"/>
            </c:ext>
          </c:extLst>
        </c:ser>
        <c:dLbls>
          <c:showLegendKey val="0"/>
          <c:showVal val="0"/>
          <c:showCatName val="0"/>
          <c:showSerName val="0"/>
          <c:showPercent val="0"/>
          <c:showBubbleSize val="0"/>
        </c:dLbls>
        <c:gapWidth val="182"/>
        <c:axId val="819879064"/>
        <c:axId val="819881032"/>
      </c:barChart>
      <c:catAx>
        <c:axId val="8198790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819881032"/>
        <c:crosses val="autoZero"/>
        <c:auto val="1"/>
        <c:lblAlgn val="ctr"/>
        <c:lblOffset val="100"/>
        <c:noMultiLvlLbl val="0"/>
      </c:catAx>
      <c:valAx>
        <c:axId val="819881032"/>
        <c:scaling>
          <c:orientation val="minMax"/>
        </c:scaling>
        <c:delete val="0"/>
        <c:axPos val="b"/>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81987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0813648293964"/>
          <c:y val="0.20358814523184601"/>
          <c:w val="0.68909186351706042"/>
          <c:h val="0.69827172645086033"/>
        </c:manualLayout>
      </c:layout>
      <c:barChart>
        <c:barDir val="bar"/>
        <c:grouping val="clustered"/>
        <c:varyColors val="0"/>
        <c:ser>
          <c:idx val="0"/>
          <c:order val="0"/>
          <c:spPr>
            <a:solidFill>
              <a:schemeClr val="accent1"/>
            </a:solidFill>
            <a:ln>
              <a:noFill/>
            </a:ln>
            <a:effectLst/>
          </c:spPr>
          <c:invertIfNegative val="0"/>
          <c:cat>
            <c:strRef>
              <c:f>'Suuret kunnat 2020'!$B$91:$B$97</c:f>
              <c:strCache>
                <c:ptCount val="7"/>
                <c:pt idx="0">
                  <c:v>Helsinki</c:v>
                </c:pt>
                <c:pt idx="1">
                  <c:v>Espoo</c:v>
                </c:pt>
                <c:pt idx="2">
                  <c:v>Tampere</c:v>
                </c:pt>
                <c:pt idx="3">
                  <c:v>Vantaa</c:v>
                </c:pt>
                <c:pt idx="4">
                  <c:v>Turku</c:v>
                </c:pt>
                <c:pt idx="5">
                  <c:v>Oulu</c:v>
                </c:pt>
                <c:pt idx="6">
                  <c:v>Kunnat yhteensä</c:v>
                </c:pt>
              </c:strCache>
            </c:strRef>
          </c:cat>
          <c:val>
            <c:numRef>
              <c:f>'Suuret kunnat 2020'!$J$91:$J$97</c:f>
              <c:numCache>
                <c:formatCode>#,##0.0</c:formatCode>
                <c:ptCount val="7"/>
                <c:pt idx="0">
                  <c:v>-7.1</c:v>
                </c:pt>
                <c:pt idx="1">
                  <c:v>-6.6</c:v>
                </c:pt>
                <c:pt idx="2">
                  <c:v>-5.9</c:v>
                </c:pt>
                <c:pt idx="3">
                  <c:v>-5.0999999999999996</c:v>
                </c:pt>
                <c:pt idx="4">
                  <c:v>-6</c:v>
                </c:pt>
                <c:pt idx="5">
                  <c:v>-5.5</c:v>
                </c:pt>
                <c:pt idx="6">
                  <c:v>-6.6</c:v>
                </c:pt>
              </c:numCache>
            </c:numRef>
          </c:val>
          <c:extLst>
            <c:ext xmlns:c16="http://schemas.microsoft.com/office/drawing/2014/chart" uri="{C3380CC4-5D6E-409C-BE32-E72D297353CC}">
              <c16:uniqueId val="{00000000-69C9-40B0-B6DB-7A31DB5DC218}"/>
            </c:ext>
          </c:extLst>
        </c:ser>
        <c:dLbls>
          <c:showLegendKey val="0"/>
          <c:showVal val="0"/>
          <c:showCatName val="0"/>
          <c:showSerName val="0"/>
          <c:showPercent val="0"/>
          <c:showBubbleSize val="0"/>
        </c:dLbls>
        <c:gapWidth val="182"/>
        <c:axId val="819879064"/>
        <c:axId val="819881032"/>
      </c:barChart>
      <c:catAx>
        <c:axId val="8198790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819881032"/>
        <c:crosses val="autoZero"/>
        <c:auto val="1"/>
        <c:lblAlgn val="ctr"/>
        <c:lblOffset val="100"/>
        <c:noMultiLvlLbl val="0"/>
      </c:catAx>
      <c:valAx>
        <c:axId val="8198810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81987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Valtionosuudet 2020 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stacked"/>
        <c:varyColors val="0"/>
        <c:ser>
          <c:idx val="0"/>
          <c:order val="0"/>
          <c:tx>
            <c:strRef>
              <c:f>Taul1!$H$2</c:f>
              <c:strCache>
                <c:ptCount val="1"/>
                <c:pt idx="0">
                  <c:v>Valtionosuus ilman koronatukea</c:v>
                </c:pt>
              </c:strCache>
            </c:strRef>
          </c:tx>
          <c:spPr>
            <a:solidFill>
              <a:schemeClr val="accent1"/>
            </a:solidFill>
            <a:ln>
              <a:noFill/>
            </a:ln>
            <a:effectLst/>
          </c:spPr>
          <c:invertIfNegative val="0"/>
          <c:cat>
            <c:strRef>
              <c:f>Taul1!$E$3:$E$13</c:f>
              <c:strCache>
                <c:ptCount val="11"/>
                <c:pt idx="0">
                  <c:v>Espoo</c:v>
                </c:pt>
                <c:pt idx="1">
                  <c:v>Helsinki</c:v>
                </c:pt>
                <c:pt idx="2">
                  <c:v>Jyväskylä</c:v>
                </c:pt>
                <c:pt idx="3">
                  <c:v>Kouvola</c:v>
                </c:pt>
                <c:pt idx="4">
                  <c:v>Kuopio</c:v>
                </c:pt>
                <c:pt idx="5">
                  <c:v>Lahti</c:v>
                </c:pt>
                <c:pt idx="6">
                  <c:v>Oulu</c:v>
                </c:pt>
                <c:pt idx="7">
                  <c:v>Pori</c:v>
                </c:pt>
                <c:pt idx="8">
                  <c:v>Tampere</c:v>
                </c:pt>
                <c:pt idx="9">
                  <c:v>Turku</c:v>
                </c:pt>
                <c:pt idx="10">
                  <c:v>Vantaa</c:v>
                </c:pt>
              </c:strCache>
            </c:strRef>
          </c:cat>
          <c:val>
            <c:numRef>
              <c:f>Taul1!$H$3:$H$13</c:f>
              <c:numCache>
                <c:formatCode>#,##0</c:formatCode>
                <c:ptCount val="11"/>
                <c:pt idx="0">
                  <c:v>113.56421383129782</c:v>
                </c:pt>
                <c:pt idx="1">
                  <c:v>285.34776073357671</c:v>
                </c:pt>
                <c:pt idx="2">
                  <c:v>194.46974618162969</c:v>
                </c:pt>
                <c:pt idx="3">
                  <c:v>189.60147871360971</c:v>
                </c:pt>
                <c:pt idx="4">
                  <c:v>218.38975266398478</c:v>
                </c:pt>
                <c:pt idx="5">
                  <c:v>213.67418601480307</c:v>
                </c:pt>
                <c:pt idx="6">
                  <c:v>299.40303863901988</c:v>
                </c:pt>
                <c:pt idx="7">
                  <c:v>155.71259591745357</c:v>
                </c:pt>
                <c:pt idx="8">
                  <c:v>332.52076606255827</c:v>
                </c:pt>
                <c:pt idx="9">
                  <c:v>288.69106967532406</c:v>
                </c:pt>
                <c:pt idx="10">
                  <c:v>225.78559579039572</c:v>
                </c:pt>
              </c:numCache>
            </c:numRef>
          </c:val>
          <c:extLst>
            <c:ext xmlns:c16="http://schemas.microsoft.com/office/drawing/2014/chart" uri="{C3380CC4-5D6E-409C-BE32-E72D297353CC}">
              <c16:uniqueId val="{00000000-380C-4E2F-BE77-FF11481F8E39}"/>
            </c:ext>
          </c:extLst>
        </c:ser>
        <c:ser>
          <c:idx val="1"/>
          <c:order val="1"/>
          <c:tx>
            <c:strRef>
              <c:f>Taul1!$F$2</c:f>
              <c:strCache>
                <c:ptCount val="1"/>
                <c:pt idx="0">
                  <c:v>Koronatuet 2020</c:v>
                </c:pt>
              </c:strCache>
            </c:strRef>
          </c:tx>
          <c:spPr>
            <a:solidFill>
              <a:schemeClr val="accent2"/>
            </a:solidFill>
            <a:ln>
              <a:noFill/>
            </a:ln>
            <a:effectLst/>
          </c:spPr>
          <c:invertIfNegative val="0"/>
          <c:cat>
            <c:strRef>
              <c:f>Taul1!$E$3:$E$13</c:f>
              <c:strCache>
                <c:ptCount val="11"/>
                <c:pt idx="0">
                  <c:v>Espoo</c:v>
                </c:pt>
                <c:pt idx="1">
                  <c:v>Helsinki</c:v>
                </c:pt>
                <c:pt idx="2">
                  <c:v>Jyväskylä</c:v>
                </c:pt>
                <c:pt idx="3">
                  <c:v>Kouvola</c:v>
                </c:pt>
                <c:pt idx="4">
                  <c:v>Kuopio</c:v>
                </c:pt>
                <c:pt idx="5">
                  <c:v>Lahti</c:v>
                </c:pt>
                <c:pt idx="6">
                  <c:v>Oulu</c:v>
                </c:pt>
                <c:pt idx="7">
                  <c:v>Pori</c:v>
                </c:pt>
                <c:pt idx="8">
                  <c:v>Tampere</c:v>
                </c:pt>
                <c:pt idx="9">
                  <c:v>Turku</c:v>
                </c:pt>
                <c:pt idx="10">
                  <c:v>Vantaa</c:v>
                </c:pt>
              </c:strCache>
            </c:strRef>
          </c:cat>
          <c:val>
            <c:numRef>
              <c:f>Taul1!$F$3:$F$13</c:f>
              <c:numCache>
                <c:formatCode>#,##0_ ;[Red]\-#,##0\ </c:formatCode>
                <c:ptCount val="11"/>
                <c:pt idx="0">
                  <c:v>91.173607820789186</c:v>
                </c:pt>
                <c:pt idx="1">
                  <c:v>194.12271784698521</c:v>
                </c:pt>
                <c:pt idx="2">
                  <c:v>35.600001372850784</c:v>
                </c:pt>
                <c:pt idx="3">
                  <c:v>20.791144311913065</c:v>
                </c:pt>
                <c:pt idx="4">
                  <c:v>30.031244172570631</c:v>
                </c:pt>
                <c:pt idx="5">
                  <c:v>30.079339083903996</c:v>
                </c:pt>
                <c:pt idx="6">
                  <c:v>54.66681624220822</c:v>
                </c:pt>
                <c:pt idx="7">
                  <c:v>20.891670599772745</c:v>
                </c:pt>
                <c:pt idx="8">
                  <c:v>61.851732351378857</c:v>
                </c:pt>
                <c:pt idx="9">
                  <c:v>47.585817084537908</c:v>
                </c:pt>
                <c:pt idx="10">
                  <c:v>67.069573503982809</c:v>
                </c:pt>
              </c:numCache>
            </c:numRef>
          </c:val>
          <c:extLst>
            <c:ext xmlns:c16="http://schemas.microsoft.com/office/drawing/2014/chart" uri="{C3380CC4-5D6E-409C-BE32-E72D297353CC}">
              <c16:uniqueId val="{00000001-380C-4E2F-BE77-FF11481F8E39}"/>
            </c:ext>
          </c:extLst>
        </c:ser>
        <c:dLbls>
          <c:showLegendKey val="0"/>
          <c:showVal val="0"/>
          <c:showCatName val="0"/>
          <c:showSerName val="0"/>
          <c:showPercent val="0"/>
          <c:showBubbleSize val="0"/>
        </c:dLbls>
        <c:gapWidth val="182"/>
        <c:overlap val="100"/>
        <c:axId val="1016983496"/>
        <c:axId val="1016983824"/>
      </c:barChart>
      <c:catAx>
        <c:axId val="1016983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16983824"/>
        <c:crosses val="autoZero"/>
        <c:auto val="1"/>
        <c:lblAlgn val="ctr"/>
        <c:lblOffset val="100"/>
        <c:noMultiLvlLbl val="0"/>
      </c:catAx>
      <c:valAx>
        <c:axId val="1016983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1698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pPr>
      <a:endParaRPr lang="fi-FI"/>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err="1"/>
              <a:t>Valtionosuudet</a:t>
            </a:r>
            <a:r>
              <a:rPr lang="en-US"/>
              <a:t> 2020 </a:t>
            </a:r>
            <a:r>
              <a:rPr lang="en-US" b="1"/>
              <a:t>e/as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882245010768559"/>
          <c:y val="0.11783586191814224"/>
          <c:w val="0.72621326767684991"/>
          <c:h val="0.67984172904634177"/>
        </c:manualLayout>
      </c:layout>
      <c:barChart>
        <c:barDir val="bar"/>
        <c:grouping val="stacked"/>
        <c:varyColors val="0"/>
        <c:ser>
          <c:idx val="0"/>
          <c:order val="0"/>
          <c:tx>
            <c:strRef>
              <c:f>Taul1!$I$2</c:f>
              <c:strCache>
                <c:ptCount val="1"/>
                <c:pt idx="0">
                  <c:v>Valtionosuus ilman koronatukea</c:v>
                </c:pt>
              </c:strCache>
            </c:strRef>
          </c:tx>
          <c:spPr>
            <a:solidFill>
              <a:schemeClr val="accent1"/>
            </a:solidFill>
            <a:ln>
              <a:noFill/>
            </a:ln>
            <a:effectLst/>
          </c:spPr>
          <c:invertIfNegative val="0"/>
          <c:cat>
            <c:strRef>
              <c:f>Taul1!$F$3:$F$13</c:f>
              <c:strCache>
                <c:ptCount val="11"/>
                <c:pt idx="0">
                  <c:v>Espoo</c:v>
                </c:pt>
                <c:pt idx="1">
                  <c:v>Helsinki</c:v>
                </c:pt>
                <c:pt idx="2">
                  <c:v>Jyväskylä</c:v>
                </c:pt>
                <c:pt idx="3">
                  <c:v>Kouvola</c:v>
                </c:pt>
                <c:pt idx="4">
                  <c:v>Kuopio</c:v>
                </c:pt>
                <c:pt idx="5">
                  <c:v>Lahti</c:v>
                </c:pt>
                <c:pt idx="6">
                  <c:v>Oulu</c:v>
                </c:pt>
                <c:pt idx="7">
                  <c:v>Pori</c:v>
                </c:pt>
                <c:pt idx="8">
                  <c:v>Tampere</c:v>
                </c:pt>
                <c:pt idx="9">
                  <c:v>Turku</c:v>
                </c:pt>
                <c:pt idx="10">
                  <c:v>Vantaa</c:v>
                </c:pt>
              </c:strCache>
            </c:strRef>
          </c:cat>
          <c:val>
            <c:numRef>
              <c:f>Taul1!$J$3:$J$13</c:f>
              <c:numCache>
                <c:formatCode>0</c:formatCode>
                <c:ptCount val="11"/>
                <c:pt idx="0">
                  <c:v>400.39281121769693</c:v>
                </c:pt>
                <c:pt idx="1">
                  <c:v>440.32294316352443</c:v>
                </c:pt>
                <c:pt idx="2">
                  <c:v>1376.2410826342289</c:v>
                </c:pt>
                <c:pt idx="3">
                  <c:v>2279.4940754488584</c:v>
                </c:pt>
                <c:pt idx="4">
                  <c:v>1840.4044416502459</c:v>
                </c:pt>
                <c:pt idx="5">
                  <c:v>1781.3455995765194</c:v>
                </c:pt>
                <c:pt idx="6">
                  <c:v>1470.7837647507695</c:v>
                </c:pt>
                <c:pt idx="7">
                  <c:v>1844.8703946240485</c:v>
                </c:pt>
                <c:pt idx="8">
                  <c:v>1413.5443785365449</c:v>
                </c:pt>
                <c:pt idx="9">
                  <c:v>1508.8567439428218</c:v>
                </c:pt>
                <c:pt idx="10">
                  <c:v>989.56722645089849</c:v>
                </c:pt>
              </c:numCache>
            </c:numRef>
          </c:val>
          <c:extLst>
            <c:ext xmlns:c16="http://schemas.microsoft.com/office/drawing/2014/chart" uri="{C3380CC4-5D6E-409C-BE32-E72D297353CC}">
              <c16:uniqueId val="{00000000-8BBA-4804-A053-37FCD9123FE6}"/>
            </c:ext>
          </c:extLst>
        </c:ser>
        <c:ser>
          <c:idx val="1"/>
          <c:order val="1"/>
          <c:tx>
            <c:strRef>
              <c:f>Taul1!$G$2</c:f>
              <c:strCache>
                <c:ptCount val="1"/>
                <c:pt idx="0">
                  <c:v>Koronatuet 2020</c:v>
                </c:pt>
              </c:strCache>
            </c:strRef>
          </c:tx>
          <c:spPr>
            <a:solidFill>
              <a:schemeClr val="accent2"/>
            </a:solidFill>
            <a:ln>
              <a:noFill/>
            </a:ln>
            <a:effectLst/>
          </c:spPr>
          <c:invertIfNegative val="0"/>
          <c:cat>
            <c:strRef>
              <c:f>Taul1!$F$3:$F$13</c:f>
              <c:strCache>
                <c:ptCount val="11"/>
                <c:pt idx="0">
                  <c:v>Espoo</c:v>
                </c:pt>
                <c:pt idx="1">
                  <c:v>Helsinki</c:v>
                </c:pt>
                <c:pt idx="2">
                  <c:v>Jyväskylä</c:v>
                </c:pt>
                <c:pt idx="3">
                  <c:v>Kouvola</c:v>
                </c:pt>
                <c:pt idx="4">
                  <c:v>Kuopio</c:v>
                </c:pt>
                <c:pt idx="5">
                  <c:v>Lahti</c:v>
                </c:pt>
                <c:pt idx="6">
                  <c:v>Oulu</c:v>
                </c:pt>
                <c:pt idx="7">
                  <c:v>Pori</c:v>
                </c:pt>
                <c:pt idx="8">
                  <c:v>Tampere</c:v>
                </c:pt>
                <c:pt idx="9">
                  <c:v>Turku</c:v>
                </c:pt>
                <c:pt idx="10">
                  <c:v>Vantaa</c:v>
                </c:pt>
              </c:strCache>
            </c:strRef>
          </c:cat>
          <c:val>
            <c:numRef>
              <c:f>Taul1!$H$3:$H$13</c:f>
              <c:numCache>
                <c:formatCode>0</c:formatCode>
                <c:ptCount val="11"/>
                <c:pt idx="0">
                  <c:v>321.4503575787964</c:v>
                </c:pt>
                <c:pt idx="1">
                  <c:v>299.5526799913975</c:v>
                </c:pt>
                <c:pt idx="2">
                  <c:v>251.93730846644343</c:v>
                </c:pt>
                <c:pt idx="3">
                  <c:v>249.96266169629905</c:v>
                </c:pt>
                <c:pt idx="4">
                  <c:v>253.07796949850527</c:v>
                </c:pt>
                <c:pt idx="5">
                  <c:v>250.76355415047809</c:v>
                </c:pt>
                <c:pt idx="6">
                  <c:v>268.54458847557913</c:v>
                </c:pt>
                <c:pt idx="7">
                  <c:v>247.52284397204772</c:v>
                </c:pt>
                <c:pt idx="8">
                  <c:v>262.93145418650334</c:v>
                </c:pt>
                <c:pt idx="9">
                  <c:v>248.70939411040504</c:v>
                </c:pt>
                <c:pt idx="10">
                  <c:v>293.9507792746632</c:v>
                </c:pt>
              </c:numCache>
            </c:numRef>
          </c:val>
          <c:extLst>
            <c:ext xmlns:c16="http://schemas.microsoft.com/office/drawing/2014/chart" uri="{C3380CC4-5D6E-409C-BE32-E72D297353CC}">
              <c16:uniqueId val="{00000001-8BBA-4804-A053-37FCD9123FE6}"/>
            </c:ext>
          </c:extLst>
        </c:ser>
        <c:dLbls>
          <c:showLegendKey val="0"/>
          <c:showVal val="0"/>
          <c:showCatName val="0"/>
          <c:showSerName val="0"/>
          <c:showPercent val="0"/>
          <c:showBubbleSize val="0"/>
        </c:dLbls>
        <c:gapWidth val="182"/>
        <c:overlap val="100"/>
        <c:axId val="1016983496"/>
        <c:axId val="1016983824"/>
      </c:barChart>
      <c:catAx>
        <c:axId val="1016983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16983824"/>
        <c:crosses val="autoZero"/>
        <c:auto val="1"/>
        <c:lblAlgn val="ctr"/>
        <c:lblOffset val="100"/>
        <c:noMultiLvlLbl val="0"/>
      </c:catAx>
      <c:valAx>
        <c:axId val="1016983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1698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pPr>
      <a:endParaRPr lang="fi-F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3"/>
          <c:order val="13"/>
          <c:tx>
            <c:strRef>
              <c:f>Tuloslaskelma!$B$65</c:f>
              <c:strCache>
                <c:ptCount val="1"/>
                <c:pt idx="0">
                  <c:v>Verorahoitus</c:v>
                </c:pt>
              </c:strCache>
            </c:strRef>
          </c:tx>
          <c:spPr>
            <a:solidFill>
              <a:srgbClr val="249FFF">
                <a:alpha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Tuloslaskelma!$C$50:$J$50</c:f>
              <c:numCache>
                <c:formatCode>General</c:formatCode>
                <c:ptCount val="3"/>
                <c:pt idx="0">
                  <c:v>2018</c:v>
                </c:pt>
                <c:pt idx="1">
                  <c:v>2019</c:v>
                </c:pt>
                <c:pt idx="2">
                  <c:v>2020</c:v>
                </c:pt>
              </c:numCache>
              <c:extLst/>
            </c:numRef>
          </c:cat>
          <c:val>
            <c:numRef>
              <c:f>Tuloslaskelma!$C$66:$J$66</c:f>
              <c:numCache>
                <c:formatCode>0.00%</c:formatCode>
                <c:ptCount val="3"/>
                <c:pt idx="0">
                  <c:v>1.2041063223571458E-2</c:v>
                </c:pt>
                <c:pt idx="1">
                  <c:v>2.3950497761378919E-2</c:v>
                </c:pt>
                <c:pt idx="2">
                  <c:v>0.14434930987580685</c:v>
                </c:pt>
              </c:numCache>
              <c:extLst/>
            </c:numRef>
          </c:val>
          <c:extLst>
            <c:ext xmlns:c16="http://schemas.microsoft.com/office/drawing/2014/chart" uri="{C3380CC4-5D6E-409C-BE32-E72D297353CC}">
              <c16:uniqueId val="{00000000-6F11-4811-A041-13D86266B559}"/>
            </c:ext>
          </c:extLst>
        </c:ser>
        <c:ser>
          <c:idx val="10"/>
          <c:order val="10"/>
          <c:tx>
            <c:strRef>
              <c:f>Tuloslaskelma!$B$62</c:f>
              <c:strCache>
                <c:ptCount val="1"/>
                <c:pt idx="0">
                  <c:v>Nettotoimintamenot</c:v>
                </c:pt>
              </c:strCache>
            </c:strRef>
          </c:tx>
          <c:spPr>
            <a:solidFill>
              <a:srgbClr val="FF7300">
                <a:alpha val="90000"/>
              </a:srgbClr>
            </a:solidFill>
            <a:ln>
              <a:solidFill>
                <a:srgbClr val="FF7300"/>
              </a:solidFill>
            </a:ln>
            <a:effectLst/>
          </c:spPr>
          <c:invertIfNegative val="0"/>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Tuloslaskelma!$C$50:$J$50</c:f>
              <c:numCache>
                <c:formatCode>General</c:formatCode>
                <c:ptCount val="3"/>
                <c:pt idx="0">
                  <c:v>2018</c:v>
                </c:pt>
                <c:pt idx="1">
                  <c:v>2019</c:v>
                </c:pt>
                <c:pt idx="2">
                  <c:v>2020</c:v>
                </c:pt>
              </c:numCache>
              <c:extLst/>
            </c:numRef>
          </c:cat>
          <c:val>
            <c:numRef>
              <c:f>Tuloslaskelma!$C$63:$J$63</c:f>
              <c:numCache>
                <c:formatCode>0.00%</c:formatCode>
                <c:ptCount val="3"/>
                <c:pt idx="0">
                  <c:v>2.4520589606136678E-2</c:v>
                </c:pt>
                <c:pt idx="1">
                  <c:v>5.8012451160924128E-2</c:v>
                </c:pt>
                <c:pt idx="2">
                  <c:v>4.0767635915237355E-2</c:v>
                </c:pt>
              </c:numCache>
              <c:extLst/>
            </c:numRef>
          </c:val>
          <c:extLst>
            <c:ext xmlns:c16="http://schemas.microsoft.com/office/drawing/2014/chart" uri="{C3380CC4-5D6E-409C-BE32-E72D297353CC}">
              <c16:uniqueId val="{00000001-6F11-4811-A041-13D86266B559}"/>
            </c:ext>
          </c:extLst>
        </c:ser>
        <c:dLbls>
          <c:showLegendKey val="0"/>
          <c:showVal val="0"/>
          <c:showCatName val="0"/>
          <c:showSerName val="0"/>
          <c:showPercent val="0"/>
          <c:showBubbleSize val="0"/>
        </c:dLbls>
        <c:gapWidth val="50"/>
        <c:axId val="1013884520"/>
        <c:axId val="1047538256"/>
        <c:extLst>
          <c:ext xmlns:c15="http://schemas.microsoft.com/office/drawing/2012/chart" uri="{02D57815-91ED-43cb-92C2-25804820EDAC}">
            <c15:filteredBarSeries>
              <c15:ser>
                <c:idx val="0"/>
                <c:order val="0"/>
                <c:tx>
                  <c:strRef>
                    <c:extLst>
                      <c:ext uri="{02D57815-91ED-43cb-92C2-25804820EDAC}">
                        <c15:formulaRef>
                          <c15:sqref>Tuloslaskelma!$B$51</c15:sqref>
                        </c15:formulaRef>
                      </c:ext>
                    </c:extLst>
                    <c:strCache>
                      <c:ptCount val="1"/>
                      <c:pt idx="0">
                        <c:v>Tulot</c:v>
                      </c:pt>
                    </c:strCache>
                  </c:strRef>
                </c:tx>
                <c:spPr>
                  <a:solidFill>
                    <a:schemeClr val="accent1"/>
                  </a:solidFill>
                  <a:ln>
                    <a:noFill/>
                  </a:ln>
                  <a:effectLst/>
                </c:spPr>
                <c:invertIfNegative val="0"/>
                <c:cat>
                  <c:numRef>
                    <c:extLst>
                      <c:ext uri="{02D57815-91ED-43cb-92C2-25804820EDAC}">
                        <c15:formulaRef>
                          <c15:sqref>Tuloslaskelma!$C$50:$J$50</c15:sqref>
                        </c15:formulaRef>
                      </c:ext>
                    </c:extLst>
                    <c:numCache>
                      <c:formatCode>General</c:formatCode>
                      <c:ptCount val="3"/>
                      <c:pt idx="0">
                        <c:v>2018</c:v>
                      </c:pt>
                      <c:pt idx="1">
                        <c:v>2019</c:v>
                      </c:pt>
                      <c:pt idx="2">
                        <c:v>2020</c:v>
                      </c:pt>
                    </c:numCache>
                  </c:numRef>
                </c:cat>
                <c:val>
                  <c:numRef>
                    <c:extLst>
                      <c:ext uri="{02D57815-91ED-43cb-92C2-25804820EDAC}">
                        <c15:formulaRef>
                          <c15:sqref>Tuloslaskelma!$C$51:$J$51</c15:sqref>
                        </c15:formulaRef>
                      </c:ext>
                    </c:extLst>
                    <c:numCache>
                      <c:formatCode>#,##0</c:formatCode>
                      <c:ptCount val="3"/>
                      <c:pt idx="0">
                        <c:v>380383.12371000001</c:v>
                      </c:pt>
                      <c:pt idx="1">
                        <c:v>418082.16758000001</c:v>
                      </c:pt>
                      <c:pt idx="2">
                        <c:v>404006.50962000003</c:v>
                      </c:pt>
                    </c:numCache>
                  </c:numRef>
                </c:val>
                <c:extLst>
                  <c:ext xmlns:c16="http://schemas.microsoft.com/office/drawing/2014/chart" uri="{C3380CC4-5D6E-409C-BE32-E72D297353CC}">
                    <c16:uniqueId val="{00000002-6F11-4811-A041-13D86266B55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Tuloslaskelma!$B$52</c15:sqref>
                        </c15:formulaRef>
                      </c:ext>
                    </c:extLst>
                    <c:strCache>
                      <c:ptCount val="1"/>
                      <c:pt idx="0">
                        <c:v>Muutos%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Tuloslaskelma!$C$52:$J$52</c15:sqref>
                        </c15:formulaRef>
                      </c:ext>
                    </c:extLst>
                    <c:numCache>
                      <c:formatCode>0.00%</c:formatCode>
                      <c:ptCount val="3"/>
                      <c:pt idx="0">
                        <c:v>0.17949918708962187</c:v>
                      </c:pt>
                      <c:pt idx="1">
                        <c:v>9.9108087399643274E-2</c:v>
                      </c:pt>
                      <c:pt idx="2">
                        <c:v>-3.3667204802047879E-2</c:v>
                      </c:pt>
                    </c:numCache>
                  </c:numRef>
                </c:val>
                <c:extLst xmlns:c15="http://schemas.microsoft.com/office/drawing/2012/chart">
                  <c:ext xmlns:c16="http://schemas.microsoft.com/office/drawing/2014/chart" uri="{C3380CC4-5D6E-409C-BE32-E72D297353CC}">
                    <c16:uniqueId val="{00000003-6F11-4811-A041-13D86266B55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Tuloslaskelma!$B$53</c15:sqref>
                        </c15:formulaRef>
                      </c:ext>
                    </c:extLst>
                    <c:strCache>
                      <c:ptCount val="1"/>
                      <c:pt idx="0">
                        <c:v>Menot</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Tuloslaskelma!$C$53:$J$53</c15:sqref>
                        </c15:formulaRef>
                      </c:ext>
                    </c:extLst>
                    <c:numCache>
                      <c:formatCode>#,##0</c:formatCode>
                      <c:ptCount val="3"/>
                      <c:pt idx="0">
                        <c:v>1767910.19038</c:v>
                      </c:pt>
                      <c:pt idx="1">
                        <c:v>1886234.88592</c:v>
                      </c:pt>
                      <c:pt idx="2">
                        <c:v>1931224.8278099999</c:v>
                      </c:pt>
                    </c:numCache>
                  </c:numRef>
                </c:val>
                <c:extLst xmlns:c15="http://schemas.microsoft.com/office/drawing/2012/chart">
                  <c:ext xmlns:c16="http://schemas.microsoft.com/office/drawing/2014/chart" uri="{C3380CC4-5D6E-409C-BE32-E72D297353CC}">
                    <c16:uniqueId val="{00000004-6F11-4811-A041-13D86266B55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Tuloslaskelma!$B$54</c15:sqref>
                        </c15:formulaRef>
                      </c:ext>
                    </c:extLst>
                    <c:strCache>
                      <c:ptCount val="1"/>
                      <c:pt idx="0">
                        <c:v>Muutos%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Tuloslaskelma!$C$54:$J$54</c15:sqref>
                        </c15:formulaRef>
                      </c:ext>
                    </c:extLst>
                    <c:numCache>
                      <c:formatCode>0.00%</c:formatCode>
                      <c:ptCount val="3"/>
                      <c:pt idx="0">
                        <c:v>5.2416175972532786E-2</c:v>
                      </c:pt>
                      <c:pt idx="1">
                        <c:v>6.6929132590477947E-2</c:v>
                      </c:pt>
                      <c:pt idx="2">
                        <c:v>2.385171763380689E-2</c:v>
                      </c:pt>
                    </c:numCache>
                  </c:numRef>
                </c:val>
                <c:extLst xmlns:c15="http://schemas.microsoft.com/office/drawing/2012/chart">
                  <c:ext xmlns:c16="http://schemas.microsoft.com/office/drawing/2014/chart" uri="{C3380CC4-5D6E-409C-BE32-E72D297353CC}">
                    <c16:uniqueId val="{00000005-6F11-4811-A041-13D86266B55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Tuloslaskelma!$B$55</c15:sqref>
                        </c15:formulaRef>
                      </c:ext>
                    </c:extLst>
                    <c:strCache>
                      <c:ptCount val="1"/>
                      <c:pt idx="0">
                        <c:v>Tulot (+sis)</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Tuloslaskelma!$C$55:$J$55</c15:sqref>
                        </c15:formulaRef>
                      </c:ext>
                    </c:extLst>
                    <c:numCache>
                      <c:formatCode>#,##0</c:formatCode>
                      <c:ptCount val="3"/>
                      <c:pt idx="0">
                        <c:v>769002.25924000004</c:v>
                      </c:pt>
                      <c:pt idx="1">
                        <c:v>819719.81154000002</c:v>
                      </c:pt>
                      <c:pt idx="2">
                        <c:v>814563.43894999998</c:v>
                      </c:pt>
                    </c:numCache>
                  </c:numRef>
                </c:val>
                <c:extLst xmlns:c15="http://schemas.microsoft.com/office/drawing/2012/chart">
                  <c:ext xmlns:c16="http://schemas.microsoft.com/office/drawing/2014/chart" uri="{C3380CC4-5D6E-409C-BE32-E72D297353CC}">
                    <c16:uniqueId val="{00000006-6F11-4811-A041-13D86266B55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Tuloslaskelma!$B$56</c15:sqref>
                        </c15:formulaRef>
                      </c:ext>
                    </c:extLst>
                    <c:strCache>
                      <c:ptCount val="1"/>
                      <c:pt idx="0">
                        <c:v>Muutos%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Tuloslaskelma!$C$56:$J$56</c15:sqref>
                        </c15:formulaRef>
                      </c:ext>
                    </c:extLst>
                    <c:numCache>
                      <c:formatCode>0.00%</c:formatCode>
                      <c:ptCount val="3"/>
                      <c:pt idx="0">
                        <c:v>7.4404581304287509E-2</c:v>
                      </c:pt>
                      <c:pt idx="1">
                        <c:v>6.5952410009983309E-2</c:v>
                      </c:pt>
                      <c:pt idx="2">
                        <c:v>-6.2904086462334252E-3</c:v>
                      </c:pt>
                    </c:numCache>
                  </c:numRef>
                </c:val>
                <c:extLst xmlns:c15="http://schemas.microsoft.com/office/drawing/2012/chart">
                  <c:ext xmlns:c16="http://schemas.microsoft.com/office/drawing/2014/chart" uri="{C3380CC4-5D6E-409C-BE32-E72D297353CC}">
                    <c16:uniqueId val="{00000007-6F11-4811-A041-13D86266B55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Tuloslaskelma!$B$57</c15:sqref>
                        </c15:formulaRef>
                      </c:ext>
                    </c:extLst>
                    <c:strCache>
                      <c:ptCount val="1"/>
                      <c:pt idx="0">
                        <c:v>Menot (+sis)</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Tuloslaskelma!$C$57:$J$57</c15:sqref>
                        </c15:formulaRef>
                      </c:ext>
                    </c:extLst>
                    <c:numCache>
                      <c:formatCode>#,##0</c:formatCode>
                      <c:ptCount val="3"/>
                      <c:pt idx="0">
                        <c:v>2144897.5515899998</c:v>
                      </c:pt>
                      <c:pt idx="1">
                        <c:v>2275434.1623399998</c:v>
                      </c:pt>
                      <c:pt idx="2">
                        <c:v>2329623.8223999999</c:v>
                      </c:pt>
                    </c:numCache>
                  </c:numRef>
                </c:val>
                <c:extLst xmlns:c15="http://schemas.microsoft.com/office/drawing/2012/chart">
                  <c:ext xmlns:c16="http://schemas.microsoft.com/office/drawing/2014/chart" uri="{C3380CC4-5D6E-409C-BE32-E72D297353CC}">
                    <c16:uniqueId val="{00000008-6F11-4811-A041-13D86266B55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Tuloslaskelma!$B$58</c15:sqref>
                        </c15:formulaRef>
                      </c:ext>
                    </c:extLst>
                    <c:strCache>
                      <c:ptCount val="1"/>
                      <c:pt idx="0">
                        <c:v>Muutos%</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Tuloslaskelma!$C$58:$J$58</c15:sqref>
                        </c15:formulaRef>
                      </c:ext>
                    </c:extLst>
                    <c:numCache>
                      <c:formatCode>0.00%</c:formatCode>
                      <c:ptCount val="3"/>
                      <c:pt idx="0">
                        <c:v>4.1863632073942281E-2</c:v>
                      </c:pt>
                      <c:pt idx="1">
                        <c:v>6.0859135511266649E-2</c:v>
                      </c:pt>
                      <c:pt idx="2">
                        <c:v>2.3815085910581901E-2</c:v>
                      </c:pt>
                    </c:numCache>
                  </c:numRef>
                </c:val>
                <c:extLst xmlns:c15="http://schemas.microsoft.com/office/drawing/2012/chart">
                  <c:ext xmlns:c16="http://schemas.microsoft.com/office/drawing/2014/chart" uri="{C3380CC4-5D6E-409C-BE32-E72D297353CC}">
                    <c16:uniqueId val="{00000009-6F11-4811-A041-13D86266B55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Tuloslaskelma!$B$61</c15:sqref>
                        </c15:formulaRef>
                      </c:ext>
                    </c:extLst>
                    <c:strCache>
                      <c:ptCount val="1"/>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Tuloslaskelma!$C$61:$J$61</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A-6F11-4811-A041-13D86266B55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Tuloslaskelma!$B$62</c15:sqref>
                        </c15:formulaRef>
                      </c:ext>
                    </c:extLst>
                    <c:strCache>
                      <c:ptCount val="1"/>
                      <c:pt idx="0">
                        <c:v>Nettotoimintamenot</c:v>
                      </c:pt>
                    </c:strCache>
                  </c:strRef>
                </c:tx>
                <c:spPr>
                  <a:solidFill>
                    <a:srgbClr val="249FFF">
                      <a:alpha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Tuloslaskelma!$C$62:$J$62</c15:sqref>
                        </c15:formulaRef>
                      </c:ext>
                    </c:extLst>
                    <c:numCache>
                      <c:formatCode>#,##0</c:formatCode>
                      <c:ptCount val="3"/>
                      <c:pt idx="0">
                        <c:v>1375895.2923499998</c:v>
                      </c:pt>
                      <c:pt idx="1">
                        <c:v>1455714.3507999997</c:v>
                      </c:pt>
                      <c:pt idx="2">
                        <c:v>1515060.3834500001</c:v>
                      </c:pt>
                    </c:numCache>
                  </c:numRef>
                </c:val>
                <c:extLst xmlns:c15="http://schemas.microsoft.com/office/drawing/2012/chart">
                  <c:ext xmlns:c16="http://schemas.microsoft.com/office/drawing/2014/chart" uri="{C3380CC4-5D6E-409C-BE32-E72D297353CC}">
                    <c16:uniqueId val="{0000000B-6F11-4811-A041-13D86266B55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Tuloslaskelma!$B$64</c15:sqref>
                        </c15:formulaRef>
                      </c:ext>
                    </c:extLst>
                    <c:strCache>
                      <c:ptCount val="1"/>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Tuloslaskelma!$C$64:$J$64</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C-6F11-4811-A041-13D86266B55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Tuloslaskelma!$B$65</c15:sqref>
                        </c15:formulaRef>
                      </c:ext>
                    </c:extLst>
                    <c:strCache>
                      <c:ptCount val="1"/>
                      <c:pt idx="0">
                        <c:v>Verorahoitus</c:v>
                      </c:pt>
                    </c:strCache>
                  </c:strRef>
                </c:tx>
                <c:spPr>
                  <a:solidFill>
                    <a:schemeClr val="accent1">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3"/>
                      <c:pt idx="0">
                        <c:v>2018</c:v>
                      </c:pt>
                      <c:pt idx="1">
                        <c:v>2019</c:v>
                      </c:pt>
                      <c:pt idx="2">
                        <c:v>2020</c:v>
                      </c:pt>
                    </c:numCache>
                  </c:numRef>
                </c:cat>
                <c:val>
                  <c:numRef>
                    <c:extLst xmlns:c15="http://schemas.microsoft.com/office/drawing/2012/chart">
                      <c:ext xmlns:c15="http://schemas.microsoft.com/office/drawing/2012/chart" uri="{02D57815-91ED-43cb-92C2-25804820EDAC}">
                        <c15:formulaRef>
                          <c15:sqref>Tuloslaskelma!$C$65:$J$65</c15:sqref>
                        </c15:formulaRef>
                      </c:ext>
                    </c:extLst>
                    <c:numCache>
                      <c:formatCode>#,##0</c:formatCode>
                      <c:ptCount val="3"/>
                      <c:pt idx="0">
                        <c:v>1545053.0669</c:v>
                      </c:pt>
                      <c:pt idx="1">
                        <c:v>1582057.8569199999</c:v>
                      </c:pt>
                      <c:pt idx="2">
                        <c:v>1810426.81675</c:v>
                      </c:pt>
                    </c:numCache>
                  </c:numRef>
                </c:val>
                <c:extLst xmlns:c15="http://schemas.microsoft.com/office/drawing/2012/chart">
                  <c:ext xmlns:c16="http://schemas.microsoft.com/office/drawing/2014/chart" uri="{C3380CC4-5D6E-409C-BE32-E72D297353CC}">
                    <c16:uniqueId val="{0000000D-6F11-4811-A041-13D86266B559}"/>
                  </c:ext>
                </c:extLst>
              </c15:ser>
            </c15:filteredBarSeries>
          </c:ext>
        </c:extLst>
      </c:barChart>
      <c:catAx>
        <c:axId val="101388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047538256"/>
        <c:crosses val="autoZero"/>
        <c:auto val="1"/>
        <c:lblAlgn val="ctr"/>
        <c:lblOffset val="100"/>
        <c:noMultiLvlLbl val="0"/>
      </c:catAx>
      <c:valAx>
        <c:axId val="1047538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013884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Rahastot!$B$4</c:f>
              <c:strCache>
                <c:ptCount val="1"/>
                <c:pt idx="0">
                  <c:v>Elinkeino ja työll.</c:v>
                </c:pt>
              </c:strCache>
            </c:strRef>
          </c:tx>
          <c:spPr>
            <a:solidFill>
              <a:schemeClr val="accent3"/>
            </a:solidFill>
            <a:ln>
              <a:noFill/>
            </a:ln>
            <a:effectLst/>
          </c:spPr>
          <c:invertIfNegative val="0"/>
          <c:cat>
            <c:numRef>
              <c:f>Rahastot!$C$3:$T$3</c:f>
              <c:numCache>
                <c:formatCode>General</c:formatCode>
                <c:ptCount val="5"/>
                <c:pt idx="0">
                  <c:v>2016</c:v>
                </c:pt>
                <c:pt idx="1">
                  <c:v>2017</c:v>
                </c:pt>
                <c:pt idx="2">
                  <c:v>2018</c:v>
                </c:pt>
                <c:pt idx="3">
                  <c:v>2019</c:v>
                </c:pt>
                <c:pt idx="4">
                  <c:v>2020</c:v>
                </c:pt>
              </c:numCache>
            </c:numRef>
          </c:cat>
          <c:val>
            <c:numRef>
              <c:f>Rahastot!$C$4:$T$4</c:f>
              <c:numCache>
                <c:formatCode>#,##0</c:formatCode>
                <c:ptCount val="5"/>
                <c:pt idx="0">
                  <c:v>48932.591399999998</c:v>
                </c:pt>
                <c:pt idx="1">
                  <c:v>51768.176249999997</c:v>
                </c:pt>
                <c:pt idx="2">
                  <c:v>52369.436999999998</c:v>
                </c:pt>
                <c:pt idx="3">
                  <c:v>52989.070449999999</c:v>
                </c:pt>
                <c:pt idx="4">
                  <c:v>53655.787709999997</c:v>
                </c:pt>
              </c:numCache>
            </c:numRef>
          </c:val>
          <c:extLst>
            <c:ext xmlns:c16="http://schemas.microsoft.com/office/drawing/2014/chart" uri="{C3380CC4-5D6E-409C-BE32-E72D297353CC}">
              <c16:uniqueId val="{00000000-E50D-4F61-B72E-DCC992485763}"/>
            </c:ext>
          </c:extLst>
        </c:ser>
        <c:ser>
          <c:idx val="3"/>
          <c:order val="1"/>
          <c:tx>
            <c:strRef>
              <c:f>Rahastot!$B$5</c:f>
              <c:strCache>
                <c:ptCount val="1"/>
                <c:pt idx="0">
                  <c:v>Vahinkorahasto</c:v>
                </c:pt>
              </c:strCache>
            </c:strRef>
          </c:tx>
          <c:spPr>
            <a:solidFill>
              <a:schemeClr val="accent4"/>
            </a:solidFill>
            <a:ln>
              <a:noFill/>
            </a:ln>
            <a:effectLst/>
          </c:spPr>
          <c:invertIfNegative val="0"/>
          <c:cat>
            <c:numRef>
              <c:f>Rahastot!$C$3:$T$3</c:f>
              <c:numCache>
                <c:formatCode>General</c:formatCode>
                <c:ptCount val="5"/>
                <c:pt idx="0">
                  <c:v>2016</c:v>
                </c:pt>
                <c:pt idx="1">
                  <c:v>2017</c:v>
                </c:pt>
                <c:pt idx="2">
                  <c:v>2018</c:v>
                </c:pt>
                <c:pt idx="3">
                  <c:v>2019</c:v>
                </c:pt>
                <c:pt idx="4">
                  <c:v>2020</c:v>
                </c:pt>
              </c:numCache>
            </c:numRef>
          </c:cat>
          <c:val>
            <c:numRef>
              <c:f>Rahastot!$C$5:$T$5</c:f>
              <c:numCache>
                <c:formatCode>#,##0</c:formatCode>
                <c:ptCount val="5"/>
                <c:pt idx="0">
                  <c:v>7341.0524599999999</c:v>
                </c:pt>
                <c:pt idx="1">
                  <c:v>7379.1734299999998</c:v>
                </c:pt>
                <c:pt idx="2">
                  <c:v>8441.9779999999992</c:v>
                </c:pt>
                <c:pt idx="3">
                  <c:v>8566.6010000000006</c:v>
                </c:pt>
                <c:pt idx="4">
                  <c:v>8578.7205599999979</c:v>
                </c:pt>
              </c:numCache>
            </c:numRef>
          </c:val>
          <c:extLst>
            <c:ext xmlns:c16="http://schemas.microsoft.com/office/drawing/2014/chart" uri="{C3380CC4-5D6E-409C-BE32-E72D297353CC}">
              <c16:uniqueId val="{00000001-E50D-4F61-B72E-DCC992485763}"/>
            </c:ext>
          </c:extLst>
        </c:ser>
        <c:ser>
          <c:idx val="4"/>
          <c:order val="2"/>
          <c:tx>
            <c:strRef>
              <c:f>Rahastot!$B$6</c:f>
              <c:strCache>
                <c:ptCount val="1"/>
                <c:pt idx="0">
                  <c:v>Investointirahasto</c:v>
                </c:pt>
              </c:strCache>
            </c:strRef>
          </c:tx>
          <c:spPr>
            <a:solidFill>
              <a:schemeClr val="accent5"/>
            </a:solidFill>
            <a:ln>
              <a:noFill/>
            </a:ln>
            <a:effectLst/>
          </c:spPr>
          <c:invertIfNegative val="0"/>
          <c:cat>
            <c:numRef>
              <c:f>Rahastot!$C$3:$T$3</c:f>
              <c:numCache>
                <c:formatCode>General</c:formatCode>
                <c:ptCount val="5"/>
                <c:pt idx="0">
                  <c:v>2016</c:v>
                </c:pt>
                <c:pt idx="1">
                  <c:v>2017</c:v>
                </c:pt>
                <c:pt idx="2">
                  <c:v>2018</c:v>
                </c:pt>
                <c:pt idx="3">
                  <c:v>2019</c:v>
                </c:pt>
                <c:pt idx="4">
                  <c:v>2020</c:v>
                </c:pt>
              </c:numCache>
            </c:numRef>
          </c:cat>
          <c:val>
            <c:numRef>
              <c:f>Rahastot!$C$6:$T$6</c:f>
              <c:numCache>
                <c:formatCode>#,##0</c:formatCode>
                <c:ptCount val="5"/>
                <c:pt idx="0">
                  <c:v>80778.895569999993</c:v>
                </c:pt>
                <c:pt idx="1">
                  <c:v>80778.895569999993</c:v>
                </c:pt>
                <c:pt idx="2">
                  <c:v>80778.895569999993</c:v>
                </c:pt>
                <c:pt idx="3">
                  <c:v>80778.895569999993</c:v>
                </c:pt>
                <c:pt idx="4">
                  <c:v>80778.895569999993</c:v>
                </c:pt>
              </c:numCache>
            </c:numRef>
          </c:val>
          <c:extLst>
            <c:ext xmlns:c16="http://schemas.microsoft.com/office/drawing/2014/chart" uri="{C3380CC4-5D6E-409C-BE32-E72D297353CC}">
              <c16:uniqueId val="{00000002-E50D-4F61-B72E-DCC992485763}"/>
            </c:ext>
          </c:extLst>
        </c:ser>
        <c:ser>
          <c:idx val="5"/>
          <c:order val="3"/>
          <c:tx>
            <c:strRef>
              <c:f>Rahastot!$B$7</c:f>
              <c:strCache>
                <c:ptCount val="1"/>
                <c:pt idx="0">
                  <c:v>Peruspalvelujen keh.r.</c:v>
                </c:pt>
              </c:strCache>
            </c:strRef>
          </c:tx>
          <c:spPr>
            <a:solidFill>
              <a:schemeClr val="accent6"/>
            </a:solidFill>
            <a:ln>
              <a:noFill/>
            </a:ln>
            <a:effectLst/>
          </c:spPr>
          <c:invertIfNegative val="0"/>
          <c:cat>
            <c:numRef>
              <c:f>Rahastot!$C$3:$T$3</c:f>
              <c:numCache>
                <c:formatCode>General</c:formatCode>
                <c:ptCount val="5"/>
                <c:pt idx="0">
                  <c:v>2016</c:v>
                </c:pt>
                <c:pt idx="1">
                  <c:v>2017</c:v>
                </c:pt>
                <c:pt idx="2">
                  <c:v>2018</c:v>
                </c:pt>
                <c:pt idx="3">
                  <c:v>2019</c:v>
                </c:pt>
                <c:pt idx="4">
                  <c:v>2020</c:v>
                </c:pt>
              </c:numCache>
            </c:numRef>
          </c:cat>
          <c:val>
            <c:numRef>
              <c:f>Rahastot!$C$7:$T$7</c:f>
              <c:numCache>
                <c:formatCode>#,##0</c:formatCode>
                <c:ptCount val="5"/>
                <c:pt idx="0">
                  <c:v>11893.4462</c:v>
                </c:pt>
                <c:pt idx="1">
                  <c:v>12473.677019999999</c:v>
                </c:pt>
                <c:pt idx="2">
                  <c:v>0</c:v>
                </c:pt>
                <c:pt idx="3">
                  <c:v>0</c:v>
                </c:pt>
                <c:pt idx="4">
                  <c:v>0</c:v>
                </c:pt>
              </c:numCache>
            </c:numRef>
          </c:val>
          <c:extLst>
            <c:ext xmlns:c16="http://schemas.microsoft.com/office/drawing/2014/chart" uri="{C3380CC4-5D6E-409C-BE32-E72D297353CC}">
              <c16:uniqueId val="{00000003-E50D-4F61-B72E-DCC992485763}"/>
            </c:ext>
          </c:extLst>
        </c:ser>
        <c:ser>
          <c:idx val="0"/>
          <c:order val="4"/>
          <c:tx>
            <c:strRef>
              <c:f>Rahastot!$B$8</c:f>
              <c:strCache>
                <c:ptCount val="1"/>
                <c:pt idx="0">
                  <c:v>PP+maanh. rah.</c:v>
                </c:pt>
              </c:strCache>
            </c:strRef>
          </c:tx>
          <c:spPr>
            <a:solidFill>
              <a:schemeClr val="accent1"/>
            </a:solidFill>
            <a:ln>
              <a:noFill/>
            </a:ln>
            <a:effectLst/>
          </c:spPr>
          <c:invertIfNegative val="0"/>
          <c:cat>
            <c:numRef>
              <c:f>Rahastot!$C$3:$T$3</c:f>
              <c:numCache>
                <c:formatCode>General</c:formatCode>
                <c:ptCount val="5"/>
                <c:pt idx="0">
                  <c:v>2016</c:v>
                </c:pt>
                <c:pt idx="1">
                  <c:v>2017</c:v>
                </c:pt>
                <c:pt idx="2">
                  <c:v>2018</c:v>
                </c:pt>
                <c:pt idx="3">
                  <c:v>2019</c:v>
                </c:pt>
                <c:pt idx="4">
                  <c:v>2020</c:v>
                </c:pt>
              </c:numCache>
            </c:numRef>
          </c:cat>
          <c:val>
            <c:numRef>
              <c:f>Rahastot!$C$8:$T$8</c:f>
              <c:numCache>
                <c:formatCode>#,##0</c:formatCode>
                <c:ptCount val="5"/>
                <c:pt idx="0">
                  <c:v>510906.35130000004</c:v>
                </c:pt>
                <c:pt idx="1">
                  <c:v>548329.38014999998</c:v>
                </c:pt>
                <c:pt idx="2">
                  <c:v>565035.495</c:v>
                </c:pt>
                <c:pt idx="3">
                  <c:v>585927.53605</c:v>
                </c:pt>
                <c:pt idx="4">
                  <c:v>598196.26708000002</c:v>
                </c:pt>
              </c:numCache>
            </c:numRef>
          </c:val>
          <c:extLst>
            <c:ext xmlns:c16="http://schemas.microsoft.com/office/drawing/2014/chart" uri="{C3380CC4-5D6E-409C-BE32-E72D297353CC}">
              <c16:uniqueId val="{00000004-E50D-4F61-B72E-DCC992485763}"/>
            </c:ext>
          </c:extLst>
        </c:ser>
        <c:dLbls>
          <c:showLegendKey val="0"/>
          <c:showVal val="0"/>
          <c:showCatName val="0"/>
          <c:showSerName val="0"/>
          <c:showPercent val="0"/>
          <c:showBubbleSize val="0"/>
        </c:dLbls>
        <c:gapWidth val="150"/>
        <c:overlap val="100"/>
        <c:axId val="1304104560"/>
        <c:axId val="1304109152"/>
      </c:barChart>
      <c:catAx>
        <c:axId val="13041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1304109152"/>
        <c:crosses val="autoZero"/>
        <c:auto val="1"/>
        <c:lblAlgn val="ctr"/>
        <c:lblOffset val="100"/>
        <c:noMultiLvlLbl val="0"/>
      </c:catAx>
      <c:valAx>
        <c:axId val="130410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1304104560"/>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Milj. EUR</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'Asukkaat &amp; henkilöstö'!$B$7</c:f>
              <c:strCache>
                <c:ptCount val="1"/>
                <c:pt idx="0">
                  <c:v>Henkilökustannus</c:v>
                </c:pt>
              </c:strCache>
            </c:strRef>
          </c:tx>
          <c:spPr>
            <a:solidFill>
              <a:srgbClr val="249FFF">
                <a:alpha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'Asukkaat &amp; henkilöstö'!$C$2:$P$2</c:f>
              <c:strCache>
                <c:ptCount val="7"/>
                <c:pt idx="0">
                  <c:v>2014</c:v>
                </c:pt>
                <c:pt idx="1">
                  <c:v>2015</c:v>
                </c:pt>
                <c:pt idx="2">
                  <c:v>2016</c:v>
                </c:pt>
                <c:pt idx="3">
                  <c:v>2017</c:v>
                </c:pt>
                <c:pt idx="4">
                  <c:v>2018</c:v>
                </c:pt>
                <c:pt idx="5">
                  <c:v>2019</c:v>
                </c:pt>
                <c:pt idx="6">
                  <c:v>2020</c:v>
                </c:pt>
              </c:strCache>
              <c:extLst/>
            </c:strRef>
          </c:cat>
          <c:val>
            <c:numRef>
              <c:f>'Asukkaat &amp; henkilöstö'!$C$7:$P$7</c:f>
              <c:numCache>
                <c:formatCode>#,##0</c:formatCode>
                <c:ptCount val="7"/>
                <c:pt idx="0">
                  <c:v>627982041.78999996</c:v>
                </c:pt>
                <c:pt idx="1">
                  <c:v>614777979</c:v>
                </c:pt>
                <c:pt idx="2">
                  <c:v>633118001</c:v>
                </c:pt>
                <c:pt idx="3">
                  <c:v>619229769</c:v>
                </c:pt>
                <c:pt idx="4">
                  <c:v>641446169</c:v>
                </c:pt>
                <c:pt idx="5">
                  <c:v>672438836</c:v>
                </c:pt>
                <c:pt idx="6">
                  <c:v>687990464</c:v>
                </c:pt>
              </c:numCache>
              <c:extLst/>
            </c:numRef>
          </c:val>
          <c:extLst>
            <c:ext xmlns:c16="http://schemas.microsoft.com/office/drawing/2014/chart" uri="{C3380CC4-5D6E-409C-BE32-E72D297353CC}">
              <c16:uniqueId val="{00000000-FA37-4443-8E31-47FC7E82879B}"/>
            </c:ext>
          </c:extLst>
        </c:ser>
        <c:ser>
          <c:idx val="5"/>
          <c:order val="5"/>
          <c:tx>
            <c:strRef>
              <c:f>'Asukkaat &amp; henkilöstö'!$B$8</c:f>
              <c:strCache>
                <c:ptCount val="1"/>
                <c:pt idx="0">
                  <c:v>Työvoiman vuokraus</c:v>
                </c:pt>
              </c:strCache>
            </c:strRef>
          </c:tx>
          <c:spPr>
            <a:solidFill>
              <a:srgbClr val="FF7300">
                <a:alpha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'Asukkaat &amp; henkilöstö'!$C$2:$P$2</c:f>
              <c:strCache>
                <c:ptCount val="7"/>
                <c:pt idx="0">
                  <c:v>2014</c:v>
                </c:pt>
                <c:pt idx="1">
                  <c:v>2015</c:v>
                </c:pt>
                <c:pt idx="2">
                  <c:v>2016</c:v>
                </c:pt>
                <c:pt idx="3">
                  <c:v>2017</c:v>
                </c:pt>
                <c:pt idx="4">
                  <c:v>2018</c:v>
                </c:pt>
                <c:pt idx="5">
                  <c:v>2019</c:v>
                </c:pt>
                <c:pt idx="6">
                  <c:v>2020</c:v>
                </c:pt>
              </c:strCache>
              <c:extLst/>
            </c:strRef>
          </c:cat>
          <c:val>
            <c:numRef>
              <c:f>'Asukkaat &amp; henkilöstö'!$C$8:$P$8</c:f>
              <c:numCache>
                <c:formatCode>#,##0</c:formatCode>
                <c:ptCount val="7"/>
                <c:pt idx="0">
                  <c:v>24930095.32</c:v>
                </c:pt>
                <c:pt idx="1">
                  <c:v>25318660</c:v>
                </c:pt>
                <c:pt idx="2">
                  <c:v>28677353</c:v>
                </c:pt>
                <c:pt idx="3">
                  <c:v>27544814</c:v>
                </c:pt>
                <c:pt idx="4">
                  <c:v>30358420</c:v>
                </c:pt>
                <c:pt idx="5">
                  <c:v>34692023</c:v>
                </c:pt>
                <c:pt idx="6">
                  <c:v>29282307</c:v>
                </c:pt>
              </c:numCache>
              <c:extLst/>
            </c:numRef>
          </c:val>
          <c:extLst>
            <c:ext xmlns:c16="http://schemas.microsoft.com/office/drawing/2014/chart" uri="{C3380CC4-5D6E-409C-BE32-E72D297353CC}">
              <c16:uniqueId val="{00000001-FA37-4443-8E31-47FC7E82879B}"/>
            </c:ext>
          </c:extLst>
        </c:ser>
        <c:dLbls>
          <c:dLblPos val="ctr"/>
          <c:showLegendKey val="0"/>
          <c:showVal val="1"/>
          <c:showCatName val="0"/>
          <c:showSerName val="0"/>
          <c:showPercent val="0"/>
          <c:showBubbleSize val="0"/>
        </c:dLbls>
        <c:gapWidth val="70"/>
        <c:overlap val="100"/>
        <c:axId val="762505856"/>
        <c:axId val="1172106704"/>
        <c:extLst>
          <c:ext xmlns:c15="http://schemas.microsoft.com/office/drawing/2012/chart" uri="{02D57815-91ED-43cb-92C2-25804820EDAC}">
            <c15:filteredBarSeries>
              <c15:ser>
                <c:idx val="0"/>
                <c:order val="0"/>
                <c:tx>
                  <c:strRef>
                    <c:extLst>
                      <c:ext uri="{02D57815-91ED-43cb-92C2-25804820EDAC}">
                        <c15:formulaRef>
                          <c15:sqref>'Asukkaat &amp; henkilöstö'!$B$3</c15:sqref>
                        </c15:formulaRef>
                      </c:ext>
                    </c:extLst>
                    <c:strCache>
                      <c:ptCount val="1"/>
                      <c:pt idx="0">
                        <c:v>Suomen-, ruotsin- ja saamenkieliset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'Asukkaat &amp; henkilöstö'!$C$2:$P$2</c15:sqref>
                        </c15:formulaRef>
                      </c:ext>
                    </c:extLst>
                    <c:strCache>
                      <c:ptCount val="7"/>
                      <c:pt idx="0">
                        <c:v>2014</c:v>
                      </c:pt>
                      <c:pt idx="1">
                        <c:v>2015</c:v>
                      </c:pt>
                      <c:pt idx="2">
                        <c:v>2016</c:v>
                      </c:pt>
                      <c:pt idx="3">
                        <c:v>2017</c:v>
                      </c:pt>
                      <c:pt idx="4">
                        <c:v>2018</c:v>
                      </c:pt>
                      <c:pt idx="5">
                        <c:v>2019</c:v>
                      </c:pt>
                      <c:pt idx="6">
                        <c:v>2020</c:v>
                      </c:pt>
                    </c:strCache>
                  </c:strRef>
                </c:cat>
                <c:val>
                  <c:numRef>
                    <c:extLst>
                      <c:ext uri="{02D57815-91ED-43cb-92C2-25804820EDAC}">
                        <c15:formulaRef>
                          <c15:sqref>'Asukkaat &amp; henkilöstö'!$C$3:$P$3</c15:sqref>
                        </c15:formulaRef>
                      </c:ext>
                    </c:extLst>
                    <c:numCache>
                      <c:formatCode>#,##0</c:formatCode>
                      <c:ptCount val="7"/>
                      <c:pt idx="0">
                        <c:v>230349</c:v>
                      </c:pt>
                      <c:pt idx="1">
                        <c:v>231477</c:v>
                      </c:pt>
                      <c:pt idx="2">
                        <c:v>232931</c:v>
                      </c:pt>
                      <c:pt idx="3">
                        <c:v>234389</c:v>
                      </c:pt>
                      <c:pt idx="4">
                        <c:v>235547</c:v>
                      </c:pt>
                      <c:pt idx="5">
                        <c:v>237535</c:v>
                      </c:pt>
                    </c:numCache>
                  </c:numRef>
                </c:val>
                <c:extLst>
                  <c:ext xmlns:c16="http://schemas.microsoft.com/office/drawing/2014/chart" uri="{C3380CC4-5D6E-409C-BE32-E72D297353CC}">
                    <c16:uniqueId val="{00000002-FA37-4443-8E31-47FC7E82879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'Asukkaat &amp; henkilöstö'!$B$4</c15:sqref>
                        </c15:formulaRef>
                      </c:ext>
                    </c:extLst>
                    <c:strCache>
                      <c:ptCount val="1"/>
                      <c:pt idx="0">
                        <c:v>Muunkieliset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7"/>
                      <c:pt idx="0">
                        <c:v>2014</c:v>
                      </c:pt>
                      <c:pt idx="1">
                        <c:v>2015</c:v>
                      </c:pt>
                      <c:pt idx="2">
                        <c:v>2016</c:v>
                      </c:pt>
                      <c:pt idx="3">
                        <c:v>2017</c:v>
                      </c:pt>
                      <c:pt idx="4">
                        <c:v>2018</c:v>
                      </c:pt>
                      <c:pt idx="5">
                        <c:v>2019</c:v>
                      </c:pt>
                      <c:pt idx="6">
                        <c:v>2020</c:v>
                      </c:pt>
                    </c:strCache>
                  </c:strRef>
                </c:cat>
                <c:val>
                  <c:numRef>
                    <c:extLst xmlns:c15="http://schemas.microsoft.com/office/drawing/2012/chart">
                      <c:ext xmlns:c15="http://schemas.microsoft.com/office/drawing/2012/chart" uri="{02D57815-91ED-43cb-92C2-25804820EDAC}">
                        <c15:formulaRef>
                          <c15:sqref>'Asukkaat &amp; henkilöstö'!$C$4:$P$4</c15:sqref>
                        </c15:formulaRef>
                      </c:ext>
                    </c:extLst>
                    <c:numCache>
                      <c:formatCode>#,##0</c:formatCode>
                      <c:ptCount val="7"/>
                      <c:pt idx="0">
                        <c:v>35194</c:v>
                      </c:pt>
                      <c:pt idx="1">
                        <c:v>38325</c:v>
                      </c:pt>
                      <c:pt idx="2">
                        <c:v>41652</c:v>
                      </c:pt>
                      <c:pt idx="3">
                        <c:v>44655</c:v>
                      </c:pt>
                      <c:pt idx="4">
                        <c:v>48085</c:v>
                      </c:pt>
                      <c:pt idx="5">
                        <c:v>52196</c:v>
                      </c:pt>
                    </c:numCache>
                  </c:numRef>
                </c:val>
                <c:extLst xmlns:c15="http://schemas.microsoft.com/office/drawing/2012/chart">
                  <c:ext xmlns:c16="http://schemas.microsoft.com/office/drawing/2014/chart" uri="{C3380CC4-5D6E-409C-BE32-E72D297353CC}">
                    <c16:uniqueId val="{00000003-FA37-4443-8E31-47FC7E8287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'Asukkaat &amp; henkilöstö'!$B$5</c15:sqref>
                        </c15:formulaRef>
                      </c:ext>
                    </c:extLst>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7"/>
                      <c:pt idx="0">
                        <c:v>2014</c:v>
                      </c:pt>
                      <c:pt idx="1">
                        <c:v>2015</c:v>
                      </c:pt>
                      <c:pt idx="2">
                        <c:v>2016</c:v>
                      </c:pt>
                      <c:pt idx="3">
                        <c:v>2017</c:v>
                      </c:pt>
                      <c:pt idx="4">
                        <c:v>2018</c:v>
                      </c:pt>
                      <c:pt idx="5">
                        <c:v>2019</c:v>
                      </c:pt>
                      <c:pt idx="6">
                        <c:v>2020</c:v>
                      </c:pt>
                    </c:strCache>
                  </c:strRef>
                </c:cat>
                <c:val>
                  <c:numRef>
                    <c:extLst xmlns:c15="http://schemas.microsoft.com/office/drawing/2012/chart">
                      <c:ext xmlns:c15="http://schemas.microsoft.com/office/drawing/2012/chart" uri="{02D57815-91ED-43cb-92C2-25804820EDAC}">
                        <c15:formulaRef>
                          <c15:sqref>'Asukkaat &amp; henkilöstö'!$C$5:$P$5</c15:sqref>
                        </c15:formulaRef>
                      </c:ext>
                    </c:extLst>
                    <c:numCache>
                      <c:formatCode>#,##0</c:formatCode>
                      <c:ptCount val="7"/>
                      <c:pt idx="0">
                        <c:v>265543</c:v>
                      </c:pt>
                      <c:pt idx="1">
                        <c:v>269802</c:v>
                      </c:pt>
                      <c:pt idx="2">
                        <c:v>274583</c:v>
                      </c:pt>
                      <c:pt idx="3">
                        <c:v>279044</c:v>
                      </c:pt>
                      <c:pt idx="4">
                        <c:v>283632</c:v>
                      </c:pt>
                      <c:pt idx="5">
                        <c:v>289731</c:v>
                      </c:pt>
                      <c:pt idx="6">
                        <c:v>292913</c:v>
                      </c:pt>
                    </c:numCache>
                  </c:numRef>
                </c:val>
                <c:extLst xmlns:c15="http://schemas.microsoft.com/office/drawing/2012/chart">
                  <c:ext xmlns:c16="http://schemas.microsoft.com/office/drawing/2014/chart" uri="{C3380CC4-5D6E-409C-BE32-E72D297353CC}">
                    <c16:uniqueId val="{00000004-FA37-4443-8E31-47FC7E8287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'Asukkaat &amp; henkilöstö'!$B$6</c15:sqref>
                        </c15:formulaRef>
                      </c:ext>
                    </c:extLst>
                    <c:strCache>
                      <c:ptCount val="1"/>
                      <c:pt idx="0">
                        <c:v>Henkilöstömäärä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7"/>
                      <c:pt idx="0">
                        <c:v>2014</c:v>
                      </c:pt>
                      <c:pt idx="1">
                        <c:v>2015</c:v>
                      </c:pt>
                      <c:pt idx="2">
                        <c:v>2016</c:v>
                      </c:pt>
                      <c:pt idx="3">
                        <c:v>2017</c:v>
                      </c:pt>
                      <c:pt idx="4">
                        <c:v>2018</c:v>
                      </c:pt>
                      <c:pt idx="5">
                        <c:v>2019</c:v>
                      </c:pt>
                      <c:pt idx="6">
                        <c:v>2020</c:v>
                      </c:pt>
                    </c:strCache>
                  </c:strRef>
                </c:cat>
                <c:val>
                  <c:numRef>
                    <c:extLst xmlns:c15="http://schemas.microsoft.com/office/drawing/2012/chart">
                      <c:ext xmlns:c15="http://schemas.microsoft.com/office/drawing/2012/chart" uri="{02D57815-91ED-43cb-92C2-25804820EDAC}">
                        <c15:formulaRef>
                          <c15:sqref>'Asukkaat &amp; henkilöstö'!$C$6:$P$6</c15:sqref>
                        </c15:formulaRef>
                      </c:ext>
                    </c:extLst>
                    <c:numCache>
                      <c:formatCode>General</c:formatCode>
                      <c:ptCount val="7"/>
                      <c:pt idx="0">
                        <c:v>14051</c:v>
                      </c:pt>
                      <c:pt idx="1">
                        <c:v>14101</c:v>
                      </c:pt>
                      <c:pt idx="2">
                        <c:v>13870</c:v>
                      </c:pt>
                      <c:pt idx="3">
                        <c:v>14004</c:v>
                      </c:pt>
                      <c:pt idx="4">
                        <c:v>14282</c:v>
                      </c:pt>
                      <c:pt idx="5">
                        <c:v>14626</c:v>
                      </c:pt>
                      <c:pt idx="6">
                        <c:v>14951</c:v>
                      </c:pt>
                    </c:numCache>
                  </c:numRef>
                </c:val>
                <c:extLst xmlns:c15="http://schemas.microsoft.com/office/drawing/2012/chart">
                  <c:ext xmlns:c16="http://schemas.microsoft.com/office/drawing/2014/chart" uri="{C3380CC4-5D6E-409C-BE32-E72D297353CC}">
                    <c16:uniqueId val="{00000005-FA37-4443-8E31-47FC7E82879B}"/>
                  </c:ext>
                </c:extLst>
              </c15:ser>
            </c15:filteredBarSeries>
          </c:ext>
        </c:extLst>
      </c:barChart>
      <c:catAx>
        <c:axId val="7625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172106704"/>
        <c:crosses val="autoZero"/>
        <c:auto val="1"/>
        <c:lblAlgn val="ctr"/>
        <c:lblOffset val="100"/>
        <c:noMultiLvlLbl val="0"/>
      </c:catAx>
      <c:valAx>
        <c:axId val="11721067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762505856"/>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Milj.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Rahastot!$B$14</c:f>
              <c:strCache>
                <c:ptCount val="1"/>
                <c:pt idx="0">
                  <c:v>Elinkeino ja työll.</c:v>
                </c:pt>
              </c:strCache>
            </c:strRef>
          </c:tx>
          <c:spPr>
            <a:solidFill>
              <a:srgbClr val="249FFF"/>
            </a:solidFill>
            <a:ln>
              <a:noFill/>
            </a:ln>
            <a:effectLst/>
          </c:spPr>
          <c:invertIfNegative val="0"/>
          <c:cat>
            <c:numRef>
              <c:f>Rahastot!$C$13:$T$13</c:f>
              <c:numCache>
                <c:formatCode>General</c:formatCode>
                <c:ptCount val="5"/>
                <c:pt idx="0">
                  <c:v>2016</c:v>
                </c:pt>
                <c:pt idx="1">
                  <c:v>2017</c:v>
                </c:pt>
                <c:pt idx="2">
                  <c:v>2018</c:v>
                </c:pt>
                <c:pt idx="3">
                  <c:v>2019</c:v>
                </c:pt>
                <c:pt idx="4">
                  <c:v>2020</c:v>
                </c:pt>
              </c:numCache>
            </c:numRef>
          </c:cat>
          <c:val>
            <c:numRef>
              <c:f>Rahastot!$C$14:$T$14</c:f>
              <c:numCache>
                <c:formatCode>#,##0</c:formatCode>
                <c:ptCount val="5"/>
                <c:pt idx="0">
                  <c:v>23174.978999999999</c:v>
                </c:pt>
                <c:pt idx="1">
                  <c:v>23703.514999999999</c:v>
                </c:pt>
                <c:pt idx="2">
                  <c:v>24535.526000000002</c:v>
                </c:pt>
                <c:pt idx="3">
                  <c:v>25317.415000000001</c:v>
                </c:pt>
                <c:pt idx="4">
                  <c:v>27280.721000000001</c:v>
                </c:pt>
              </c:numCache>
            </c:numRef>
          </c:val>
          <c:extLst>
            <c:ext xmlns:c16="http://schemas.microsoft.com/office/drawing/2014/chart" uri="{C3380CC4-5D6E-409C-BE32-E72D297353CC}">
              <c16:uniqueId val="{00000000-BCBE-4111-8BF1-BBAD9B8AA9FA}"/>
            </c:ext>
          </c:extLst>
        </c:ser>
        <c:ser>
          <c:idx val="4"/>
          <c:order val="1"/>
          <c:tx>
            <c:strRef>
              <c:f>Rahastot!$B$15</c:f>
              <c:strCache>
                <c:ptCount val="1"/>
                <c:pt idx="0">
                  <c:v>Vahinkorahasto</c:v>
                </c:pt>
              </c:strCache>
            </c:strRef>
          </c:tx>
          <c:spPr>
            <a:solidFill>
              <a:schemeClr val="accent4"/>
            </a:solidFill>
            <a:ln>
              <a:noFill/>
            </a:ln>
            <a:effectLst/>
          </c:spPr>
          <c:invertIfNegative val="0"/>
          <c:cat>
            <c:numRef>
              <c:f>Rahastot!$C$13:$T$13</c:f>
              <c:numCache>
                <c:formatCode>General</c:formatCode>
                <c:ptCount val="5"/>
                <c:pt idx="0">
                  <c:v>2016</c:v>
                </c:pt>
                <c:pt idx="1">
                  <c:v>2017</c:v>
                </c:pt>
                <c:pt idx="2">
                  <c:v>2018</c:v>
                </c:pt>
                <c:pt idx="3">
                  <c:v>2019</c:v>
                </c:pt>
                <c:pt idx="4">
                  <c:v>2020</c:v>
                </c:pt>
              </c:numCache>
            </c:numRef>
          </c:cat>
          <c:val>
            <c:numRef>
              <c:f>Rahastot!$C$15:$T$15</c:f>
              <c:numCache>
                <c:formatCode>#,##0</c:formatCode>
                <c:ptCount val="5"/>
                <c:pt idx="0">
                  <c:v>5786.05</c:v>
                </c:pt>
                <c:pt idx="1">
                  <c:v>5954.7870000000003</c:v>
                </c:pt>
                <c:pt idx="2">
                  <c:v>5772.4480000000003</c:v>
                </c:pt>
                <c:pt idx="3">
                  <c:v>5960.308</c:v>
                </c:pt>
                <c:pt idx="4">
                  <c:v>5968.491</c:v>
                </c:pt>
              </c:numCache>
            </c:numRef>
          </c:val>
          <c:extLst>
            <c:ext xmlns:c16="http://schemas.microsoft.com/office/drawing/2014/chart" uri="{C3380CC4-5D6E-409C-BE32-E72D297353CC}">
              <c16:uniqueId val="{00000001-BCBE-4111-8BF1-BBAD9B8AA9FA}"/>
            </c:ext>
          </c:extLst>
        </c:ser>
        <c:ser>
          <c:idx val="5"/>
          <c:order val="2"/>
          <c:tx>
            <c:strRef>
              <c:f>Rahastot!$B$16</c:f>
              <c:strCache>
                <c:ptCount val="1"/>
                <c:pt idx="0">
                  <c:v>Investointirahasto</c:v>
                </c:pt>
              </c:strCache>
            </c:strRef>
          </c:tx>
          <c:spPr>
            <a:solidFill>
              <a:schemeClr val="accent5"/>
            </a:solidFill>
            <a:ln>
              <a:noFill/>
            </a:ln>
            <a:effectLst/>
          </c:spPr>
          <c:invertIfNegative val="0"/>
          <c:cat>
            <c:numRef>
              <c:f>Rahastot!$C$13:$T$13</c:f>
              <c:numCache>
                <c:formatCode>General</c:formatCode>
                <c:ptCount val="5"/>
                <c:pt idx="0">
                  <c:v>2016</c:v>
                </c:pt>
                <c:pt idx="1">
                  <c:v>2017</c:v>
                </c:pt>
                <c:pt idx="2">
                  <c:v>2018</c:v>
                </c:pt>
                <c:pt idx="3">
                  <c:v>2019</c:v>
                </c:pt>
                <c:pt idx="4">
                  <c:v>2020</c:v>
                </c:pt>
              </c:numCache>
            </c:numRef>
          </c:cat>
          <c:val>
            <c:numRef>
              <c:f>Rahastot!$C$16:$T$16</c:f>
              <c:numCache>
                <c:formatCode>#,##0</c:formatCode>
                <c:ptCount val="5"/>
                <c:pt idx="0">
                  <c:v>80000.507379999995</c:v>
                </c:pt>
                <c:pt idx="1">
                  <c:v>81930.870999999999</c:v>
                </c:pt>
                <c:pt idx="2">
                  <c:v>81131.868000000002</c:v>
                </c:pt>
                <c:pt idx="3">
                  <c:v>85819.528999999995</c:v>
                </c:pt>
                <c:pt idx="4">
                  <c:v>86414.59</c:v>
                </c:pt>
              </c:numCache>
            </c:numRef>
          </c:val>
          <c:extLst>
            <c:ext xmlns:c16="http://schemas.microsoft.com/office/drawing/2014/chart" uri="{C3380CC4-5D6E-409C-BE32-E72D297353CC}">
              <c16:uniqueId val="{00000002-BCBE-4111-8BF1-BBAD9B8AA9FA}"/>
            </c:ext>
          </c:extLst>
        </c:ser>
        <c:ser>
          <c:idx val="0"/>
          <c:order val="3"/>
          <c:tx>
            <c:strRef>
              <c:f>Rahastot!$B$17</c:f>
              <c:strCache>
                <c:ptCount val="1"/>
                <c:pt idx="0">
                  <c:v>Peruspalvelujen keh.r.</c:v>
                </c:pt>
              </c:strCache>
            </c:strRef>
          </c:tx>
          <c:spPr>
            <a:solidFill>
              <a:schemeClr val="accent6"/>
            </a:solidFill>
            <a:ln>
              <a:noFill/>
            </a:ln>
            <a:effectLst/>
          </c:spPr>
          <c:invertIfNegative val="0"/>
          <c:cat>
            <c:numRef>
              <c:f>Rahastot!$C$13:$T$13</c:f>
              <c:numCache>
                <c:formatCode>General</c:formatCode>
                <c:ptCount val="5"/>
                <c:pt idx="0">
                  <c:v>2016</c:v>
                </c:pt>
                <c:pt idx="1">
                  <c:v>2017</c:v>
                </c:pt>
                <c:pt idx="2">
                  <c:v>2018</c:v>
                </c:pt>
                <c:pt idx="3">
                  <c:v>2019</c:v>
                </c:pt>
                <c:pt idx="4">
                  <c:v>2020</c:v>
                </c:pt>
              </c:numCache>
            </c:numRef>
          </c:cat>
          <c:val>
            <c:numRef>
              <c:f>Rahastot!$C$17:$T$17</c:f>
              <c:numCache>
                <c:formatCode>#,##0</c:formatCode>
                <c:ptCount val="5"/>
                <c:pt idx="0">
                  <c:v>12819.2</c:v>
                </c:pt>
                <c:pt idx="1">
                  <c:v>13401.448</c:v>
                </c:pt>
                <c:pt idx="2">
                  <c:v>0</c:v>
                </c:pt>
                <c:pt idx="3">
                  <c:v>0</c:v>
                </c:pt>
                <c:pt idx="4">
                  <c:v>0</c:v>
                </c:pt>
              </c:numCache>
            </c:numRef>
          </c:val>
          <c:extLst>
            <c:ext xmlns:c16="http://schemas.microsoft.com/office/drawing/2014/chart" uri="{C3380CC4-5D6E-409C-BE32-E72D297353CC}">
              <c16:uniqueId val="{00000003-BCBE-4111-8BF1-BBAD9B8AA9FA}"/>
            </c:ext>
          </c:extLst>
        </c:ser>
        <c:ser>
          <c:idx val="1"/>
          <c:order val="4"/>
          <c:tx>
            <c:strRef>
              <c:f>Rahastot!$B$18</c:f>
              <c:strCache>
                <c:ptCount val="1"/>
                <c:pt idx="0">
                  <c:v>PP+maanh. rah.</c:v>
                </c:pt>
              </c:strCache>
            </c:strRef>
          </c:tx>
          <c:spPr>
            <a:solidFill>
              <a:srgbClr val="0050BB"/>
            </a:solidFill>
            <a:ln>
              <a:noFill/>
            </a:ln>
            <a:effectLst/>
          </c:spPr>
          <c:invertIfNegative val="0"/>
          <c:cat>
            <c:numRef>
              <c:f>Rahastot!$C$13:$T$13</c:f>
              <c:numCache>
                <c:formatCode>General</c:formatCode>
                <c:ptCount val="5"/>
                <c:pt idx="0">
                  <c:v>2016</c:v>
                </c:pt>
                <c:pt idx="1">
                  <c:v>2017</c:v>
                </c:pt>
                <c:pt idx="2">
                  <c:v>2018</c:v>
                </c:pt>
                <c:pt idx="3">
                  <c:v>2019</c:v>
                </c:pt>
                <c:pt idx="4">
                  <c:v>2020</c:v>
                </c:pt>
              </c:numCache>
            </c:numRef>
          </c:cat>
          <c:val>
            <c:numRef>
              <c:f>Rahastot!$C$18:$T$18</c:f>
              <c:numCache>
                <c:formatCode>#,##0</c:formatCode>
                <c:ptCount val="5"/>
                <c:pt idx="0">
                  <c:v>571724.93099999998</c:v>
                </c:pt>
                <c:pt idx="1">
                  <c:v>612970.66200000001</c:v>
                </c:pt>
                <c:pt idx="2">
                  <c:v>589294.58299999998</c:v>
                </c:pt>
                <c:pt idx="3">
                  <c:v>658531.22499999998</c:v>
                </c:pt>
                <c:pt idx="4">
                  <c:v>668841.24399999995</c:v>
                </c:pt>
              </c:numCache>
            </c:numRef>
          </c:val>
          <c:extLst>
            <c:ext xmlns:c16="http://schemas.microsoft.com/office/drawing/2014/chart" uri="{C3380CC4-5D6E-409C-BE32-E72D297353CC}">
              <c16:uniqueId val="{00000004-BCBE-4111-8BF1-BBAD9B8AA9FA}"/>
            </c:ext>
          </c:extLst>
        </c:ser>
        <c:dLbls>
          <c:showLegendKey val="0"/>
          <c:showVal val="0"/>
          <c:showCatName val="0"/>
          <c:showSerName val="0"/>
          <c:showPercent val="0"/>
          <c:showBubbleSize val="0"/>
        </c:dLbls>
        <c:gapWidth val="150"/>
        <c:overlap val="100"/>
        <c:axId val="1304104560"/>
        <c:axId val="1304109152"/>
      </c:barChart>
      <c:catAx>
        <c:axId val="13041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1304109152"/>
        <c:crosses val="autoZero"/>
        <c:auto val="1"/>
        <c:lblAlgn val="ctr"/>
        <c:lblOffset val="100"/>
        <c:noMultiLvlLbl val="0"/>
      </c:catAx>
      <c:valAx>
        <c:axId val="130410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1304104560"/>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Milj. EUR</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100">
                <a:solidFill>
                  <a:sysClr val="windowText" lastClr="000000"/>
                </a:solidFill>
              </a:rPr>
              <a:t>*</a:t>
            </a:r>
            <a:r>
              <a:rPr lang="en-US" sz="1100" err="1">
                <a:solidFill>
                  <a:sysClr val="windowText" lastClr="000000"/>
                </a:solidFill>
              </a:rPr>
              <a:t>prosentit</a:t>
            </a:r>
            <a:r>
              <a:rPr lang="en-US" sz="1100">
                <a:solidFill>
                  <a:sysClr val="windowText" lastClr="000000"/>
                </a:solidFill>
              </a:rPr>
              <a:t> </a:t>
            </a:r>
            <a:r>
              <a:rPr lang="en-US" sz="1100" err="1">
                <a:solidFill>
                  <a:sysClr val="windowText" lastClr="000000"/>
                </a:solidFill>
              </a:rPr>
              <a:t>kuvaavat</a:t>
            </a:r>
            <a:r>
              <a:rPr lang="en-US" sz="1100">
                <a:solidFill>
                  <a:sysClr val="windowText" lastClr="000000"/>
                </a:solidFill>
              </a:rPr>
              <a:t> </a:t>
            </a:r>
            <a:r>
              <a:rPr lang="en-US" sz="1100" err="1">
                <a:solidFill>
                  <a:sysClr val="windowText" lastClr="000000"/>
                </a:solidFill>
              </a:rPr>
              <a:t>muutosta</a:t>
            </a:r>
            <a:r>
              <a:rPr lang="en-US" sz="1100">
                <a:solidFill>
                  <a:sysClr val="windowText" lastClr="000000"/>
                </a:solidFill>
              </a:rPr>
              <a:t> </a:t>
            </a:r>
            <a:r>
              <a:rPr lang="en-US" sz="1100" err="1">
                <a:solidFill>
                  <a:sysClr val="windowText" lastClr="000000"/>
                </a:solidFill>
              </a:rPr>
              <a:t>vuoden</a:t>
            </a:r>
            <a:r>
              <a:rPr lang="en-US" sz="1100">
                <a:solidFill>
                  <a:sysClr val="windowText" lastClr="000000"/>
                </a:solidFill>
              </a:rPr>
              <a:t> 2019 </a:t>
            </a:r>
            <a:r>
              <a:rPr lang="en-US" sz="1100" err="1">
                <a:solidFill>
                  <a:sysClr val="windowText" lastClr="000000"/>
                </a:solidFill>
              </a:rPr>
              <a:t>tilinpäätökseen</a:t>
            </a:r>
            <a:endParaRPr lang="en-US" sz="1100">
              <a:solidFill>
                <a:sysClr val="windowText" lastClr="000000"/>
              </a:solidFill>
            </a:endParaRPr>
          </a:p>
          <a:p>
            <a:pPr>
              <a:defRPr>
                <a:solidFill>
                  <a:sysClr val="windowText" lastClr="000000"/>
                </a:solidFill>
              </a:defRPr>
            </a:pP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1"/>
          <c:order val="1"/>
          <c:tx>
            <c:strRef>
              <c:f>Investoinnit!$D$2</c:f>
              <c:strCache>
                <c:ptCount val="1"/>
                <c:pt idx="0">
                  <c:v>AlkuperäinenTA 2020</c:v>
                </c:pt>
              </c:strCache>
            </c:strRef>
          </c:tx>
          <c:spPr>
            <a:solidFill>
              <a:schemeClr val="bg1">
                <a:lumMod val="50000"/>
              </a:schemeClr>
            </a:solidFill>
            <a:ln>
              <a:noFill/>
            </a:ln>
            <a:effectLst/>
          </c:spPr>
          <c:invertIfNegative val="0"/>
          <c:cat>
            <c:strRef>
              <c:f>Investoinnit!$B$3:$B$12</c:f>
              <c:strCache>
                <c:ptCount val="8"/>
                <c:pt idx="0">
                  <c:v>Aineettomat hyödykkeet</c:v>
                </c:pt>
                <c:pt idx="1">
                  <c:v>Maa- ja vesialueet</c:v>
                </c:pt>
                <c:pt idx="2">
                  <c:v>Peruskaupungin infra</c:v>
                </c:pt>
                <c:pt idx="3">
                  <c:v>Koneet ja kalusto</c:v>
                </c:pt>
                <c:pt idx="4">
                  <c:v>Osakkeet ja osuudet</c:v>
                </c:pt>
                <c:pt idx="5">
                  <c:v>Tilapalvelut-liikelaitos</c:v>
                </c:pt>
                <c:pt idx="6">
                  <c:v>Länsi-Uudenmaan pelastuslaitos -liikelaitos</c:v>
                </c:pt>
                <c:pt idx="7">
                  <c:v>Taseyksiköt</c:v>
                </c:pt>
              </c:strCache>
              <c:extLst/>
            </c:strRef>
          </c:cat>
          <c:val>
            <c:numRef>
              <c:f>Investoinnit!$D$3:$D$12</c:f>
              <c:numCache>
                <c:formatCode>#,##0</c:formatCode>
                <c:ptCount val="8"/>
                <c:pt idx="0">
                  <c:v>72700</c:v>
                </c:pt>
                <c:pt idx="1">
                  <c:v>8000</c:v>
                </c:pt>
                <c:pt idx="2">
                  <c:v>126149.6</c:v>
                </c:pt>
                <c:pt idx="3">
                  <c:v>12540</c:v>
                </c:pt>
                <c:pt idx="4">
                  <c:v>22700</c:v>
                </c:pt>
                <c:pt idx="5">
                  <c:v>139113.356</c:v>
                </c:pt>
                <c:pt idx="6">
                  <c:v>2300</c:v>
                </c:pt>
                <c:pt idx="7">
                  <c:v>21100</c:v>
                </c:pt>
              </c:numCache>
              <c:extLst/>
            </c:numRef>
          </c:val>
          <c:extLst>
            <c:ext xmlns:c16="http://schemas.microsoft.com/office/drawing/2014/chart" uri="{C3380CC4-5D6E-409C-BE32-E72D297353CC}">
              <c16:uniqueId val="{00000000-43B9-4379-ACBE-7EEB564AB2C2}"/>
            </c:ext>
          </c:extLst>
        </c:ser>
        <c:ser>
          <c:idx val="3"/>
          <c:order val="3"/>
          <c:tx>
            <c:strRef>
              <c:f>Investoinnit!$F$2</c:f>
              <c:strCache>
                <c:ptCount val="1"/>
                <c:pt idx="0">
                  <c:v>TP 2020</c:v>
                </c:pt>
              </c:strCache>
            </c:strRef>
          </c:tx>
          <c:spPr>
            <a:solidFill>
              <a:srgbClr val="249FFF">
                <a:alpha val="90000"/>
              </a:srgbClr>
            </a:solidFill>
            <a:ln>
              <a:noFill/>
            </a:ln>
            <a:effectLst/>
          </c:spPr>
          <c:invertIfNegative val="0"/>
          <c:cat>
            <c:strRef>
              <c:f>Investoinnit!$B$3:$B$12</c:f>
              <c:strCache>
                <c:ptCount val="8"/>
                <c:pt idx="0">
                  <c:v>Aineettomat hyödykkeet</c:v>
                </c:pt>
                <c:pt idx="1">
                  <c:v>Maa- ja vesialueet</c:v>
                </c:pt>
                <c:pt idx="2">
                  <c:v>Peruskaupungin infra</c:v>
                </c:pt>
                <c:pt idx="3">
                  <c:v>Koneet ja kalusto</c:v>
                </c:pt>
                <c:pt idx="4">
                  <c:v>Osakkeet ja osuudet</c:v>
                </c:pt>
                <c:pt idx="5">
                  <c:v>Tilapalvelut-liikelaitos</c:v>
                </c:pt>
                <c:pt idx="6">
                  <c:v>Länsi-Uudenmaan pelastuslaitos -liikelaitos</c:v>
                </c:pt>
                <c:pt idx="7">
                  <c:v>Taseyksiköt</c:v>
                </c:pt>
              </c:strCache>
              <c:extLst/>
            </c:strRef>
          </c:cat>
          <c:val>
            <c:numRef>
              <c:f>Investoinnit!$F$3:$F$12</c:f>
              <c:numCache>
                <c:formatCode>#,##0</c:formatCode>
                <c:ptCount val="8"/>
                <c:pt idx="0">
                  <c:v>77365.89301</c:v>
                </c:pt>
                <c:pt idx="1">
                  <c:v>15933.8896</c:v>
                </c:pt>
                <c:pt idx="2">
                  <c:v>150850.67757999999</c:v>
                </c:pt>
                <c:pt idx="3">
                  <c:v>9371.4159199999995</c:v>
                </c:pt>
                <c:pt idx="4">
                  <c:v>22817.356370000001</c:v>
                </c:pt>
                <c:pt idx="5">
                  <c:v>124118.8331</c:v>
                </c:pt>
                <c:pt idx="6">
                  <c:v>2260.6388200000001</c:v>
                </c:pt>
                <c:pt idx="7">
                  <c:v>21806.519679999998</c:v>
                </c:pt>
              </c:numCache>
              <c:extLst/>
            </c:numRef>
          </c:val>
          <c:extLst>
            <c:ext xmlns:c16="http://schemas.microsoft.com/office/drawing/2014/chart" uri="{C3380CC4-5D6E-409C-BE32-E72D297353CC}">
              <c16:uniqueId val="{00000001-43B9-4379-ACBE-7EEB564AB2C2}"/>
            </c:ext>
          </c:extLst>
        </c:ser>
        <c:dLbls>
          <c:showLegendKey val="0"/>
          <c:showVal val="0"/>
          <c:showCatName val="0"/>
          <c:showSerName val="0"/>
          <c:showPercent val="0"/>
          <c:showBubbleSize val="0"/>
        </c:dLbls>
        <c:gapWidth val="20"/>
        <c:overlap val="20"/>
        <c:axId val="2128573512"/>
        <c:axId val="2128570888"/>
        <c:extLst>
          <c:ext xmlns:c15="http://schemas.microsoft.com/office/drawing/2012/chart" uri="{02D57815-91ED-43cb-92C2-25804820EDAC}">
            <c15:filteredBarSeries>
              <c15:ser>
                <c:idx val="0"/>
                <c:order val="0"/>
                <c:tx>
                  <c:strRef>
                    <c:extLst>
                      <c:ext uri="{02D57815-91ED-43cb-92C2-25804820EDAC}">
                        <c15:formulaRef>
                          <c15:sqref>Investoinnit!$C$2</c15:sqref>
                        </c15:formulaRef>
                      </c:ext>
                    </c:extLst>
                    <c:strCache>
                      <c:ptCount val="1"/>
                      <c:pt idx="0">
                        <c:v>TP 2019</c:v>
                      </c:pt>
                    </c:strCache>
                  </c:strRef>
                </c:tx>
                <c:spPr>
                  <a:solidFill>
                    <a:srgbClr val="0050BB">
                      <a:alpha val="70000"/>
                    </a:srgbClr>
                  </a:solidFill>
                  <a:ln>
                    <a:noFill/>
                  </a:ln>
                  <a:effectLst/>
                </c:spPr>
                <c:invertIfNegative val="0"/>
                <c:cat>
                  <c:strRef>
                    <c:extLst>
                      <c:ext uri="{02D57815-91ED-43cb-92C2-25804820EDAC}">
                        <c15:formulaRef>
                          <c15:sqref>Investoinnit!$B$3:$B$12</c15:sqref>
                        </c15:formulaRef>
                      </c:ext>
                    </c:extLst>
                    <c:strCache>
                      <c:ptCount val="8"/>
                      <c:pt idx="0">
                        <c:v>Aineettomat hyödykkeet</c:v>
                      </c:pt>
                      <c:pt idx="1">
                        <c:v>Maa- ja vesialueet</c:v>
                      </c:pt>
                      <c:pt idx="2">
                        <c:v>Peruskaupungin infra</c:v>
                      </c:pt>
                      <c:pt idx="3">
                        <c:v>Koneet ja kalusto</c:v>
                      </c:pt>
                      <c:pt idx="4">
                        <c:v>Osakkeet ja osuudet</c:v>
                      </c:pt>
                      <c:pt idx="5">
                        <c:v>Tilapalvelut-liikelaitos</c:v>
                      </c:pt>
                      <c:pt idx="6">
                        <c:v>Länsi-Uudenmaan pelastuslaitos -liikelaitos</c:v>
                      </c:pt>
                      <c:pt idx="7">
                        <c:v>Taseyksiköt</c:v>
                      </c:pt>
                    </c:strCache>
                  </c:strRef>
                </c:cat>
                <c:val>
                  <c:numRef>
                    <c:extLst>
                      <c:ext uri="{02D57815-91ED-43cb-92C2-25804820EDAC}">
                        <c15:formulaRef>
                          <c15:sqref>Investoinnit!$C$3:$C$12</c15:sqref>
                        </c15:formulaRef>
                      </c:ext>
                    </c:extLst>
                    <c:numCache>
                      <c:formatCode>#,##0</c:formatCode>
                      <c:ptCount val="8"/>
                      <c:pt idx="0">
                        <c:v>49614.781730000002</c:v>
                      </c:pt>
                      <c:pt idx="1">
                        <c:v>21812.78226</c:v>
                      </c:pt>
                      <c:pt idx="2">
                        <c:v>98383.545389999999</c:v>
                      </c:pt>
                      <c:pt idx="3">
                        <c:v>9476.3173700000007</c:v>
                      </c:pt>
                      <c:pt idx="4">
                        <c:v>17161.608800000002</c:v>
                      </c:pt>
                      <c:pt idx="5">
                        <c:v>93528.039770000003</c:v>
                      </c:pt>
                      <c:pt idx="6">
                        <c:v>1869.11734</c:v>
                      </c:pt>
                      <c:pt idx="7">
                        <c:v>59674.613640000003</c:v>
                      </c:pt>
                    </c:numCache>
                  </c:numRef>
                </c:val>
                <c:extLst>
                  <c:ext xmlns:c16="http://schemas.microsoft.com/office/drawing/2014/chart" uri="{C3380CC4-5D6E-409C-BE32-E72D297353CC}">
                    <c16:uniqueId val="{00000003-43B9-4379-ACBE-7EEB564AB2C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Investoinnit!$E$2</c15:sqref>
                        </c15:formulaRef>
                      </c:ext>
                    </c:extLst>
                    <c:strCache>
                      <c:ptCount val="1"/>
                      <c:pt idx="0">
                        <c:v>Muutettu TA 2020</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Investoinnit!$B$3:$B$12</c15:sqref>
                        </c15:formulaRef>
                      </c:ext>
                    </c:extLst>
                    <c:strCache>
                      <c:ptCount val="8"/>
                      <c:pt idx="0">
                        <c:v>Aineettomat hyödykkeet</c:v>
                      </c:pt>
                      <c:pt idx="1">
                        <c:v>Maa- ja vesialueet</c:v>
                      </c:pt>
                      <c:pt idx="2">
                        <c:v>Peruskaupungin infra</c:v>
                      </c:pt>
                      <c:pt idx="3">
                        <c:v>Koneet ja kalusto</c:v>
                      </c:pt>
                      <c:pt idx="4">
                        <c:v>Osakkeet ja osuudet</c:v>
                      </c:pt>
                      <c:pt idx="5">
                        <c:v>Tilapalvelut-liikelaitos</c:v>
                      </c:pt>
                      <c:pt idx="6">
                        <c:v>Länsi-Uudenmaan pelastuslaitos -liikelaitos</c:v>
                      </c:pt>
                      <c:pt idx="7">
                        <c:v>Taseyksiköt</c:v>
                      </c:pt>
                    </c:strCache>
                  </c:strRef>
                </c:cat>
                <c:val>
                  <c:numRef>
                    <c:extLst xmlns:c15="http://schemas.microsoft.com/office/drawing/2012/chart">
                      <c:ext xmlns:c15="http://schemas.microsoft.com/office/drawing/2012/chart" uri="{02D57815-91ED-43cb-92C2-25804820EDAC}">
                        <c15:formulaRef>
                          <c15:sqref>Investoinnit!$E$3:$E$12</c15:sqref>
                        </c15:formulaRef>
                      </c:ext>
                    </c:extLst>
                    <c:numCache>
                      <c:formatCode>#,##0</c:formatCode>
                      <c:ptCount val="8"/>
                      <c:pt idx="0">
                        <c:v>72700</c:v>
                      </c:pt>
                      <c:pt idx="1">
                        <c:v>15500</c:v>
                      </c:pt>
                      <c:pt idx="2">
                        <c:v>146949.6</c:v>
                      </c:pt>
                      <c:pt idx="3">
                        <c:v>12540</c:v>
                      </c:pt>
                      <c:pt idx="4">
                        <c:v>23610</c:v>
                      </c:pt>
                      <c:pt idx="5">
                        <c:v>119693.356</c:v>
                      </c:pt>
                      <c:pt idx="6">
                        <c:v>2300</c:v>
                      </c:pt>
                      <c:pt idx="7">
                        <c:v>21600</c:v>
                      </c:pt>
                    </c:numCache>
                  </c:numRef>
                </c:val>
                <c:extLst xmlns:c15="http://schemas.microsoft.com/office/drawing/2012/chart">
                  <c:ext xmlns:c16="http://schemas.microsoft.com/office/drawing/2014/chart" uri="{C3380CC4-5D6E-409C-BE32-E72D297353CC}">
                    <c16:uniqueId val="{00000004-43B9-4379-ACBE-7EEB564AB2C2}"/>
                  </c:ext>
                </c:extLst>
              </c15:ser>
            </c15:filteredBarSeries>
          </c:ext>
        </c:extLst>
      </c:barChart>
      <c:lineChart>
        <c:grouping val="standard"/>
        <c:varyColors val="0"/>
        <c:ser>
          <c:idx val="4"/>
          <c:order val="4"/>
          <c:tx>
            <c:strRef>
              <c:f>Investoinnit!$G$2</c:f>
              <c:strCache>
                <c:ptCount val="1"/>
              </c:strCache>
            </c:strRef>
          </c:tx>
          <c:spPr>
            <a:ln w="28575" cap="rnd">
              <a:noFill/>
              <a:round/>
            </a:ln>
            <a:effectLst/>
          </c:spPr>
          <c:marker>
            <c:symbol val="none"/>
          </c:marker>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Investoinnit!$B$3:$B$12</c:f>
              <c:strCache>
                <c:ptCount val="8"/>
                <c:pt idx="0">
                  <c:v>Aineettomat hyödykkeet</c:v>
                </c:pt>
                <c:pt idx="1">
                  <c:v>Maa- ja vesialueet</c:v>
                </c:pt>
                <c:pt idx="2">
                  <c:v>Peruskaupungin infra</c:v>
                </c:pt>
                <c:pt idx="3">
                  <c:v>Koneet ja kalusto</c:v>
                </c:pt>
                <c:pt idx="4">
                  <c:v>Osakkeet ja osuudet</c:v>
                </c:pt>
                <c:pt idx="5">
                  <c:v>Tilapalvelut-liikelaitos</c:v>
                </c:pt>
                <c:pt idx="6">
                  <c:v>Länsi-Uudenmaan pelastuslaitos -liikelaitos</c:v>
                </c:pt>
                <c:pt idx="7">
                  <c:v>Taseyksiköt</c:v>
                </c:pt>
              </c:strCache>
              <c:extLst/>
            </c:strRef>
          </c:cat>
          <c:val>
            <c:numRef>
              <c:f>Investoinnit!$G$3:$G$12</c:f>
              <c:numCache>
                <c:formatCode>0%</c:formatCode>
                <c:ptCount val="8"/>
                <c:pt idx="0">
                  <c:v>0.55933152000989361</c:v>
                </c:pt>
                <c:pt idx="1">
                  <c:v>-0.26951594665576606</c:v>
                </c:pt>
                <c:pt idx="2">
                  <c:v>0.5332917408293858</c:v>
                </c:pt>
                <c:pt idx="3">
                  <c:v>-1.1069854027060844E-2</c:v>
                </c:pt>
                <c:pt idx="4">
                  <c:v>0.32955812219656222</c:v>
                </c:pt>
                <c:pt idx="5">
                  <c:v>0.32707617314794057</c:v>
                </c:pt>
                <c:pt idx="6">
                  <c:v>0.20946864684268562</c:v>
                </c:pt>
                <c:pt idx="7">
                  <c:v>-0.6345762737308609</c:v>
                </c:pt>
              </c:numCache>
              <c:extLst/>
            </c:numRef>
          </c:val>
          <c:smooth val="0"/>
          <c:extLst>
            <c:ext xmlns:c16="http://schemas.microsoft.com/office/drawing/2014/chart" uri="{C3380CC4-5D6E-409C-BE32-E72D297353CC}">
              <c16:uniqueId val="{00000002-43B9-4379-ACBE-7EEB564AB2C2}"/>
            </c:ext>
          </c:extLst>
        </c:ser>
        <c:dLbls>
          <c:showLegendKey val="0"/>
          <c:showVal val="0"/>
          <c:showCatName val="0"/>
          <c:showSerName val="0"/>
          <c:showPercent val="0"/>
          <c:showBubbleSize val="0"/>
        </c:dLbls>
        <c:marker val="1"/>
        <c:smooth val="0"/>
        <c:axId val="1471796840"/>
        <c:axId val="1471796512"/>
      </c:lineChart>
      <c:catAx>
        <c:axId val="2128573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crossAx val="2128570888"/>
        <c:crosses val="autoZero"/>
        <c:auto val="1"/>
        <c:lblAlgn val="ctr"/>
        <c:lblOffset val="100"/>
        <c:tickLblSkip val="1"/>
        <c:noMultiLvlLbl val="0"/>
      </c:catAx>
      <c:valAx>
        <c:axId val="2128570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28573512"/>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MILJ. EUR</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dispUnitsLbl>
        </c:dispUnits>
      </c:valAx>
      <c:valAx>
        <c:axId val="1471796512"/>
        <c:scaling>
          <c:orientation val="minMax"/>
          <c:max val="100"/>
          <c:min val="-3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i-FI"/>
          </a:p>
        </c:txPr>
        <c:crossAx val="1471796840"/>
        <c:crosses val="max"/>
        <c:crossBetween val="between"/>
      </c:valAx>
      <c:catAx>
        <c:axId val="1471796840"/>
        <c:scaling>
          <c:orientation val="minMax"/>
        </c:scaling>
        <c:delete val="1"/>
        <c:axPos val="b"/>
        <c:numFmt formatCode="General" sourceLinked="1"/>
        <c:majorTickMark val="out"/>
        <c:minorTickMark val="none"/>
        <c:tickLblPos val="nextTo"/>
        <c:crossAx val="147179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br>
              <a:rPr lang="en-US">
                <a:solidFill>
                  <a:sysClr val="windowText" lastClr="000000"/>
                </a:solidFill>
              </a:rPr>
            </a:br>
            <a:br>
              <a:rPr lang="en-US">
                <a:solidFill>
                  <a:sysClr val="windowText" lastClr="000000"/>
                </a:solidFill>
              </a:rPr>
            </a:br>
            <a:r>
              <a:rPr lang="en-US" sz="1100">
                <a:solidFill>
                  <a:sysClr val="windowText" lastClr="000000"/>
                </a:solidFill>
              </a:rPr>
              <a:t>*</a:t>
            </a:r>
            <a:r>
              <a:rPr lang="en-US" sz="1100" err="1">
                <a:solidFill>
                  <a:sysClr val="windowText" lastClr="000000"/>
                </a:solidFill>
              </a:rPr>
              <a:t>prosentit</a:t>
            </a:r>
            <a:r>
              <a:rPr lang="en-US" sz="1100">
                <a:solidFill>
                  <a:sysClr val="windowText" lastClr="000000"/>
                </a:solidFill>
              </a:rPr>
              <a:t> </a:t>
            </a:r>
            <a:r>
              <a:rPr lang="en-US" sz="1100" err="1">
                <a:solidFill>
                  <a:sysClr val="windowText" lastClr="000000"/>
                </a:solidFill>
              </a:rPr>
              <a:t>kuvaavat</a:t>
            </a:r>
            <a:r>
              <a:rPr lang="en-US" sz="1100">
                <a:solidFill>
                  <a:sysClr val="windowText" lastClr="000000"/>
                </a:solidFill>
              </a:rPr>
              <a:t> </a:t>
            </a:r>
            <a:r>
              <a:rPr lang="en-US" sz="1100" err="1">
                <a:solidFill>
                  <a:sysClr val="windowText" lastClr="000000"/>
                </a:solidFill>
              </a:rPr>
              <a:t>muutosta</a:t>
            </a:r>
            <a:r>
              <a:rPr lang="en-US" sz="1100">
                <a:solidFill>
                  <a:sysClr val="windowText" lastClr="000000"/>
                </a:solidFill>
              </a:rPr>
              <a:t> </a:t>
            </a:r>
            <a:r>
              <a:rPr lang="en-US" sz="1100" b="1" err="1">
                <a:solidFill>
                  <a:sysClr val="windowText" lastClr="000000"/>
                </a:solidFill>
              </a:rPr>
              <a:t>vuoden</a:t>
            </a:r>
            <a:r>
              <a:rPr lang="en-US" sz="1100" b="1">
                <a:solidFill>
                  <a:sysClr val="windowText" lastClr="000000"/>
                </a:solidFill>
              </a:rPr>
              <a:t> 2019 </a:t>
            </a:r>
            <a:r>
              <a:rPr lang="en-US" sz="1100" b="1" err="1">
                <a:solidFill>
                  <a:sysClr val="windowText" lastClr="000000"/>
                </a:solidFill>
              </a:rPr>
              <a:t>tilinpäätökseen</a:t>
            </a:r>
            <a:endParaRPr lang="en-US" sz="1100" b="1">
              <a:solidFill>
                <a:sysClr val="windowText" lastClr="000000"/>
              </a:solidFill>
            </a:endParaRPr>
          </a:p>
          <a:p>
            <a:pPr>
              <a:defRPr>
                <a:solidFill>
                  <a:sysClr val="windowText" lastClr="000000"/>
                </a:solidFill>
              </a:defRPr>
            </a:pPr>
            <a:endParaRPr lang="en-US">
              <a:solidFill>
                <a:sysClr val="windowText" lastClr="000000"/>
              </a:solidFill>
            </a:endParaRPr>
          </a:p>
        </c:rich>
      </c:tx>
      <c:layout>
        <c:manualLayout>
          <c:xMode val="edge"/>
          <c:yMode val="edge"/>
          <c:x val="5.4882638888888891E-2"/>
          <c:y val="2.863726528998839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1"/>
          <c:order val="1"/>
          <c:tx>
            <c:strRef>
              <c:f>Investoinnit!$D$2</c:f>
              <c:strCache>
                <c:ptCount val="1"/>
                <c:pt idx="0">
                  <c:v>AlkuperäinenTA 2020</c:v>
                </c:pt>
              </c:strCache>
            </c:strRef>
          </c:tx>
          <c:spPr>
            <a:solidFill>
              <a:schemeClr val="bg1">
                <a:lumMod val="50000"/>
              </a:schemeClr>
            </a:solidFill>
            <a:ln>
              <a:noFill/>
            </a:ln>
            <a:effectLst/>
          </c:spPr>
          <c:invertIfNegative val="0"/>
          <c:cat>
            <c:strRef>
              <c:f>Investoinnit!$B$3:$B$12</c:f>
              <c:strCache>
                <c:ptCount val="1"/>
                <c:pt idx="0">
                  <c:v>Tilapalvelut-liikelaitos</c:v>
                </c:pt>
              </c:strCache>
              <c:extLst/>
            </c:strRef>
          </c:cat>
          <c:val>
            <c:numRef>
              <c:f>Investoinnit!$D$3:$D$12</c:f>
              <c:numCache>
                <c:formatCode>#,##0</c:formatCode>
                <c:ptCount val="1"/>
                <c:pt idx="0">
                  <c:v>139113.356</c:v>
                </c:pt>
              </c:numCache>
              <c:extLst/>
            </c:numRef>
          </c:val>
          <c:extLst>
            <c:ext xmlns:c16="http://schemas.microsoft.com/office/drawing/2014/chart" uri="{C3380CC4-5D6E-409C-BE32-E72D297353CC}">
              <c16:uniqueId val="{00000000-89A2-48D9-B402-A8C2AB7F44EE}"/>
            </c:ext>
          </c:extLst>
        </c:ser>
        <c:ser>
          <c:idx val="3"/>
          <c:order val="3"/>
          <c:tx>
            <c:strRef>
              <c:f>Investoinnit!$F$2</c:f>
              <c:strCache>
                <c:ptCount val="1"/>
                <c:pt idx="0">
                  <c:v>TP 2020</c:v>
                </c:pt>
              </c:strCache>
            </c:strRef>
          </c:tx>
          <c:spPr>
            <a:solidFill>
              <a:srgbClr val="249FFF">
                <a:alpha val="90000"/>
              </a:srgbClr>
            </a:solidFill>
            <a:ln>
              <a:noFill/>
            </a:ln>
            <a:effectLst/>
          </c:spPr>
          <c:invertIfNegative val="0"/>
          <c:cat>
            <c:strRef>
              <c:f>Investoinnit!$B$3:$B$12</c:f>
              <c:strCache>
                <c:ptCount val="1"/>
                <c:pt idx="0">
                  <c:v>Tilapalvelut-liikelaitos</c:v>
                </c:pt>
              </c:strCache>
              <c:extLst/>
            </c:strRef>
          </c:cat>
          <c:val>
            <c:numRef>
              <c:f>Investoinnit!$F$3:$F$12</c:f>
              <c:numCache>
                <c:formatCode>#,##0</c:formatCode>
                <c:ptCount val="1"/>
                <c:pt idx="0">
                  <c:v>124118.8331</c:v>
                </c:pt>
              </c:numCache>
              <c:extLst/>
            </c:numRef>
          </c:val>
          <c:extLst>
            <c:ext xmlns:c16="http://schemas.microsoft.com/office/drawing/2014/chart" uri="{C3380CC4-5D6E-409C-BE32-E72D297353CC}">
              <c16:uniqueId val="{00000001-89A2-48D9-B402-A8C2AB7F44EE}"/>
            </c:ext>
          </c:extLst>
        </c:ser>
        <c:dLbls>
          <c:showLegendKey val="0"/>
          <c:showVal val="0"/>
          <c:showCatName val="0"/>
          <c:showSerName val="0"/>
          <c:showPercent val="0"/>
          <c:showBubbleSize val="0"/>
        </c:dLbls>
        <c:gapWidth val="20"/>
        <c:overlap val="20"/>
        <c:axId val="2128573512"/>
        <c:axId val="2128570888"/>
        <c:extLst>
          <c:ext xmlns:c15="http://schemas.microsoft.com/office/drawing/2012/chart" uri="{02D57815-91ED-43cb-92C2-25804820EDAC}">
            <c15:filteredBarSeries>
              <c15:ser>
                <c:idx val="0"/>
                <c:order val="0"/>
                <c:tx>
                  <c:strRef>
                    <c:extLst>
                      <c:ext uri="{02D57815-91ED-43cb-92C2-25804820EDAC}">
                        <c15:formulaRef>
                          <c15:sqref>Investoinnit!$C$2</c15:sqref>
                        </c15:formulaRef>
                      </c:ext>
                    </c:extLst>
                    <c:strCache>
                      <c:ptCount val="1"/>
                      <c:pt idx="0">
                        <c:v>TP 2019</c:v>
                      </c:pt>
                    </c:strCache>
                  </c:strRef>
                </c:tx>
                <c:spPr>
                  <a:solidFill>
                    <a:srgbClr val="0050BB">
                      <a:alpha val="70000"/>
                    </a:srgbClr>
                  </a:solidFill>
                  <a:ln>
                    <a:noFill/>
                  </a:ln>
                  <a:effectLst/>
                </c:spPr>
                <c:invertIfNegative val="0"/>
                <c:cat>
                  <c:strRef>
                    <c:extLst>
                      <c:ext uri="{02D57815-91ED-43cb-92C2-25804820EDAC}">
                        <c15:formulaRef>
                          <c15:sqref>Investoinnit!$B$3:$B$12</c15:sqref>
                        </c15:formulaRef>
                      </c:ext>
                    </c:extLst>
                    <c:strCache>
                      <c:ptCount val="1"/>
                      <c:pt idx="0">
                        <c:v>Tilapalvelut-liikelaitos</c:v>
                      </c:pt>
                    </c:strCache>
                  </c:strRef>
                </c:cat>
                <c:val>
                  <c:numRef>
                    <c:extLst>
                      <c:ext uri="{02D57815-91ED-43cb-92C2-25804820EDAC}">
                        <c15:formulaRef>
                          <c15:sqref>Investoinnit!$C$3:$C$12</c15:sqref>
                        </c15:formulaRef>
                      </c:ext>
                    </c:extLst>
                    <c:numCache>
                      <c:formatCode>#,##0</c:formatCode>
                      <c:ptCount val="1"/>
                      <c:pt idx="0">
                        <c:v>93528.039770000003</c:v>
                      </c:pt>
                    </c:numCache>
                  </c:numRef>
                </c:val>
                <c:extLst>
                  <c:ext xmlns:c16="http://schemas.microsoft.com/office/drawing/2014/chart" uri="{C3380CC4-5D6E-409C-BE32-E72D297353CC}">
                    <c16:uniqueId val="{00000003-89A2-48D9-B402-A8C2AB7F44E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Investoinnit!$E$2</c15:sqref>
                        </c15:formulaRef>
                      </c:ext>
                    </c:extLst>
                    <c:strCache>
                      <c:ptCount val="1"/>
                      <c:pt idx="0">
                        <c:v>Muutettu TA 2020</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Investoinnit!$B$3:$B$12</c15:sqref>
                        </c15:formulaRef>
                      </c:ext>
                    </c:extLst>
                    <c:strCache>
                      <c:ptCount val="1"/>
                      <c:pt idx="0">
                        <c:v>Tilapalvelut-liikelaitos</c:v>
                      </c:pt>
                    </c:strCache>
                  </c:strRef>
                </c:cat>
                <c:val>
                  <c:numRef>
                    <c:extLst xmlns:c15="http://schemas.microsoft.com/office/drawing/2012/chart">
                      <c:ext xmlns:c15="http://schemas.microsoft.com/office/drawing/2012/chart" uri="{02D57815-91ED-43cb-92C2-25804820EDAC}">
                        <c15:formulaRef>
                          <c15:sqref>Investoinnit!$E$3:$E$12</c15:sqref>
                        </c15:formulaRef>
                      </c:ext>
                    </c:extLst>
                    <c:numCache>
                      <c:formatCode>#,##0</c:formatCode>
                      <c:ptCount val="1"/>
                      <c:pt idx="0">
                        <c:v>119693.356</c:v>
                      </c:pt>
                    </c:numCache>
                  </c:numRef>
                </c:val>
                <c:extLst xmlns:c15="http://schemas.microsoft.com/office/drawing/2012/chart">
                  <c:ext xmlns:c16="http://schemas.microsoft.com/office/drawing/2014/chart" uri="{C3380CC4-5D6E-409C-BE32-E72D297353CC}">
                    <c16:uniqueId val="{00000004-89A2-48D9-B402-A8C2AB7F44EE}"/>
                  </c:ext>
                </c:extLst>
              </c15:ser>
            </c15:filteredBarSeries>
          </c:ext>
        </c:extLst>
      </c:barChart>
      <c:lineChart>
        <c:grouping val="standard"/>
        <c:varyColors val="0"/>
        <c:ser>
          <c:idx val="4"/>
          <c:order val="4"/>
          <c:tx>
            <c:strRef>
              <c:f>Investoinnit!$G$2</c:f>
              <c:strCache>
                <c:ptCount val="1"/>
              </c:strCache>
            </c:strRef>
          </c:tx>
          <c:spPr>
            <a:ln w="28575" cap="rnd">
              <a:noFill/>
              <a:round/>
            </a:ln>
            <a:effectLst/>
          </c:spPr>
          <c:marker>
            <c:symbol val="none"/>
          </c:marker>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Investoinnit!$B$3:$B$12</c:f>
              <c:strCache>
                <c:ptCount val="1"/>
                <c:pt idx="0">
                  <c:v>Tilapalvelut-liikelaitos</c:v>
                </c:pt>
              </c:strCache>
              <c:extLst/>
            </c:strRef>
          </c:cat>
          <c:val>
            <c:numRef>
              <c:f>Investoinnit!$G$3:$G$12</c:f>
              <c:numCache>
                <c:formatCode>0%</c:formatCode>
                <c:ptCount val="1"/>
                <c:pt idx="0">
                  <c:v>0.32707617314794057</c:v>
                </c:pt>
              </c:numCache>
              <c:extLst/>
            </c:numRef>
          </c:val>
          <c:smooth val="0"/>
          <c:extLst>
            <c:ext xmlns:c16="http://schemas.microsoft.com/office/drawing/2014/chart" uri="{C3380CC4-5D6E-409C-BE32-E72D297353CC}">
              <c16:uniqueId val="{00000002-89A2-48D9-B402-A8C2AB7F44EE}"/>
            </c:ext>
          </c:extLst>
        </c:ser>
        <c:dLbls>
          <c:showLegendKey val="0"/>
          <c:showVal val="0"/>
          <c:showCatName val="0"/>
          <c:showSerName val="0"/>
          <c:showPercent val="0"/>
          <c:showBubbleSize val="0"/>
        </c:dLbls>
        <c:marker val="1"/>
        <c:smooth val="0"/>
        <c:axId val="1471796840"/>
        <c:axId val="1471796512"/>
      </c:lineChart>
      <c:catAx>
        <c:axId val="212857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28570888"/>
        <c:crosses val="autoZero"/>
        <c:auto val="1"/>
        <c:lblAlgn val="ctr"/>
        <c:lblOffset val="100"/>
        <c:noMultiLvlLbl val="0"/>
      </c:catAx>
      <c:valAx>
        <c:axId val="2128570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28573512"/>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MILJ. EUR</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dispUnitsLbl>
        </c:dispUnits>
      </c:valAx>
      <c:valAx>
        <c:axId val="1471796512"/>
        <c:scaling>
          <c:orientation val="minMax"/>
          <c:max val="300000"/>
          <c:min val="-1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i-FI"/>
          </a:p>
        </c:txPr>
        <c:crossAx val="1471796840"/>
        <c:crosses val="max"/>
        <c:crossBetween val="between"/>
      </c:valAx>
      <c:catAx>
        <c:axId val="1471796840"/>
        <c:scaling>
          <c:orientation val="minMax"/>
        </c:scaling>
        <c:delete val="1"/>
        <c:axPos val="b"/>
        <c:numFmt formatCode="General" sourceLinked="1"/>
        <c:majorTickMark val="out"/>
        <c:minorTickMark val="none"/>
        <c:tickLblPos val="nextTo"/>
        <c:crossAx val="147179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br>
              <a:rPr lang="en-US">
                <a:solidFill>
                  <a:sysClr val="windowText" lastClr="000000"/>
                </a:solidFill>
              </a:rPr>
            </a:br>
            <a:br>
              <a:rPr lang="en-US">
                <a:solidFill>
                  <a:sysClr val="windowText" lastClr="000000"/>
                </a:solidFill>
              </a:rPr>
            </a:br>
            <a:r>
              <a:rPr lang="en-US" sz="1100">
                <a:solidFill>
                  <a:sysClr val="windowText" lastClr="000000"/>
                </a:solidFill>
              </a:rPr>
              <a:t>*</a:t>
            </a:r>
            <a:r>
              <a:rPr lang="en-US" sz="1100" err="1">
                <a:solidFill>
                  <a:sysClr val="windowText" lastClr="000000"/>
                </a:solidFill>
              </a:rPr>
              <a:t>prosentit</a:t>
            </a:r>
            <a:r>
              <a:rPr lang="en-US" sz="1100">
                <a:solidFill>
                  <a:sysClr val="windowText" lastClr="000000"/>
                </a:solidFill>
              </a:rPr>
              <a:t> </a:t>
            </a:r>
            <a:r>
              <a:rPr lang="en-US" sz="1100" err="1">
                <a:solidFill>
                  <a:sysClr val="windowText" lastClr="000000"/>
                </a:solidFill>
              </a:rPr>
              <a:t>kuvaavat</a:t>
            </a:r>
            <a:r>
              <a:rPr lang="en-US" sz="1100">
                <a:solidFill>
                  <a:sysClr val="windowText" lastClr="000000"/>
                </a:solidFill>
              </a:rPr>
              <a:t> </a:t>
            </a:r>
            <a:r>
              <a:rPr lang="en-US" sz="1100" b="1" err="1">
                <a:solidFill>
                  <a:sysClr val="windowText" lastClr="000000"/>
                </a:solidFill>
              </a:rPr>
              <a:t>muutosta</a:t>
            </a:r>
            <a:r>
              <a:rPr lang="en-US" sz="1100" b="1">
                <a:solidFill>
                  <a:sysClr val="windowText" lastClr="000000"/>
                </a:solidFill>
              </a:rPr>
              <a:t> </a:t>
            </a:r>
            <a:r>
              <a:rPr lang="en-US" sz="1100" b="1" err="1">
                <a:solidFill>
                  <a:sysClr val="windowText" lastClr="000000"/>
                </a:solidFill>
              </a:rPr>
              <a:t>vuoden</a:t>
            </a:r>
            <a:r>
              <a:rPr lang="en-US" sz="1100" b="1">
                <a:solidFill>
                  <a:sysClr val="windowText" lastClr="000000"/>
                </a:solidFill>
              </a:rPr>
              <a:t> 2019 </a:t>
            </a:r>
            <a:r>
              <a:rPr lang="en-US" sz="1100" b="1" err="1">
                <a:solidFill>
                  <a:sysClr val="windowText" lastClr="000000"/>
                </a:solidFill>
              </a:rPr>
              <a:t>tilinpäätökseen</a:t>
            </a:r>
            <a:endParaRPr lang="en-US" sz="1100" b="1">
              <a:solidFill>
                <a:sysClr val="windowText" lastClr="000000"/>
              </a:solidFill>
            </a:endParaRPr>
          </a:p>
          <a:p>
            <a:pPr>
              <a:defRPr>
                <a:solidFill>
                  <a:sysClr val="windowText" lastClr="000000"/>
                </a:solidFill>
              </a:defRPr>
            </a:pP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1"/>
          <c:order val="1"/>
          <c:tx>
            <c:strRef>
              <c:f>Investoinnit!$D$2</c:f>
              <c:strCache>
                <c:ptCount val="1"/>
                <c:pt idx="0">
                  <c:v>AlkuperäinenTA 2020</c:v>
                </c:pt>
              </c:strCache>
            </c:strRef>
          </c:tx>
          <c:spPr>
            <a:solidFill>
              <a:schemeClr val="bg1">
                <a:lumMod val="50000"/>
              </a:schemeClr>
            </a:solidFill>
            <a:ln>
              <a:noFill/>
            </a:ln>
            <a:effectLst/>
          </c:spPr>
          <c:invertIfNegative val="0"/>
          <c:cat>
            <c:strRef>
              <c:f>Investoinnit!$B$3:$B$12</c:f>
              <c:strCache>
                <c:ptCount val="2"/>
                <c:pt idx="0">
                  <c:v>Peruskaupungin infra</c:v>
                </c:pt>
                <c:pt idx="1">
                  <c:v>Taseyksiköt</c:v>
                </c:pt>
              </c:strCache>
              <c:extLst/>
            </c:strRef>
          </c:cat>
          <c:val>
            <c:numRef>
              <c:f>Investoinnit!$D$3:$D$12</c:f>
              <c:numCache>
                <c:formatCode>#,##0</c:formatCode>
                <c:ptCount val="2"/>
                <c:pt idx="0">
                  <c:v>126149.6</c:v>
                </c:pt>
                <c:pt idx="1">
                  <c:v>21100</c:v>
                </c:pt>
              </c:numCache>
              <c:extLst/>
            </c:numRef>
          </c:val>
          <c:extLst>
            <c:ext xmlns:c16="http://schemas.microsoft.com/office/drawing/2014/chart" uri="{C3380CC4-5D6E-409C-BE32-E72D297353CC}">
              <c16:uniqueId val="{00000000-5428-44C3-8029-7CEF58E7173A}"/>
            </c:ext>
          </c:extLst>
        </c:ser>
        <c:ser>
          <c:idx val="3"/>
          <c:order val="3"/>
          <c:tx>
            <c:strRef>
              <c:f>Investoinnit!$F$2</c:f>
              <c:strCache>
                <c:ptCount val="1"/>
                <c:pt idx="0">
                  <c:v>TP 2020</c:v>
                </c:pt>
              </c:strCache>
            </c:strRef>
          </c:tx>
          <c:spPr>
            <a:solidFill>
              <a:srgbClr val="249FFF">
                <a:alpha val="90000"/>
              </a:srgbClr>
            </a:solidFill>
            <a:ln>
              <a:noFill/>
            </a:ln>
            <a:effectLst/>
          </c:spPr>
          <c:invertIfNegative val="0"/>
          <c:cat>
            <c:strRef>
              <c:f>Investoinnit!$B$3:$B$12</c:f>
              <c:strCache>
                <c:ptCount val="2"/>
                <c:pt idx="0">
                  <c:v>Peruskaupungin infra</c:v>
                </c:pt>
                <c:pt idx="1">
                  <c:v>Taseyksiköt</c:v>
                </c:pt>
              </c:strCache>
              <c:extLst/>
            </c:strRef>
          </c:cat>
          <c:val>
            <c:numRef>
              <c:f>Investoinnit!$F$3:$F$12</c:f>
              <c:numCache>
                <c:formatCode>#,##0</c:formatCode>
                <c:ptCount val="2"/>
                <c:pt idx="0">
                  <c:v>150850.67757999999</c:v>
                </c:pt>
                <c:pt idx="1">
                  <c:v>21806.519679999998</c:v>
                </c:pt>
              </c:numCache>
              <c:extLst/>
            </c:numRef>
          </c:val>
          <c:extLst>
            <c:ext xmlns:c16="http://schemas.microsoft.com/office/drawing/2014/chart" uri="{C3380CC4-5D6E-409C-BE32-E72D297353CC}">
              <c16:uniqueId val="{00000001-5428-44C3-8029-7CEF58E7173A}"/>
            </c:ext>
          </c:extLst>
        </c:ser>
        <c:dLbls>
          <c:showLegendKey val="0"/>
          <c:showVal val="0"/>
          <c:showCatName val="0"/>
          <c:showSerName val="0"/>
          <c:showPercent val="0"/>
          <c:showBubbleSize val="0"/>
        </c:dLbls>
        <c:gapWidth val="20"/>
        <c:overlap val="20"/>
        <c:axId val="2128573512"/>
        <c:axId val="2128570888"/>
        <c:extLst>
          <c:ext xmlns:c15="http://schemas.microsoft.com/office/drawing/2012/chart" uri="{02D57815-91ED-43cb-92C2-25804820EDAC}">
            <c15:filteredBarSeries>
              <c15:ser>
                <c:idx val="0"/>
                <c:order val="0"/>
                <c:tx>
                  <c:strRef>
                    <c:extLst>
                      <c:ext uri="{02D57815-91ED-43cb-92C2-25804820EDAC}">
                        <c15:formulaRef>
                          <c15:sqref>Investoinnit!$C$2</c15:sqref>
                        </c15:formulaRef>
                      </c:ext>
                    </c:extLst>
                    <c:strCache>
                      <c:ptCount val="1"/>
                      <c:pt idx="0">
                        <c:v>TP 2019</c:v>
                      </c:pt>
                    </c:strCache>
                  </c:strRef>
                </c:tx>
                <c:spPr>
                  <a:solidFill>
                    <a:srgbClr val="0050BB">
                      <a:alpha val="70000"/>
                    </a:srgbClr>
                  </a:solidFill>
                  <a:ln>
                    <a:noFill/>
                  </a:ln>
                  <a:effectLst/>
                </c:spPr>
                <c:invertIfNegative val="0"/>
                <c:cat>
                  <c:strRef>
                    <c:extLst>
                      <c:ext uri="{02D57815-91ED-43cb-92C2-25804820EDAC}">
                        <c15:formulaRef>
                          <c15:sqref>Investoinnit!$B$3:$B$12</c15:sqref>
                        </c15:formulaRef>
                      </c:ext>
                    </c:extLst>
                    <c:strCache>
                      <c:ptCount val="2"/>
                      <c:pt idx="0">
                        <c:v>Peruskaupungin infra</c:v>
                      </c:pt>
                      <c:pt idx="1">
                        <c:v>Taseyksiköt</c:v>
                      </c:pt>
                    </c:strCache>
                  </c:strRef>
                </c:cat>
                <c:val>
                  <c:numRef>
                    <c:extLst>
                      <c:ext uri="{02D57815-91ED-43cb-92C2-25804820EDAC}">
                        <c15:formulaRef>
                          <c15:sqref>Investoinnit!$C$3:$C$12</c15:sqref>
                        </c15:formulaRef>
                      </c:ext>
                    </c:extLst>
                    <c:numCache>
                      <c:formatCode>#,##0</c:formatCode>
                      <c:ptCount val="2"/>
                      <c:pt idx="0">
                        <c:v>98383.545389999999</c:v>
                      </c:pt>
                      <c:pt idx="1">
                        <c:v>59674.613640000003</c:v>
                      </c:pt>
                    </c:numCache>
                  </c:numRef>
                </c:val>
                <c:extLst>
                  <c:ext xmlns:c16="http://schemas.microsoft.com/office/drawing/2014/chart" uri="{C3380CC4-5D6E-409C-BE32-E72D297353CC}">
                    <c16:uniqueId val="{00000003-5428-44C3-8029-7CEF58E7173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Investoinnit!$E$2</c15:sqref>
                        </c15:formulaRef>
                      </c:ext>
                    </c:extLst>
                    <c:strCache>
                      <c:ptCount val="1"/>
                      <c:pt idx="0">
                        <c:v>Muutettu TA 2020</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Investoinnit!$B$3:$B$12</c15:sqref>
                        </c15:formulaRef>
                      </c:ext>
                    </c:extLst>
                    <c:strCache>
                      <c:ptCount val="2"/>
                      <c:pt idx="0">
                        <c:v>Peruskaupungin infra</c:v>
                      </c:pt>
                      <c:pt idx="1">
                        <c:v>Taseyksiköt</c:v>
                      </c:pt>
                    </c:strCache>
                  </c:strRef>
                </c:cat>
                <c:val>
                  <c:numRef>
                    <c:extLst xmlns:c15="http://schemas.microsoft.com/office/drawing/2012/chart">
                      <c:ext xmlns:c15="http://schemas.microsoft.com/office/drawing/2012/chart" uri="{02D57815-91ED-43cb-92C2-25804820EDAC}">
                        <c15:formulaRef>
                          <c15:sqref>Investoinnit!$E$3:$E$12</c15:sqref>
                        </c15:formulaRef>
                      </c:ext>
                    </c:extLst>
                    <c:numCache>
                      <c:formatCode>#,##0</c:formatCode>
                      <c:ptCount val="2"/>
                      <c:pt idx="0">
                        <c:v>146949.6</c:v>
                      </c:pt>
                      <c:pt idx="1">
                        <c:v>21600</c:v>
                      </c:pt>
                    </c:numCache>
                  </c:numRef>
                </c:val>
                <c:extLst xmlns:c15="http://schemas.microsoft.com/office/drawing/2012/chart">
                  <c:ext xmlns:c16="http://schemas.microsoft.com/office/drawing/2014/chart" uri="{C3380CC4-5D6E-409C-BE32-E72D297353CC}">
                    <c16:uniqueId val="{00000004-5428-44C3-8029-7CEF58E7173A}"/>
                  </c:ext>
                </c:extLst>
              </c15:ser>
            </c15:filteredBarSeries>
          </c:ext>
        </c:extLst>
      </c:barChart>
      <c:lineChart>
        <c:grouping val="standard"/>
        <c:varyColors val="0"/>
        <c:ser>
          <c:idx val="4"/>
          <c:order val="4"/>
          <c:tx>
            <c:strRef>
              <c:f>Investoinnit!$G$2</c:f>
              <c:strCache>
                <c:ptCount val="1"/>
              </c:strCache>
            </c:strRef>
          </c:tx>
          <c:spPr>
            <a:ln w="28575" cap="rnd">
              <a:noFill/>
              <a:round/>
            </a:ln>
            <a:effectLst/>
          </c:spPr>
          <c:marker>
            <c:symbol val="none"/>
          </c:marker>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Investoinnit!$B$3:$B$12</c:f>
              <c:strCache>
                <c:ptCount val="2"/>
                <c:pt idx="0">
                  <c:v>Peruskaupungin infra</c:v>
                </c:pt>
                <c:pt idx="1">
                  <c:v>Taseyksiköt</c:v>
                </c:pt>
              </c:strCache>
              <c:extLst/>
            </c:strRef>
          </c:cat>
          <c:val>
            <c:numRef>
              <c:f>Investoinnit!$G$3:$G$12</c:f>
              <c:numCache>
                <c:formatCode>0%</c:formatCode>
                <c:ptCount val="2"/>
                <c:pt idx="0">
                  <c:v>0.5332917408293858</c:v>
                </c:pt>
                <c:pt idx="1">
                  <c:v>-0.6345762737308609</c:v>
                </c:pt>
              </c:numCache>
              <c:extLst/>
            </c:numRef>
          </c:val>
          <c:smooth val="0"/>
          <c:extLst>
            <c:ext xmlns:c16="http://schemas.microsoft.com/office/drawing/2014/chart" uri="{C3380CC4-5D6E-409C-BE32-E72D297353CC}">
              <c16:uniqueId val="{00000002-5428-44C3-8029-7CEF58E7173A}"/>
            </c:ext>
          </c:extLst>
        </c:ser>
        <c:dLbls>
          <c:showLegendKey val="0"/>
          <c:showVal val="0"/>
          <c:showCatName val="0"/>
          <c:showSerName val="0"/>
          <c:showPercent val="0"/>
          <c:showBubbleSize val="0"/>
        </c:dLbls>
        <c:marker val="1"/>
        <c:smooth val="0"/>
        <c:axId val="1471796840"/>
        <c:axId val="1471796512"/>
      </c:lineChart>
      <c:catAx>
        <c:axId val="212857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28570888"/>
        <c:crosses val="autoZero"/>
        <c:auto val="1"/>
        <c:lblAlgn val="ctr"/>
        <c:lblOffset val="100"/>
        <c:noMultiLvlLbl val="0"/>
      </c:catAx>
      <c:valAx>
        <c:axId val="2128570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28573512"/>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MILJ. EUR</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dispUnitsLbl>
        </c:dispUnits>
      </c:valAx>
      <c:valAx>
        <c:axId val="1471796512"/>
        <c:scaling>
          <c:orientation val="minMax"/>
          <c:max val="300000"/>
          <c:min val="-1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i-FI"/>
          </a:p>
        </c:txPr>
        <c:crossAx val="1471796840"/>
        <c:crosses val="max"/>
        <c:crossBetween val="between"/>
      </c:valAx>
      <c:catAx>
        <c:axId val="1471796840"/>
        <c:scaling>
          <c:orientation val="minMax"/>
        </c:scaling>
        <c:delete val="1"/>
        <c:axPos val="b"/>
        <c:numFmt formatCode="General" sourceLinked="1"/>
        <c:majorTickMark val="out"/>
        <c:minorTickMark val="none"/>
        <c:tickLblPos val="nextTo"/>
        <c:crossAx val="147179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00298454921824E-2"/>
          <c:y val="3.0504492180147467E-2"/>
          <c:w val="0.58275491749124408"/>
          <c:h val="0.88484217409823152"/>
        </c:manualLayout>
      </c:layout>
      <c:barChart>
        <c:barDir val="col"/>
        <c:grouping val="stacked"/>
        <c:varyColors val="0"/>
        <c:ser>
          <c:idx val="0"/>
          <c:order val="0"/>
          <c:tx>
            <c:strRef>
              <c:f>Investoinnit!$P$3</c:f>
              <c:strCache>
                <c:ptCount val="1"/>
                <c:pt idx="0">
                  <c:v>Infra</c:v>
                </c:pt>
              </c:strCache>
            </c:strRef>
          </c:tx>
          <c:spPr>
            <a:solidFill>
              <a:schemeClr val="accent1"/>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Investoinnit!$Q$3:$AJ$3</c:f>
              <c:numCache>
                <c:formatCode>0.0</c:formatCode>
                <c:ptCount val="5"/>
                <c:pt idx="0">
                  <c:v>149.70000000000002</c:v>
                </c:pt>
                <c:pt idx="1">
                  <c:v>157.90000000000003</c:v>
                </c:pt>
                <c:pt idx="2">
                  <c:v>150.80000000000001</c:v>
                </c:pt>
                <c:pt idx="3">
                  <c:v>148.67545492999989</c:v>
                </c:pt>
                <c:pt idx="4">
                  <c:v>139.57287005000001</c:v>
                </c:pt>
              </c:numCache>
              <c:extLst/>
            </c:numRef>
          </c:val>
          <c:extLst>
            <c:ext xmlns:c16="http://schemas.microsoft.com/office/drawing/2014/chart" uri="{C3380CC4-5D6E-409C-BE32-E72D297353CC}">
              <c16:uniqueId val="{00000000-E7B0-4A5D-94D0-F18F14A07CEC}"/>
            </c:ext>
          </c:extLst>
        </c:ser>
        <c:ser>
          <c:idx val="10"/>
          <c:order val="1"/>
          <c:tx>
            <c:strRef>
              <c:f>Investoinnit!$P$13</c:f>
              <c:strCache>
                <c:ptCount val="1"/>
                <c:pt idx="0">
                  <c:v>Rakennukset</c:v>
                </c:pt>
              </c:strCache>
            </c:strRef>
          </c:tx>
          <c:spPr>
            <a:solidFill>
              <a:schemeClr val="accent3">
                <a:lumMod val="80000"/>
              </a:schemeClr>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Investoinnit!$Q$13:$AJ$13</c:f>
              <c:numCache>
                <c:formatCode>0.0</c:formatCode>
                <c:ptCount val="5"/>
                <c:pt idx="0">
                  <c:v>56.3</c:v>
                </c:pt>
                <c:pt idx="1">
                  <c:v>49</c:v>
                </c:pt>
                <c:pt idx="2">
                  <c:v>49.4</c:v>
                </c:pt>
                <c:pt idx="3">
                  <c:v>67.581656759999987</c:v>
                </c:pt>
                <c:pt idx="4">
                  <c:v>110.50547801</c:v>
                </c:pt>
              </c:numCache>
              <c:extLst/>
            </c:numRef>
          </c:val>
          <c:extLst>
            <c:ext xmlns:c16="http://schemas.microsoft.com/office/drawing/2014/chart" uri="{C3380CC4-5D6E-409C-BE32-E72D297353CC}">
              <c16:uniqueId val="{00000001-E7B0-4A5D-94D0-F18F14A07CEC}"/>
            </c:ext>
          </c:extLst>
        </c:ser>
        <c:ser>
          <c:idx val="23"/>
          <c:order val="2"/>
          <c:tx>
            <c:strRef>
              <c:f>Investoinnit!$P$26</c:f>
              <c:strCache>
                <c:ptCount val="1"/>
                <c:pt idx="0">
                  <c:v>ICT </c:v>
                </c:pt>
              </c:strCache>
            </c:strRef>
          </c:tx>
          <c:spPr>
            <a:solidFill>
              <a:schemeClr val="accent2"/>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Investoinnit!$Q$26:$AJ$26</c:f>
              <c:numCache>
                <c:formatCode>0.0</c:formatCode>
                <c:ptCount val="5"/>
                <c:pt idx="0">
                  <c:v>3.3</c:v>
                </c:pt>
                <c:pt idx="1">
                  <c:v>1.7</c:v>
                </c:pt>
                <c:pt idx="2">
                  <c:v>4.7</c:v>
                </c:pt>
                <c:pt idx="3">
                  <c:v>2.3177716300000002</c:v>
                </c:pt>
                <c:pt idx="4">
                  <c:v>9.15224963</c:v>
                </c:pt>
              </c:numCache>
              <c:extLst/>
            </c:numRef>
          </c:val>
          <c:extLst>
            <c:ext xmlns:c16="http://schemas.microsoft.com/office/drawing/2014/chart" uri="{C3380CC4-5D6E-409C-BE32-E72D297353CC}">
              <c16:uniqueId val="{00000002-E7B0-4A5D-94D0-F18F14A07CEC}"/>
            </c:ext>
          </c:extLst>
        </c:ser>
        <c:ser>
          <c:idx val="26"/>
          <c:order val="3"/>
          <c:tx>
            <c:strRef>
              <c:f>Investoinnit!$P$29</c:f>
              <c:strCache>
                <c:ptCount val="1"/>
                <c:pt idx="0">
                  <c:v>Maa ja vesialueet</c:v>
                </c:pt>
              </c:strCache>
            </c:strRef>
          </c:tx>
          <c:spPr>
            <a:solidFill>
              <a:schemeClr val="accent5"/>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Investoinnit!$Q$29:$AJ$29</c:f>
              <c:numCache>
                <c:formatCode>0.0</c:formatCode>
                <c:ptCount val="5"/>
                <c:pt idx="0">
                  <c:v>12.3</c:v>
                </c:pt>
                <c:pt idx="1">
                  <c:v>14.6</c:v>
                </c:pt>
                <c:pt idx="2">
                  <c:v>10.199999999999999</c:v>
                </c:pt>
                <c:pt idx="3">
                  <c:v>21.812781999999999</c:v>
                </c:pt>
                <c:pt idx="4">
                  <c:v>15.497974940000001</c:v>
                </c:pt>
              </c:numCache>
              <c:extLst/>
            </c:numRef>
          </c:val>
          <c:extLst>
            <c:ext xmlns:c16="http://schemas.microsoft.com/office/drawing/2014/chart" uri="{C3380CC4-5D6E-409C-BE32-E72D297353CC}">
              <c16:uniqueId val="{00000003-E7B0-4A5D-94D0-F18F14A07CEC}"/>
            </c:ext>
          </c:extLst>
        </c:ser>
        <c:ser>
          <c:idx val="28"/>
          <c:order val="4"/>
          <c:tx>
            <c:strRef>
              <c:f>Investoinnit!$P$31</c:f>
              <c:strCache>
                <c:ptCount val="1"/>
                <c:pt idx="0">
                  <c:v>Koneet ja kalusto</c:v>
                </c:pt>
              </c:strCache>
            </c:strRef>
          </c:tx>
          <c:spPr>
            <a:solidFill>
              <a:schemeClr val="accent4"/>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Investoinnit!$Q$31:$AJ$31</c:f>
              <c:numCache>
                <c:formatCode>0.0</c:formatCode>
                <c:ptCount val="5"/>
                <c:pt idx="0">
                  <c:v>18.25</c:v>
                </c:pt>
                <c:pt idx="1">
                  <c:v>14.059999999999999</c:v>
                </c:pt>
                <c:pt idx="2">
                  <c:v>13.500000000000002</c:v>
                </c:pt>
                <c:pt idx="3">
                  <c:v>11.862906430000001</c:v>
                </c:pt>
                <c:pt idx="4">
                  <c:v>11.632000000000001</c:v>
                </c:pt>
              </c:numCache>
              <c:extLst/>
            </c:numRef>
          </c:val>
          <c:extLst>
            <c:ext xmlns:c16="http://schemas.microsoft.com/office/drawing/2014/chart" uri="{C3380CC4-5D6E-409C-BE32-E72D297353CC}">
              <c16:uniqueId val="{00000004-E7B0-4A5D-94D0-F18F14A07CEC}"/>
            </c:ext>
          </c:extLst>
        </c:ser>
        <c:ser>
          <c:idx val="36"/>
          <c:order val="5"/>
          <c:tx>
            <c:strRef>
              <c:f>Investoinnit!$P$39</c:f>
              <c:strCache>
                <c:ptCount val="1"/>
                <c:pt idx="0">
                  <c:v>Osakkeet ja osuudet</c:v>
                </c:pt>
              </c:strCache>
            </c:strRef>
          </c:tx>
          <c:spPr>
            <a:solidFill>
              <a:schemeClr val="bg1">
                <a:lumMod val="50000"/>
              </a:schemeClr>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Investoinnit!$Q$39:$AJ$39</c:f>
              <c:numCache>
                <c:formatCode>0.0</c:formatCode>
                <c:ptCount val="5"/>
                <c:pt idx="0">
                  <c:v>19</c:v>
                </c:pt>
                <c:pt idx="1">
                  <c:v>30.7</c:v>
                </c:pt>
                <c:pt idx="2">
                  <c:v>36.230000000000004</c:v>
                </c:pt>
                <c:pt idx="3">
                  <c:v>40.74126888</c:v>
                </c:pt>
                <c:pt idx="4">
                  <c:v>45.698450109999996</c:v>
                </c:pt>
              </c:numCache>
              <c:extLst/>
            </c:numRef>
          </c:val>
          <c:extLst>
            <c:ext xmlns:c16="http://schemas.microsoft.com/office/drawing/2014/chart" uri="{C3380CC4-5D6E-409C-BE32-E72D297353CC}">
              <c16:uniqueId val="{00000005-E7B0-4A5D-94D0-F18F14A07CEC}"/>
            </c:ext>
          </c:extLst>
        </c:ser>
        <c:ser>
          <c:idx val="41"/>
          <c:order val="6"/>
          <c:tx>
            <c:strRef>
              <c:f>Investoinnit!$P$44</c:f>
              <c:strCache>
                <c:ptCount val="1"/>
                <c:pt idx="0">
                  <c:v>Taseyksiköiden muut investoinnit</c:v>
                </c:pt>
              </c:strCache>
            </c:strRef>
          </c:tx>
          <c:spPr>
            <a:solidFill>
              <a:schemeClr val="accent6"/>
            </a:solidFill>
            <a:ln>
              <a:noFill/>
            </a:ln>
            <a:effectLst/>
          </c:spPr>
          <c:invertIfNegative val="0"/>
          <c:cat>
            <c:numRef>
              <c:f>Investoinnit!$Q$2:$AJ$2</c:f>
              <c:numCache>
                <c:formatCode>General</c:formatCode>
                <c:ptCount val="5"/>
                <c:pt idx="0">
                  <c:v>2016</c:v>
                </c:pt>
                <c:pt idx="1">
                  <c:v>2017</c:v>
                </c:pt>
                <c:pt idx="2">
                  <c:v>2018</c:v>
                </c:pt>
                <c:pt idx="3">
                  <c:v>2019</c:v>
                </c:pt>
                <c:pt idx="4">
                  <c:v>2020</c:v>
                </c:pt>
              </c:numCache>
              <c:extLst/>
            </c:numRef>
          </c:cat>
          <c:val>
            <c:numRef>
              <c:f>Investoinnit!$Q$44:$AJ$44</c:f>
              <c:numCache>
                <c:formatCode>0.0</c:formatCode>
                <c:ptCount val="5"/>
                <c:pt idx="0">
                  <c:v>3</c:v>
                </c:pt>
                <c:pt idx="1">
                  <c:v>4.8</c:v>
                </c:pt>
                <c:pt idx="2">
                  <c:v>7.5</c:v>
                </c:pt>
                <c:pt idx="3">
                  <c:v>8.23195531</c:v>
                </c:pt>
                <c:pt idx="4">
                  <c:v>7.8075989700000026</c:v>
                </c:pt>
              </c:numCache>
              <c:extLst/>
            </c:numRef>
          </c:val>
          <c:extLst>
            <c:ext xmlns:c16="http://schemas.microsoft.com/office/drawing/2014/chart" uri="{C3380CC4-5D6E-409C-BE32-E72D297353CC}">
              <c16:uniqueId val="{00000006-E7B0-4A5D-94D0-F18F14A07CEC}"/>
            </c:ext>
          </c:extLst>
        </c:ser>
        <c:dLbls>
          <c:showLegendKey val="0"/>
          <c:showVal val="0"/>
          <c:showCatName val="0"/>
          <c:showSerName val="0"/>
          <c:showPercent val="0"/>
          <c:showBubbleSize val="0"/>
        </c:dLbls>
        <c:gapWidth val="70"/>
        <c:overlap val="100"/>
        <c:axId val="1556513680"/>
        <c:axId val="1556510072"/>
      </c:barChart>
      <c:lineChart>
        <c:grouping val="standard"/>
        <c:varyColors val="0"/>
        <c:ser>
          <c:idx val="1"/>
          <c:order val="7"/>
          <c:tx>
            <c:strRef>
              <c:f>Investoinnit!$P$48</c:f>
              <c:strCache>
                <c:ptCount val="1"/>
                <c:pt idx="0">
                  <c:v>Vuosikate</c:v>
                </c:pt>
              </c:strCache>
            </c:strRef>
          </c:tx>
          <c:spPr>
            <a:ln w="28575" cap="rnd">
              <a:solidFill>
                <a:schemeClr val="tx1"/>
              </a:solidFill>
              <a:prstDash val="dash"/>
              <a:round/>
            </a:ln>
            <a:effectLst/>
          </c:spPr>
          <c:marker>
            <c:symbol val="none"/>
          </c:marker>
          <c:cat>
            <c:numRef>
              <c:f>Investoinnit!$Q$2:$AJ$2</c:f>
              <c:numCache>
                <c:formatCode>General</c:formatCode>
                <c:ptCount val="5"/>
                <c:pt idx="0">
                  <c:v>2016</c:v>
                </c:pt>
                <c:pt idx="1">
                  <c:v>2017</c:v>
                </c:pt>
                <c:pt idx="2">
                  <c:v>2018</c:v>
                </c:pt>
                <c:pt idx="3">
                  <c:v>2019</c:v>
                </c:pt>
                <c:pt idx="4">
                  <c:v>2020</c:v>
                </c:pt>
              </c:numCache>
              <c:extLst/>
            </c:numRef>
          </c:cat>
          <c:val>
            <c:numRef>
              <c:f>Investoinnit!$Q$48:$AJ$48</c:f>
              <c:numCache>
                <c:formatCode>0.0</c:formatCode>
                <c:ptCount val="5"/>
                <c:pt idx="0">
                  <c:v>198</c:v>
                </c:pt>
                <c:pt idx="1">
                  <c:v>230</c:v>
                </c:pt>
                <c:pt idx="2">
                  <c:v>195</c:v>
                </c:pt>
                <c:pt idx="3">
                  <c:v>171</c:v>
                </c:pt>
                <c:pt idx="4">
                  <c:v>322.12574003999799</c:v>
                </c:pt>
              </c:numCache>
              <c:extLst/>
            </c:numRef>
          </c:val>
          <c:smooth val="0"/>
          <c:extLst>
            <c:ext xmlns:c16="http://schemas.microsoft.com/office/drawing/2014/chart" uri="{C3380CC4-5D6E-409C-BE32-E72D297353CC}">
              <c16:uniqueId val="{00000007-E7B0-4A5D-94D0-F18F14A07CEC}"/>
            </c:ext>
          </c:extLst>
        </c:ser>
        <c:dLbls>
          <c:showLegendKey val="0"/>
          <c:showVal val="0"/>
          <c:showCatName val="0"/>
          <c:showSerName val="0"/>
          <c:showPercent val="0"/>
          <c:showBubbleSize val="0"/>
        </c:dLbls>
        <c:marker val="1"/>
        <c:smooth val="0"/>
        <c:axId val="1556513680"/>
        <c:axId val="1556510072"/>
      </c:lineChart>
      <c:catAx>
        <c:axId val="155651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556510072"/>
        <c:crosses val="autoZero"/>
        <c:auto val="1"/>
        <c:lblAlgn val="ctr"/>
        <c:lblOffset val="100"/>
        <c:noMultiLvlLbl val="0"/>
      </c:catAx>
      <c:valAx>
        <c:axId val="1556510072"/>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15565136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accent1"/>
                </a:solidFill>
              </a:rPr>
              <a:t>Kaupungin lainakanta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7"/>
          <c:order val="7"/>
          <c:tx>
            <c:strRef>
              <c:f>'Asukkaat &amp; henkilöstö'!$B$10</c:f>
              <c:strCache>
                <c:ptCount val="1"/>
                <c:pt idx="0">
                  <c:v>Kaupungin lainakanta</c:v>
                </c:pt>
              </c:strCache>
            </c:strRef>
          </c:tx>
          <c:spPr>
            <a:solidFill>
              <a:srgbClr val="249FFF"/>
            </a:solidFill>
            <a:ln>
              <a:noFill/>
            </a:ln>
            <a:effectLst/>
          </c:spPr>
          <c:invertIfNegative val="0"/>
          <c:cat>
            <c:strRef>
              <c:f>'Asukkaat &amp; henkilöstö'!$C$2:$P$2</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extLst/>
            </c:strRef>
          </c:cat>
          <c:val>
            <c:numRef>
              <c:f>'Asukkaat &amp; henkilöstö'!$C$10:$P$10</c:f>
              <c:numCache>
                <c:formatCode>#,##0</c:formatCode>
                <c:ptCount val="11"/>
                <c:pt idx="0">
                  <c:v>214.88801445999999</c:v>
                </c:pt>
                <c:pt idx="1">
                  <c:v>160</c:v>
                </c:pt>
                <c:pt idx="2">
                  <c:v>158.4</c:v>
                </c:pt>
                <c:pt idx="3">
                  <c:v>211.68299999999999</c:v>
                </c:pt>
                <c:pt idx="4">
                  <c:v>290.64226742</c:v>
                </c:pt>
                <c:pt idx="5">
                  <c:v>503</c:v>
                </c:pt>
                <c:pt idx="6" formatCode="General">
                  <c:v>714</c:v>
                </c:pt>
                <c:pt idx="7" formatCode="General">
                  <c:v>686</c:v>
                </c:pt>
                <c:pt idx="8" formatCode="General">
                  <c:v>731</c:v>
                </c:pt>
                <c:pt idx="9" formatCode="General">
                  <c:v>902</c:v>
                </c:pt>
                <c:pt idx="10" formatCode="General">
                  <c:v>1119</c:v>
                </c:pt>
              </c:numCache>
              <c:extLst/>
            </c:numRef>
          </c:val>
          <c:extLst>
            <c:ext xmlns:c16="http://schemas.microsoft.com/office/drawing/2014/chart" uri="{C3380CC4-5D6E-409C-BE32-E72D297353CC}">
              <c16:uniqueId val="{00000000-C53D-40B7-A17B-9271F83F09CF}"/>
            </c:ext>
          </c:extLst>
        </c:ser>
        <c:dLbls>
          <c:showLegendKey val="0"/>
          <c:showVal val="0"/>
          <c:showCatName val="0"/>
          <c:showSerName val="0"/>
          <c:showPercent val="0"/>
          <c:showBubbleSize val="0"/>
        </c:dLbls>
        <c:gapWidth val="219"/>
        <c:axId val="1427722304"/>
        <c:axId val="1239270640"/>
        <c:extLst>
          <c:ext xmlns:c15="http://schemas.microsoft.com/office/drawing/2012/chart" uri="{02D57815-91ED-43cb-92C2-25804820EDAC}">
            <c15:filteredBarSeries>
              <c15:ser>
                <c:idx val="0"/>
                <c:order val="0"/>
                <c:tx>
                  <c:strRef>
                    <c:extLst>
                      <c:ext uri="{02D57815-91ED-43cb-92C2-25804820EDAC}">
                        <c15:formulaRef>
                          <c15:sqref>'Asukkaat &amp; henkilöstö'!$B$3</c15:sqref>
                        </c15:formulaRef>
                      </c:ext>
                    </c:extLst>
                    <c:strCache>
                      <c:ptCount val="1"/>
                      <c:pt idx="0">
                        <c:v>Suomen-, ruotsin- ja saamenkieliset</c:v>
                      </c:pt>
                    </c:strCache>
                  </c:strRef>
                </c:tx>
                <c:spPr>
                  <a:solidFill>
                    <a:schemeClr val="accent1"/>
                  </a:solidFill>
                  <a:ln>
                    <a:noFill/>
                  </a:ln>
                  <a:effectLst/>
                </c:spPr>
                <c:invertIfNegative val="0"/>
                <c:cat>
                  <c:strRef>
                    <c:extLst>
                      <c:ex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c:ext uri="{02D57815-91ED-43cb-92C2-25804820EDAC}">
                        <c15:formulaRef>
                          <c15:sqref>'Asukkaat &amp; henkilöstö'!$C$3:$P$3</c15:sqref>
                        </c15:formulaRef>
                      </c:ext>
                    </c:extLst>
                    <c:numCache>
                      <c:formatCode>#,##0</c:formatCode>
                      <c:ptCount val="11"/>
                      <c:pt idx="0">
                        <c:v>224732</c:v>
                      </c:pt>
                      <c:pt idx="1">
                        <c:v>226428</c:v>
                      </c:pt>
                      <c:pt idx="2">
                        <c:v>227848</c:v>
                      </c:pt>
                      <c:pt idx="3">
                        <c:v>228804</c:v>
                      </c:pt>
                      <c:pt idx="4">
                        <c:v>230349</c:v>
                      </c:pt>
                      <c:pt idx="5">
                        <c:v>231477</c:v>
                      </c:pt>
                      <c:pt idx="6">
                        <c:v>232931</c:v>
                      </c:pt>
                      <c:pt idx="7">
                        <c:v>234389</c:v>
                      </c:pt>
                      <c:pt idx="8">
                        <c:v>235547</c:v>
                      </c:pt>
                      <c:pt idx="9">
                        <c:v>237535</c:v>
                      </c:pt>
                    </c:numCache>
                  </c:numRef>
                </c:val>
                <c:extLst>
                  <c:ext xmlns:c16="http://schemas.microsoft.com/office/drawing/2014/chart" uri="{C3380CC4-5D6E-409C-BE32-E72D297353CC}">
                    <c16:uniqueId val="{00000002-C53D-40B7-A17B-9271F83F09C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'Asukkaat &amp; henkilöstö'!$B$4</c15:sqref>
                        </c15:formulaRef>
                      </c:ext>
                    </c:extLst>
                    <c:strCache>
                      <c:ptCount val="1"/>
                      <c:pt idx="0">
                        <c:v>Muunkieliset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henkilöstö'!$C$4:$P$4</c15:sqref>
                        </c15:formulaRef>
                      </c:ext>
                    </c:extLst>
                    <c:numCache>
                      <c:formatCode>#,##0</c:formatCode>
                      <c:ptCount val="11"/>
                      <c:pt idx="0">
                        <c:v>23238</c:v>
                      </c:pt>
                      <c:pt idx="1">
                        <c:v>26011</c:v>
                      </c:pt>
                      <c:pt idx="2">
                        <c:v>28976</c:v>
                      </c:pt>
                      <c:pt idx="3">
                        <c:v>31949</c:v>
                      </c:pt>
                      <c:pt idx="4">
                        <c:v>35194</c:v>
                      </c:pt>
                      <c:pt idx="5">
                        <c:v>38325</c:v>
                      </c:pt>
                      <c:pt idx="6">
                        <c:v>41652</c:v>
                      </c:pt>
                      <c:pt idx="7">
                        <c:v>44655</c:v>
                      </c:pt>
                      <c:pt idx="8">
                        <c:v>48085</c:v>
                      </c:pt>
                      <c:pt idx="9">
                        <c:v>52196</c:v>
                      </c:pt>
                    </c:numCache>
                  </c:numRef>
                </c:val>
                <c:extLst xmlns:c15="http://schemas.microsoft.com/office/drawing/2012/chart">
                  <c:ext xmlns:c16="http://schemas.microsoft.com/office/drawing/2014/chart" uri="{C3380CC4-5D6E-409C-BE32-E72D297353CC}">
                    <c16:uniqueId val="{00000003-C53D-40B7-A17B-9271F83F09C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'Asukkaat &amp; henkilöstö'!$B$5</c15:sqref>
                        </c15:formulaRef>
                      </c:ext>
                    </c:extLst>
                    <c:strCache>
                      <c:ptCount val="1"/>
                      <c:pt idx="0">
                        <c:v>Yhteensä</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henkilöstö'!$C$5:$P$5</c15:sqref>
                        </c15:formulaRef>
                      </c:ext>
                    </c:extLst>
                    <c:numCache>
                      <c:formatCode>#,##0</c:formatCode>
                      <c:ptCount val="11"/>
                      <c:pt idx="0">
                        <c:v>247970</c:v>
                      </c:pt>
                      <c:pt idx="1">
                        <c:v>252439</c:v>
                      </c:pt>
                      <c:pt idx="2">
                        <c:v>256824</c:v>
                      </c:pt>
                      <c:pt idx="3">
                        <c:v>260753</c:v>
                      </c:pt>
                      <c:pt idx="4">
                        <c:v>265543</c:v>
                      </c:pt>
                      <c:pt idx="5">
                        <c:v>269802</c:v>
                      </c:pt>
                      <c:pt idx="6">
                        <c:v>274583</c:v>
                      </c:pt>
                      <c:pt idx="7">
                        <c:v>279044</c:v>
                      </c:pt>
                      <c:pt idx="8">
                        <c:v>283632</c:v>
                      </c:pt>
                      <c:pt idx="9">
                        <c:v>289731</c:v>
                      </c:pt>
                      <c:pt idx="10">
                        <c:v>292913</c:v>
                      </c:pt>
                    </c:numCache>
                  </c:numRef>
                </c:val>
                <c:extLst xmlns:c15="http://schemas.microsoft.com/office/drawing/2012/chart">
                  <c:ext xmlns:c16="http://schemas.microsoft.com/office/drawing/2014/chart" uri="{C3380CC4-5D6E-409C-BE32-E72D297353CC}">
                    <c16:uniqueId val="{00000004-C53D-40B7-A17B-9271F83F09C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'Asukkaat &amp; henkilöstö'!$B$6</c15:sqref>
                        </c15:formulaRef>
                      </c:ext>
                    </c:extLst>
                    <c:strCache>
                      <c:ptCount val="1"/>
                      <c:pt idx="0">
                        <c:v>Henkilöstömäärä</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henkilöstö'!$C$6:$P$6</c15:sqref>
                        </c15:formulaRef>
                      </c:ext>
                    </c:extLst>
                    <c:numCache>
                      <c:formatCode>General</c:formatCode>
                      <c:ptCount val="11"/>
                      <c:pt idx="0">
                        <c:v>13611</c:v>
                      </c:pt>
                      <c:pt idx="1">
                        <c:v>13538</c:v>
                      </c:pt>
                      <c:pt idx="2">
                        <c:v>13787</c:v>
                      </c:pt>
                      <c:pt idx="3">
                        <c:v>13970</c:v>
                      </c:pt>
                      <c:pt idx="4">
                        <c:v>14051</c:v>
                      </c:pt>
                      <c:pt idx="5">
                        <c:v>14101</c:v>
                      </c:pt>
                      <c:pt idx="6">
                        <c:v>13870</c:v>
                      </c:pt>
                      <c:pt idx="7">
                        <c:v>14004</c:v>
                      </c:pt>
                      <c:pt idx="8">
                        <c:v>14282</c:v>
                      </c:pt>
                      <c:pt idx="9">
                        <c:v>14626</c:v>
                      </c:pt>
                      <c:pt idx="10">
                        <c:v>14951</c:v>
                      </c:pt>
                    </c:numCache>
                  </c:numRef>
                </c:val>
                <c:extLst xmlns:c15="http://schemas.microsoft.com/office/drawing/2012/chart">
                  <c:ext xmlns:c16="http://schemas.microsoft.com/office/drawing/2014/chart" uri="{C3380CC4-5D6E-409C-BE32-E72D297353CC}">
                    <c16:uniqueId val="{00000005-C53D-40B7-A17B-9271F83F09C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'Asukkaat &amp; henkilöstö'!$B$7</c15:sqref>
                        </c15:formulaRef>
                      </c:ext>
                    </c:extLst>
                    <c:strCache>
                      <c:ptCount val="1"/>
                      <c:pt idx="0">
                        <c:v>Henkilökustannus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henkilöstö'!$C$7:$P$7</c15:sqref>
                        </c15:formulaRef>
                      </c:ext>
                    </c:extLst>
                    <c:numCache>
                      <c:formatCode>General</c:formatCode>
                      <c:ptCount val="11"/>
                      <c:pt idx="2" formatCode="#,##0">
                        <c:v>591799888.36000001</c:v>
                      </c:pt>
                      <c:pt idx="3" formatCode="#,##0">
                        <c:v>613558303.12</c:v>
                      </c:pt>
                      <c:pt idx="4" formatCode="#,##0">
                        <c:v>627982041.78999996</c:v>
                      </c:pt>
                      <c:pt idx="5" formatCode="#,##0">
                        <c:v>614777979</c:v>
                      </c:pt>
                      <c:pt idx="6" formatCode="#,##0">
                        <c:v>633118001</c:v>
                      </c:pt>
                      <c:pt idx="7" formatCode="#,##0">
                        <c:v>619229769</c:v>
                      </c:pt>
                      <c:pt idx="8" formatCode="#,##0">
                        <c:v>641446169</c:v>
                      </c:pt>
                      <c:pt idx="9" formatCode="#,##0">
                        <c:v>672438836</c:v>
                      </c:pt>
                      <c:pt idx="10" formatCode="#,##0">
                        <c:v>687990464</c:v>
                      </c:pt>
                    </c:numCache>
                  </c:numRef>
                </c:val>
                <c:extLst xmlns:c15="http://schemas.microsoft.com/office/drawing/2012/chart">
                  <c:ext xmlns:c16="http://schemas.microsoft.com/office/drawing/2014/chart" uri="{C3380CC4-5D6E-409C-BE32-E72D297353CC}">
                    <c16:uniqueId val="{00000006-C53D-40B7-A17B-9271F83F09C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'Asukkaat &amp; henkilöstö'!$B$8</c15:sqref>
                        </c15:formulaRef>
                      </c:ext>
                    </c:extLst>
                    <c:strCache>
                      <c:ptCount val="1"/>
                      <c:pt idx="0">
                        <c:v>Työvoiman vuokraus</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henkilöstö'!$C$8:$P$8</c15:sqref>
                        </c15:formulaRef>
                      </c:ext>
                    </c:extLst>
                    <c:numCache>
                      <c:formatCode>General</c:formatCode>
                      <c:ptCount val="11"/>
                      <c:pt idx="2" formatCode="#,##0">
                        <c:v>27316839.329999998</c:v>
                      </c:pt>
                      <c:pt idx="3" formatCode="#,##0">
                        <c:v>27610591.449999999</c:v>
                      </c:pt>
                      <c:pt idx="4" formatCode="#,##0">
                        <c:v>24930095.32</c:v>
                      </c:pt>
                      <c:pt idx="5" formatCode="#,##0">
                        <c:v>25318660</c:v>
                      </c:pt>
                      <c:pt idx="6" formatCode="#,##0">
                        <c:v>28677353</c:v>
                      </c:pt>
                      <c:pt idx="7" formatCode="#,##0">
                        <c:v>27544814</c:v>
                      </c:pt>
                      <c:pt idx="8" formatCode="#,##0">
                        <c:v>30358420</c:v>
                      </c:pt>
                      <c:pt idx="9" formatCode="#,##0">
                        <c:v>34692023</c:v>
                      </c:pt>
                      <c:pt idx="10" formatCode="#,##0">
                        <c:v>29282307</c:v>
                      </c:pt>
                    </c:numCache>
                  </c:numRef>
                </c:val>
                <c:extLst xmlns:c15="http://schemas.microsoft.com/office/drawing/2012/chart">
                  <c:ext xmlns:c16="http://schemas.microsoft.com/office/drawing/2014/chart" uri="{C3380CC4-5D6E-409C-BE32-E72D297353CC}">
                    <c16:uniqueId val="{00000007-C53D-40B7-A17B-9271F83F09C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'Asukkaat &amp; henkilöstö'!$B$9</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'Asukkaat &amp; henkilöstö'!$C$2:$P$2</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extLst xmlns:c15="http://schemas.microsoft.com/office/drawing/2012/chart">
                      <c:ext xmlns:c15="http://schemas.microsoft.com/office/drawing/2012/chart" uri="{02D57815-91ED-43cb-92C2-25804820EDAC}">
                        <c15:formulaRef>
                          <c15:sqref>'Asukkaat &amp; henkilöstö'!$C$9:$P$9</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8-C53D-40B7-A17B-9271F83F09CF}"/>
                  </c:ext>
                </c:extLst>
              </c15:ser>
            </c15:filteredBarSeries>
          </c:ext>
        </c:extLst>
      </c:barChart>
      <c:lineChart>
        <c:grouping val="standard"/>
        <c:varyColors val="0"/>
        <c:ser>
          <c:idx val="8"/>
          <c:order val="8"/>
          <c:tx>
            <c:strRef>
              <c:f>'Asukkaat &amp; henkilöstö'!$B$11</c:f>
              <c:strCache>
                <c:ptCount val="1"/>
                <c:pt idx="0">
                  <c:v>€/asukas</c:v>
                </c:pt>
              </c:strCache>
            </c:strRef>
          </c:tx>
          <c:spPr>
            <a:ln w="28575" cap="rnd">
              <a:solidFill>
                <a:srgbClr val="FF7300"/>
              </a:solidFill>
              <a:round/>
            </a:ln>
            <a:effectLst/>
          </c:spPr>
          <c:marker>
            <c:symbol val="none"/>
          </c:marker>
          <c:cat>
            <c:strRef>
              <c:f>'Asukkaat &amp; henkilöstö'!$C$2:$P$2</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extLst/>
            </c:strRef>
          </c:cat>
          <c:val>
            <c:numRef>
              <c:f>'Asukkaat &amp; henkilöstö'!$C$11:$P$11</c:f>
              <c:numCache>
                <c:formatCode>General</c:formatCode>
                <c:ptCount val="11"/>
                <c:pt idx="0">
                  <c:v>867</c:v>
                </c:pt>
                <c:pt idx="1">
                  <c:v>634</c:v>
                </c:pt>
                <c:pt idx="2">
                  <c:v>617</c:v>
                </c:pt>
                <c:pt idx="3">
                  <c:v>812</c:v>
                </c:pt>
                <c:pt idx="4">
                  <c:v>1095</c:v>
                </c:pt>
                <c:pt idx="5">
                  <c:v>1864</c:v>
                </c:pt>
                <c:pt idx="6">
                  <c:v>2600</c:v>
                </c:pt>
                <c:pt idx="7">
                  <c:v>2458</c:v>
                </c:pt>
                <c:pt idx="8">
                  <c:v>2577</c:v>
                </c:pt>
                <c:pt idx="9">
                  <c:v>3113</c:v>
                </c:pt>
                <c:pt idx="10">
                  <c:v>3820</c:v>
                </c:pt>
              </c:numCache>
              <c:extLst/>
            </c:numRef>
          </c:val>
          <c:smooth val="0"/>
          <c:extLst>
            <c:ext xmlns:c16="http://schemas.microsoft.com/office/drawing/2014/chart" uri="{C3380CC4-5D6E-409C-BE32-E72D297353CC}">
              <c16:uniqueId val="{00000001-C53D-40B7-A17B-9271F83F09CF}"/>
            </c:ext>
          </c:extLst>
        </c:ser>
        <c:dLbls>
          <c:showLegendKey val="0"/>
          <c:showVal val="0"/>
          <c:showCatName val="0"/>
          <c:showSerName val="0"/>
          <c:showPercent val="0"/>
          <c:showBubbleSize val="0"/>
        </c:dLbls>
        <c:marker val="1"/>
        <c:smooth val="0"/>
        <c:axId val="1239260800"/>
        <c:axId val="1239285728"/>
      </c:lineChart>
      <c:catAx>
        <c:axId val="142772230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239270640"/>
        <c:crosses val="autoZero"/>
        <c:auto val="1"/>
        <c:lblAlgn val="ctr"/>
        <c:lblOffset val="100"/>
        <c:noMultiLvlLbl val="0"/>
      </c:catAx>
      <c:valAx>
        <c:axId val="123927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ysClr val="windowText" lastClr="000000"/>
                    </a:solidFill>
                  </a:rPr>
                  <a:t>Milj.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27722304"/>
        <c:crosses val="autoZero"/>
        <c:crossBetween val="between"/>
      </c:valAx>
      <c:valAx>
        <c:axId val="123928572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EUR /Asukas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239260800"/>
        <c:crosses val="max"/>
        <c:crossBetween val="between"/>
      </c:valAx>
      <c:catAx>
        <c:axId val="1239260800"/>
        <c:scaling>
          <c:orientation val="minMax"/>
        </c:scaling>
        <c:delete val="1"/>
        <c:axPos val="b"/>
        <c:numFmt formatCode="General" sourceLinked="1"/>
        <c:majorTickMark val="out"/>
        <c:minorTickMark val="none"/>
        <c:tickLblPos val="nextTo"/>
        <c:crossAx val="1239285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baseline="0">
                <a:effectLst/>
              </a:rPr>
              <a:t>Tulostavoitteiden toteutuminen (lkm) Espoo-tarinan </a:t>
            </a:r>
            <a:endParaRPr lang="fi-FI" sz="1400">
              <a:effectLst/>
            </a:endParaRPr>
          </a:p>
          <a:p>
            <a:pPr>
              <a:defRPr/>
            </a:pPr>
            <a:r>
              <a:rPr lang="fi-FI" sz="1400" b="0" i="0" baseline="0">
                <a:effectLst/>
              </a:rPr>
              <a:t>osa-alueittain 31.12.2020 </a:t>
            </a:r>
            <a:endParaRPr lang="fi-FI"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'31.12.2020'!$B$4</c:f>
              <c:strCache>
                <c:ptCount val="1"/>
                <c:pt idx="0">
                  <c:v>Toteutuu </c:v>
                </c:pt>
              </c:strCache>
            </c:strRef>
          </c:tx>
          <c:spPr>
            <a:solidFill>
              <a:schemeClr val="accent1"/>
            </a:solidFill>
            <a:ln>
              <a:noFill/>
            </a:ln>
            <a:effectLst/>
          </c:spPr>
          <c:invertIfNegative val="0"/>
          <c:cat>
            <c:strRef>
              <c:f>'31.12.2020'!$A$5:$A$8</c:f>
              <c:strCache>
                <c:ptCount val="4"/>
                <c:pt idx="0">
                  <c:v>Sivistys ja hyvinvointi</c:v>
                </c:pt>
                <c:pt idx="1">
                  <c:v>Elinvoima, kilpailukyky ja työllisyys</c:v>
                </c:pt>
                <c:pt idx="2">
                  <c:v>Ympäristö, rakentaminen ja liikenne</c:v>
                </c:pt>
                <c:pt idx="3">
                  <c:v>Talous ja johtaminen</c:v>
                </c:pt>
              </c:strCache>
            </c:strRef>
          </c:cat>
          <c:val>
            <c:numRef>
              <c:f>'31.12.2020'!$B$5:$B$8</c:f>
              <c:numCache>
                <c:formatCode>General</c:formatCode>
                <c:ptCount val="4"/>
                <c:pt idx="0">
                  <c:v>5</c:v>
                </c:pt>
                <c:pt idx="1">
                  <c:v>2</c:v>
                </c:pt>
                <c:pt idx="2">
                  <c:v>7</c:v>
                </c:pt>
                <c:pt idx="3">
                  <c:v>5</c:v>
                </c:pt>
              </c:numCache>
            </c:numRef>
          </c:val>
          <c:extLst>
            <c:ext xmlns:c16="http://schemas.microsoft.com/office/drawing/2014/chart" uri="{C3380CC4-5D6E-409C-BE32-E72D297353CC}">
              <c16:uniqueId val="{00000000-802A-4218-9794-B32BC7685CB0}"/>
            </c:ext>
          </c:extLst>
        </c:ser>
        <c:ser>
          <c:idx val="1"/>
          <c:order val="1"/>
          <c:tx>
            <c:strRef>
              <c:f>'31.12.2020'!$C$4</c:f>
              <c:strCache>
                <c:ptCount val="1"/>
                <c:pt idx="0">
                  <c:v>Toteutuu osittain</c:v>
                </c:pt>
              </c:strCache>
            </c:strRef>
          </c:tx>
          <c:spPr>
            <a:solidFill>
              <a:schemeClr val="accent2"/>
            </a:solidFill>
            <a:ln>
              <a:noFill/>
            </a:ln>
            <a:effectLst/>
          </c:spPr>
          <c:invertIfNegative val="0"/>
          <c:cat>
            <c:strRef>
              <c:f>'31.12.2020'!$A$5:$A$8</c:f>
              <c:strCache>
                <c:ptCount val="4"/>
                <c:pt idx="0">
                  <c:v>Sivistys ja hyvinvointi</c:v>
                </c:pt>
                <c:pt idx="1">
                  <c:v>Elinvoima, kilpailukyky ja työllisyys</c:v>
                </c:pt>
                <c:pt idx="2">
                  <c:v>Ympäristö, rakentaminen ja liikenne</c:v>
                </c:pt>
                <c:pt idx="3">
                  <c:v>Talous ja johtaminen</c:v>
                </c:pt>
              </c:strCache>
            </c:strRef>
          </c:cat>
          <c:val>
            <c:numRef>
              <c:f>'31.12.2020'!$C$5:$C$8</c:f>
              <c:numCache>
                <c:formatCode>General</c:formatCode>
                <c:ptCount val="4"/>
                <c:pt idx="0">
                  <c:v>3</c:v>
                </c:pt>
                <c:pt idx="1">
                  <c:v>0</c:v>
                </c:pt>
                <c:pt idx="2">
                  <c:v>0</c:v>
                </c:pt>
                <c:pt idx="3">
                  <c:v>1</c:v>
                </c:pt>
              </c:numCache>
            </c:numRef>
          </c:val>
          <c:extLst>
            <c:ext xmlns:c16="http://schemas.microsoft.com/office/drawing/2014/chart" uri="{C3380CC4-5D6E-409C-BE32-E72D297353CC}">
              <c16:uniqueId val="{00000001-802A-4218-9794-B32BC7685CB0}"/>
            </c:ext>
          </c:extLst>
        </c:ser>
        <c:ser>
          <c:idx val="2"/>
          <c:order val="2"/>
          <c:tx>
            <c:strRef>
              <c:f>'31.12.2020'!$D$4</c:f>
              <c:strCache>
                <c:ptCount val="1"/>
                <c:pt idx="0">
                  <c:v>Ei toteudu</c:v>
                </c:pt>
              </c:strCache>
            </c:strRef>
          </c:tx>
          <c:spPr>
            <a:solidFill>
              <a:srgbClr val="FF0000"/>
            </a:solidFill>
            <a:ln>
              <a:noFill/>
            </a:ln>
            <a:effectLst/>
          </c:spPr>
          <c:invertIfNegative val="0"/>
          <c:cat>
            <c:strRef>
              <c:f>'31.12.2020'!$A$5:$A$8</c:f>
              <c:strCache>
                <c:ptCount val="4"/>
                <c:pt idx="0">
                  <c:v>Sivistys ja hyvinvointi</c:v>
                </c:pt>
                <c:pt idx="1">
                  <c:v>Elinvoima, kilpailukyky ja työllisyys</c:v>
                </c:pt>
                <c:pt idx="2">
                  <c:v>Ympäristö, rakentaminen ja liikenne</c:v>
                </c:pt>
                <c:pt idx="3">
                  <c:v>Talous ja johtaminen</c:v>
                </c:pt>
              </c:strCache>
            </c:strRef>
          </c:cat>
          <c:val>
            <c:numRef>
              <c:f>'31.12.2020'!$D$5:$D$8</c:f>
              <c:numCache>
                <c:formatCode>General</c:formatCode>
                <c:ptCount val="4"/>
                <c:pt idx="0">
                  <c:v>8</c:v>
                </c:pt>
                <c:pt idx="1">
                  <c:v>4</c:v>
                </c:pt>
                <c:pt idx="2">
                  <c:v>1</c:v>
                </c:pt>
                <c:pt idx="3">
                  <c:v>4</c:v>
                </c:pt>
              </c:numCache>
            </c:numRef>
          </c:val>
          <c:extLst>
            <c:ext xmlns:c16="http://schemas.microsoft.com/office/drawing/2014/chart" uri="{C3380CC4-5D6E-409C-BE32-E72D297353CC}">
              <c16:uniqueId val="{00000002-802A-4218-9794-B32BC7685CB0}"/>
            </c:ext>
          </c:extLst>
        </c:ser>
        <c:ser>
          <c:idx val="3"/>
          <c:order val="3"/>
          <c:tx>
            <c:strRef>
              <c:f>'31.12.2020'!$E$4</c:f>
              <c:strCache>
                <c:ptCount val="1"/>
                <c:pt idx="0">
                  <c:v>Arvioidaan myöhemmin </c:v>
                </c:pt>
              </c:strCache>
            </c:strRef>
          </c:tx>
          <c:spPr>
            <a:solidFill>
              <a:schemeClr val="accent4"/>
            </a:solidFill>
            <a:ln>
              <a:noFill/>
            </a:ln>
            <a:effectLst/>
          </c:spPr>
          <c:invertIfNegative val="0"/>
          <c:cat>
            <c:strRef>
              <c:f>'31.12.2020'!$A$5:$A$8</c:f>
              <c:strCache>
                <c:ptCount val="4"/>
                <c:pt idx="0">
                  <c:v>Sivistys ja hyvinvointi</c:v>
                </c:pt>
                <c:pt idx="1">
                  <c:v>Elinvoima, kilpailukyky ja työllisyys</c:v>
                </c:pt>
                <c:pt idx="2">
                  <c:v>Ympäristö, rakentaminen ja liikenne</c:v>
                </c:pt>
                <c:pt idx="3">
                  <c:v>Talous ja johtaminen</c:v>
                </c:pt>
              </c:strCache>
            </c:strRef>
          </c:cat>
          <c:val>
            <c:numRef>
              <c:f>'31.12.2020'!$E$5:$E$8</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3-802A-4218-9794-B32BC7685CB0}"/>
            </c:ext>
          </c:extLst>
        </c:ser>
        <c:dLbls>
          <c:showLegendKey val="0"/>
          <c:showVal val="0"/>
          <c:showCatName val="0"/>
          <c:showSerName val="0"/>
          <c:showPercent val="0"/>
          <c:showBubbleSize val="0"/>
        </c:dLbls>
        <c:gapWidth val="150"/>
        <c:overlap val="100"/>
        <c:axId val="326181056"/>
        <c:axId val="805575560"/>
      </c:barChart>
      <c:catAx>
        <c:axId val="32618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5575560"/>
        <c:crosses val="autoZero"/>
        <c:auto val="1"/>
        <c:lblAlgn val="ctr"/>
        <c:lblOffset val="100"/>
        <c:noMultiLvlLbl val="0"/>
      </c:catAx>
      <c:valAx>
        <c:axId val="805575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6181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i-FI" sz="1100" b="0" i="0" baseline="0">
                <a:effectLst/>
              </a:rPr>
              <a:t>Tulostavoitteiden toteutuminen (lkm) </a:t>
            </a:r>
            <a:r>
              <a:rPr lang="fi-FI" sz="1100" b="1" i="0" baseline="0">
                <a:effectLst/>
              </a:rPr>
              <a:t>toimialoittain</a:t>
            </a:r>
            <a:r>
              <a:rPr lang="fi-FI" sz="1100" b="0" i="0" baseline="0">
                <a:effectLst/>
              </a:rPr>
              <a:t> 31.12.2020</a:t>
            </a:r>
            <a:endParaRPr lang="fi-FI" sz="1100">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'TP2020'!$B$36</c:f>
              <c:strCache>
                <c:ptCount val="1"/>
                <c:pt idx="0">
                  <c:v>Toteutui</c:v>
                </c:pt>
              </c:strCache>
            </c:strRef>
          </c:tx>
          <c:spPr>
            <a:solidFill>
              <a:schemeClr val="accent1"/>
            </a:solidFill>
            <a:ln>
              <a:noFill/>
            </a:ln>
            <a:effectLst/>
          </c:spPr>
          <c:invertIfNegative val="0"/>
          <c:cat>
            <c:strRef>
              <c:f>'TP2020'!$A$37:$A$40</c:f>
              <c:strCache>
                <c:ptCount val="4"/>
                <c:pt idx="0">
                  <c:v>Konsernihallinto</c:v>
                </c:pt>
                <c:pt idx="1">
                  <c:v>Sosiaali- ja terveystoimi</c:v>
                </c:pt>
                <c:pt idx="2">
                  <c:v>Sivistystoimi</c:v>
                </c:pt>
                <c:pt idx="3">
                  <c:v>Tekninen ja ympäristötoimi</c:v>
                </c:pt>
              </c:strCache>
            </c:strRef>
          </c:cat>
          <c:val>
            <c:numRef>
              <c:f>'TP2020'!$B$37:$B$40</c:f>
              <c:numCache>
                <c:formatCode>General</c:formatCode>
                <c:ptCount val="4"/>
                <c:pt idx="0">
                  <c:v>6</c:v>
                </c:pt>
                <c:pt idx="1">
                  <c:v>3</c:v>
                </c:pt>
                <c:pt idx="2">
                  <c:v>3</c:v>
                </c:pt>
                <c:pt idx="3">
                  <c:v>7</c:v>
                </c:pt>
              </c:numCache>
            </c:numRef>
          </c:val>
          <c:extLst>
            <c:ext xmlns:c16="http://schemas.microsoft.com/office/drawing/2014/chart" uri="{C3380CC4-5D6E-409C-BE32-E72D297353CC}">
              <c16:uniqueId val="{00000000-F834-4800-A959-F9309A70A890}"/>
            </c:ext>
          </c:extLst>
        </c:ser>
        <c:ser>
          <c:idx val="1"/>
          <c:order val="1"/>
          <c:tx>
            <c:strRef>
              <c:f>'TP2020'!$C$36</c:f>
              <c:strCache>
                <c:ptCount val="1"/>
                <c:pt idx="0">
                  <c:v>Ei toteutunut</c:v>
                </c:pt>
              </c:strCache>
            </c:strRef>
          </c:tx>
          <c:spPr>
            <a:solidFill>
              <a:srgbClr val="FF0000"/>
            </a:solidFill>
            <a:ln>
              <a:noFill/>
            </a:ln>
            <a:effectLst/>
          </c:spPr>
          <c:invertIfNegative val="0"/>
          <c:cat>
            <c:strRef>
              <c:f>'TP2020'!$A$37:$A$40</c:f>
              <c:strCache>
                <c:ptCount val="4"/>
                <c:pt idx="0">
                  <c:v>Konsernihallinto</c:v>
                </c:pt>
                <c:pt idx="1">
                  <c:v>Sosiaali- ja terveystoimi</c:v>
                </c:pt>
                <c:pt idx="2">
                  <c:v>Sivistystoimi</c:v>
                </c:pt>
                <c:pt idx="3">
                  <c:v>Tekninen ja ympäristötoimi</c:v>
                </c:pt>
              </c:strCache>
            </c:strRef>
          </c:cat>
          <c:val>
            <c:numRef>
              <c:f>'TP2020'!$C$37:$C$40</c:f>
              <c:numCache>
                <c:formatCode>General</c:formatCode>
                <c:ptCount val="4"/>
                <c:pt idx="0">
                  <c:v>7</c:v>
                </c:pt>
                <c:pt idx="1">
                  <c:v>7</c:v>
                </c:pt>
                <c:pt idx="2">
                  <c:v>3</c:v>
                </c:pt>
                <c:pt idx="3">
                  <c:v>0</c:v>
                </c:pt>
              </c:numCache>
            </c:numRef>
          </c:val>
          <c:extLst>
            <c:ext xmlns:c16="http://schemas.microsoft.com/office/drawing/2014/chart" uri="{C3380CC4-5D6E-409C-BE32-E72D297353CC}">
              <c16:uniqueId val="{00000001-F834-4800-A959-F9309A70A890}"/>
            </c:ext>
          </c:extLst>
        </c:ser>
        <c:ser>
          <c:idx val="2"/>
          <c:order val="2"/>
          <c:tx>
            <c:strRef>
              <c:f>'TP2020'!$D$36</c:f>
              <c:strCache>
                <c:ptCount val="1"/>
                <c:pt idx="0">
                  <c:v>Toteutui osittain</c:v>
                </c:pt>
              </c:strCache>
            </c:strRef>
          </c:tx>
          <c:spPr>
            <a:solidFill>
              <a:srgbClr val="FFC000"/>
            </a:solidFill>
            <a:ln>
              <a:noFill/>
            </a:ln>
            <a:effectLst/>
          </c:spPr>
          <c:invertIfNegative val="0"/>
          <c:cat>
            <c:strRef>
              <c:f>'TP2020'!$A$37:$A$40</c:f>
              <c:strCache>
                <c:ptCount val="4"/>
                <c:pt idx="0">
                  <c:v>Konsernihallinto</c:v>
                </c:pt>
                <c:pt idx="1">
                  <c:v>Sosiaali- ja terveystoimi</c:v>
                </c:pt>
                <c:pt idx="2">
                  <c:v>Sivistystoimi</c:v>
                </c:pt>
                <c:pt idx="3">
                  <c:v>Tekninen ja ympäristötoimi</c:v>
                </c:pt>
              </c:strCache>
            </c:strRef>
          </c:cat>
          <c:val>
            <c:numRef>
              <c:f>'TP2020'!$D$37:$D$40</c:f>
              <c:numCache>
                <c:formatCode>General</c:formatCode>
                <c:ptCount val="4"/>
                <c:pt idx="0">
                  <c:v>1</c:v>
                </c:pt>
                <c:pt idx="1">
                  <c:v>2</c:v>
                </c:pt>
                <c:pt idx="2">
                  <c:v>1</c:v>
                </c:pt>
                <c:pt idx="3">
                  <c:v>0</c:v>
                </c:pt>
              </c:numCache>
            </c:numRef>
          </c:val>
          <c:extLst>
            <c:ext xmlns:c16="http://schemas.microsoft.com/office/drawing/2014/chart" uri="{C3380CC4-5D6E-409C-BE32-E72D297353CC}">
              <c16:uniqueId val="{00000002-F834-4800-A959-F9309A70A890}"/>
            </c:ext>
          </c:extLst>
        </c:ser>
        <c:ser>
          <c:idx val="3"/>
          <c:order val="3"/>
          <c:tx>
            <c:strRef>
              <c:f>'TP2020'!$E$36</c:f>
              <c:strCache>
                <c:ptCount val="1"/>
                <c:pt idx="0">
                  <c:v>Arvioidaan myöhemmin</c:v>
                </c:pt>
              </c:strCache>
            </c:strRef>
          </c:tx>
          <c:spPr>
            <a:solidFill>
              <a:schemeClr val="accent4"/>
            </a:solidFill>
            <a:ln>
              <a:noFill/>
            </a:ln>
            <a:effectLst/>
          </c:spPr>
          <c:invertIfNegative val="0"/>
          <c:cat>
            <c:strRef>
              <c:f>'TP2020'!$A$37:$A$40</c:f>
              <c:strCache>
                <c:ptCount val="4"/>
                <c:pt idx="0">
                  <c:v>Konsernihallinto</c:v>
                </c:pt>
                <c:pt idx="1">
                  <c:v>Sosiaali- ja terveystoimi</c:v>
                </c:pt>
                <c:pt idx="2">
                  <c:v>Sivistystoimi</c:v>
                </c:pt>
                <c:pt idx="3">
                  <c:v>Tekninen ja ympäristötoimi</c:v>
                </c:pt>
              </c:strCache>
            </c:strRef>
          </c:cat>
          <c:val>
            <c:numRef>
              <c:f>'TP2020'!$E$37:$E$40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3-F834-4800-A959-F9309A70A890}"/>
            </c:ext>
          </c:extLst>
        </c:ser>
        <c:dLbls>
          <c:showLegendKey val="0"/>
          <c:showVal val="0"/>
          <c:showCatName val="0"/>
          <c:showSerName val="0"/>
          <c:showPercent val="0"/>
          <c:showBubbleSize val="0"/>
        </c:dLbls>
        <c:gapWidth val="150"/>
        <c:overlap val="100"/>
        <c:axId val="299379784"/>
        <c:axId val="299378800"/>
      </c:barChart>
      <c:catAx>
        <c:axId val="29937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9378800"/>
        <c:crosses val="autoZero"/>
        <c:auto val="1"/>
        <c:lblAlgn val="ctr"/>
        <c:lblOffset val="100"/>
        <c:noMultiLvlLbl val="0"/>
      </c:catAx>
      <c:valAx>
        <c:axId val="29937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9379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Tuloslaskelma!$C$4</c:f>
              <c:strCache>
                <c:ptCount val="1"/>
                <c:pt idx="0">
                  <c:v>TP 2019</c:v>
                </c:pt>
              </c:strCache>
            </c:strRef>
          </c:tx>
          <c:spPr>
            <a:solidFill>
              <a:schemeClr val="bg1">
                <a:lumMod val="50000"/>
              </a:schemeClr>
            </a:solidFill>
            <a:ln>
              <a:noFill/>
            </a:ln>
            <a:effectLst/>
          </c:spPr>
          <c:invertIfNegative val="0"/>
          <c:cat>
            <c:strRef>
              <c:f>Tuloslaskelma!$B$5:$B$9</c:f>
              <c:strCache>
                <c:ptCount val="5"/>
                <c:pt idx="0">
                  <c:v>Myyntituotot</c:v>
                </c:pt>
                <c:pt idx="1">
                  <c:v>Maksutuotot</c:v>
                </c:pt>
                <c:pt idx="2">
                  <c:v>Tuet ja avustukset</c:v>
                </c:pt>
                <c:pt idx="3">
                  <c:v>Vuokratuotot</c:v>
                </c:pt>
                <c:pt idx="4">
                  <c:v>Muut tuotot</c:v>
                </c:pt>
              </c:strCache>
            </c:strRef>
          </c:cat>
          <c:val>
            <c:numRef>
              <c:f>Tuloslaskelma!$C$5:$C$9</c:f>
              <c:numCache>
                <c:formatCode>#,##0</c:formatCode>
                <c:ptCount val="5"/>
                <c:pt idx="0">
                  <c:v>89472.220600000001</c:v>
                </c:pt>
                <c:pt idx="1">
                  <c:v>115769.33413</c:v>
                </c:pt>
                <c:pt idx="2">
                  <c:v>19296.80904</c:v>
                </c:pt>
                <c:pt idx="3">
                  <c:v>38858.985500000003</c:v>
                </c:pt>
                <c:pt idx="4">
                  <c:v>154684.81831</c:v>
                </c:pt>
              </c:numCache>
            </c:numRef>
          </c:val>
          <c:extLst>
            <c:ext xmlns:c16="http://schemas.microsoft.com/office/drawing/2014/chart" uri="{C3380CC4-5D6E-409C-BE32-E72D297353CC}">
              <c16:uniqueId val="{00000000-2837-4828-B159-E7044820D427}"/>
            </c:ext>
          </c:extLst>
        </c:ser>
        <c:ser>
          <c:idx val="1"/>
          <c:order val="1"/>
          <c:tx>
            <c:strRef>
              <c:f>Tuloslaskelma!$F$4</c:f>
              <c:strCache>
                <c:ptCount val="1"/>
                <c:pt idx="0">
                  <c:v>TP 2020</c:v>
                </c:pt>
              </c:strCache>
            </c:strRef>
          </c:tx>
          <c:spPr>
            <a:solidFill>
              <a:srgbClr val="249FFF"/>
            </a:solidFill>
            <a:ln>
              <a:noFill/>
            </a:ln>
            <a:effectLst/>
          </c:spPr>
          <c:invertIfNegative val="0"/>
          <c:dPt>
            <c:idx val="4"/>
            <c:invertIfNegative val="0"/>
            <c:bubble3D val="0"/>
            <c:spPr>
              <a:solidFill>
                <a:srgbClr val="249FFF">
                  <a:alpha val="90000"/>
                </a:srgbClr>
              </a:solidFill>
              <a:ln>
                <a:noFill/>
              </a:ln>
              <a:effectLst/>
            </c:spPr>
            <c:extLst>
              <c:ext xmlns:c16="http://schemas.microsoft.com/office/drawing/2014/chart" uri="{C3380CC4-5D6E-409C-BE32-E72D297353CC}">
                <c16:uniqueId val="{00000002-2837-4828-B159-E7044820D427}"/>
              </c:ext>
            </c:extLst>
          </c:dPt>
          <c:cat>
            <c:strRef>
              <c:f>Tuloslaskelma!$B$5:$B$9</c:f>
              <c:strCache>
                <c:ptCount val="5"/>
                <c:pt idx="0">
                  <c:v>Myyntituotot</c:v>
                </c:pt>
                <c:pt idx="1">
                  <c:v>Maksutuotot</c:v>
                </c:pt>
                <c:pt idx="2">
                  <c:v>Tuet ja avustukset</c:v>
                </c:pt>
                <c:pt idx="3">
                  <c:v>Vuokratuotot</c:v>
                </c:pt>
                <c:pt idx="4">
                  <c:v>Muut tuotot</c:v>
                </c:pt>
              </c:strCache>
            </c:strRef>
          </c:cat>
          <c:val>
            <c:numRef>
              <c:f>Tuloslaskelma!$F$5:$F$9</c:f>
              <c:numCache>
                <c:formatCode>#,##0</c:formatCode>
                <c:ptCount val="5"/>
                <c:pt idx="0">
                  <c:v>96348.485420000099</c:v>
                </c:pt>
                <c:pt idx="1">
                  <c:v>107874.9852</c:v>
                </c:pt>
                <c:pt idx="2">
                  <c:v>20193.111089999999</c:v>
                </c:pt>
                <c:pt idx="3">
                  <c:v>40518.861789999901</c:v>
                </c:pt>
                <c:pt idx="4">
                  <c:v>139071.06612</c:v>
                </c:pt>
              </c:numCache>
            </c:numRef>
          </c:val>
          <c:extLst>
            <c:ext xmlns:c16="http://schemas.microsoft.com/office/drawing/2014/chart" uri="{C3380CC4-5D6E-409C-BE32-E72D297353CC}">
              <c16:uniqueId val="{00000003-2837-4828-B159-E7044820D427}"/>
            </c:ext>
          </c:extLst>
        </c:ser>
        <c:dLbls>
          <c:showLegendKey val="0"/>
          <c:showVal val="0"/>
          <c:showCatName val="0"/>
          <c:showSerName val="0"/>
          <c:showPercent val="0"/>
          <c:showBubbleSize val="0"/>
        </c:dLbls>
        <c:gapWidth val="100"/>
        <c:overlap val="10"/>
        <c:axId val="847074016"/>
        <c:axId val="847069096"/>
      </c:barChart>
      <c:catAx>
        <c:axId val="8470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847069096"/>
        <c:crosses val="autoZero"/>
        <c:auto val="1"/>
        <c:lblAlgn val="ctr"/>
        <c:lblOffset val="100"/>
        <c:noMultiLvlLbl val="0"/>
      </c:catAx>
      <c:valAx>
        <c:axId val="847069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847074016"/>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100">
                      <a:solidFill>
                        <a:schemeClr val="tx1"/>
                      </a:solidFill>
                    </a:rPr>
                    <a:t>Milj.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Toimialat!$C$249</c:f>
              <c:strCache>
                <c:ptCount val="1"/>
                <c:pt idx="0">
                  <c:v>TP 2019</c:v>
                </c:pt>
              </c:strCache>
            </c:strRef>
          </c:tx>
          <c:spPr>
            <a:solidFill>
              <a:schemeClr val="bg1">
                <a:lumMod val="50000"/>
                <a:alpha val="90000"/>
              </a:schemeClr>
            </a:solidFill>
            <a:ln>
              <a:noFill/>
            </a:ln>
            <a:effectLst/>
          </c:spPr>
          <c:invertIfNegative val="0"/>
          <c:cat>
            <c:strRef>
              <c:f>Toimialat!$B$250:$B$255</c:f>
              <c:strCache>
                <c:ptCount val="6"/>
                <c:pt idx="0">
                  <c:v>KOHA</c:v>
                </c:pt>
                <c:pt idx="1">
                  <c:v>LUP</c:v>
                </c:pt>
                <c:pt idx="2">
                  <c:v>SOTET</c:v>
                </c:pt>
                <c:pt idx="3">
                  <c:v>SITO</c:v>
                </c:pt>
                <c:pt idx="4">
                  <c:v>TYT</c:v>
                </c:pt>
                <c:pt idx="5">
                  <c:v>TILPA</c:v>
                </c:pt>
              </c:strCache>
            </c:strRef>
          </c:cat>
          <c:val>
            <c:numRef>
              <c:f>Toimialat!$C$250:$C$255</c:f>
              <c:numCache>
                <c:formatCode>#,##0</c:formatCode>
                <c:ptCount val="6"/>
                <c:pt idx="0">
                  <c:v>-199993872.5</c:v>
                </c:pt>
                <c:pt idx="1">
                  <c:v>-45125941.509999998</c:v>
                </c:pt>
                <c:pt idx="2">
                  <c:v>-834746604.7599988</c:v>
                </c:pt>
                <c:pt idx="3">
                  <c:v>-770339538.700001</c:v>
                </c:pt>
                <c:pt idx="4">
                  <c:v>-240710101.04000002</c:v>
                </c:pt>
                <c:pt idx="5">
                  <c:v>-180660526.30000019</c:v>
                </c:pt>
              </c:numCache>
            </c:numRef>
          </c:val>
          <c:extLst>
            <c:ext xmlns:c16="http://schemas.microsoft.com/office/drawing/2014/chart" uri="{C3380CC4-5D6E-409C-BE32-E72D297353CC}">
              <c16:uniqueId val="{00000000-DF3D-40D2-98E3-9A65221B69B0}"/>
            </c:ext>
          </c:extLst>
        </c:ser>
        <c:ser>
          <c:idx val="1"/>
          <c:order val="1"/>
          <c:tx>
            <c:strRef>
              <c:f>Toimialat!$D$249</c:f>
              <c:strCache>
                <c:ptCount val="1"/>
                <c:pt idx="0">
                  <c:v>TP 2020</c:v>
                </c:pt>
              </c:strCache>
            </c:strRef>
          </c:tx>
          <c:spPr>
            <a:solidFill>
              <a:srgbClr val="249FFF">
                <a:alpha val="90000"/>
              </a:srgbClr>
            </a:solidFill>
            <a:ln>
              <a:noFill/>
            </a:ln>
            <a:effectLst/>
          </c:spPr>
          <c:invertIfNegative val="0"/>
          <c:cat>
            <c:strRef>
              <c:f>Toimialat!$B$250:$B$255</c:f>
              <c:strCache>
                <c:ptCount val="6"/>
                <c:pt idx="0">
                  <c:v>KOHA</c:v>
                </c:pt>
                <c:pt idx="1">
                  <c:v>LUP</c:v>
                </c:pt>
                <c:pt idx="2">
                  <c:v>SOTET</c:v>
                </c:pt>
                <c:pt idx="3">
                  <c:v>SITO</c:v>
                </c:pt>
                <c:pt idx="4">
                  <c:v>TYT</c:v>
                </c:pt>
                <c:pt idx="5">
                  <c:v>TILPA</c:v>
                </c:pt>
              </c:strCache>
            </c:strRef>
          </c:cat>
          <c:val>
            <c:numRef>
              <c:f>Toimialat!$D$250:$D$255</c:f>
              <c:numCache>
                <c:formatCode>#,##0</c:formatCode>
                <c:ptCount val="6"/>
                <c:pt idx="0">
                  <c:v>-201035107.97</c:v>
                </c:pt>
                <c:pt idx="1">
                  <c:v>-46535866.740000002</c:v>
                </c:pt>
                <c:pt idx="2">
                  <c:v>-867421647.49999976</c:v>
                </c:pt>
                <c:pt idx="3">
                  <c:v>-773368756.26000011</c:v>
                </c:pt>
                <c:pt idx="4">
                  <c:v>-262624138.69000003</c:v>
                </c:pt>
                <c:pt idx="5">
                  <c:v>-174545129.17000008</c:v>
                </c:pt>
              </c:numCache>
            </c:numRef>
          </c:val>
          <c:extLst>
            <c:ext xmlns:c16="http://schemas.microsoft.com/office/drawing/2014/chart" uri="{C3380CC4-5D6E-409C-BE32-E72D297353CC}">
              <c16:uniqueId val="{00000001-DF3D-40D2-98E3-9A65221B69B0}"/>
            </c:ext>
          </c:extLst>
        </c:ser>
        <c:dLbls>
          <c:showLegendKey val="0"/>
          <c:showVal val="0"/>
          <c:showCatName val="0"/>
          <c:showSerName val="0"/>
          <c:showPercent val="0"/>
          <c:showBubbleSize val="0"/>
        </c:dLbls>
        <c:gapWidth val="50"/>
        <c:axId val="1599313600"/>
        <c:axId val="1599313272"/>
      </c:barChart>
      <c:lineChart>
        <c:grouping val="standard"/>
        <c:varyColors val="0"/>
        <c:ser>
          <c:idx val="2"/>
          <c:order val="2"/>
          <c:tx>
            <c:strRef>
              <c:f>Toimialat!$E$249</c:f>
              <c:strCache>
                <c:ptCount val="1"/>
              </c:strCache>
            </c:strRef>
          </c:tx>
          <c:spPr>
            <a:ln w="28575" cap="rnd">
              <a:noFill/>
              <a:round/>
            </a:ln>
            <a:effectLst/>
          </c:spPr>
          <c:marker>
            <c:symbol val="none"/>
          </c:marker>
          <c:dLbls>
            <c:spPr>
              <a:solidFill>
                <a:srgbClr val="249FFF">
                  <a:alpha val="20000"/>
                </a:srgb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Toimialat!$B$250:$B$255</c:f>
              <c:strCache>
                <c:ptCount val="6"/>
                <c:pt idx="0">
                  <c:v>KOHA</c:v>
                </c:pt>
                <c:pt idx="1">
                  <c:v>LUP</c:v>
                </c:pt>
                <c:pt idx="2">
                  <c:v>SOTET</c:v>
                </c:pt>
                <c:pt idx="3">
                  <c:v>SITO</c:v>
                </c:pt>
                <c:pt idx="4">
                  <c:v>TYT</c:v>
                </c:pt>
                <c:pt idx="5">
                  <c:v>TILPA</c:v>
                </c:pt>
              </c:strCache>
            </c:strRef>
          </c:cat>
          <c:val>
            <c:numRef>
              <c:f>Toimialat!$E$250:$E$255</c:f>
              <c:numCache>
                <c:formatCode>0.0\ %</c:formatCode>
                <c:ptCount val="6"/>
                <c:pt idx="0">
                  <c:v>5.2063368591455106E-3</c:v>
                </c:pt>
                <c:pt idx="1">
                  <c:v>3.1244228548396258E-2</c:v>
                </c:pt>
                <c:pt idx="2">
                  <c:v>3.9143666537458488E-2</c:v>
                </c:pt>
                <c:pt idx="3">
                  <c:v>3.9323147882439624E-3</c:v>
                </c:pt>
                <c:pt idx="4">
                  <c:v>9.1039127794468655E-2</c:v>
                </c:pt>
                <c:pt idx="5">
                  <c:v>-3.385021208144301E-2</c:v>
                </c:pt>
              </c:numCache>
            </c:numRef>
          </c:val>
          <c:smooth val="0"/>
          <c:extLst>
            <c:ext xmlns:c16="http://schemas.microsoft.com/office/drawing/2014/chart" uri="{C3380CC4-5D6E-409C-BE32-E72D297353CC}">
              <c16:uniqueId val="{00000002-DF3D-40D2-98E3-9A65221B69B0}"/>
            </c:ext>
          </c:extLst>
        </c:ser>
        <c:dLbls>
          <c:showLegendKey val="0"/>
          <c:showVal val="0"/>
          <c:showCatName val="0"/>
          <c:showSerName val="0"/>
          <c:showPercent val="0"/>
          <c:showBubbleSize val="0"/>
        </c:dLbls>
        <c:marker val="1"/>
        <c:smooth val="0"/>
        <c:axId val="1141108056"/>
        <c:axId val="1141109040"/>
      </c:lineChart>
      <c:catAx>
        <c:axId val="15993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99313272"/>
        <c:crosses val="max"/>
        <c:auto val="1"/>
        <c:lblAlgn val="ctr"/>
        <c:lblOffset val="100"/>
        <c:noMultiLvlLbl val="0"/>
      </c:catAx>
      <c:valAx>
        <c:axId val="1599313272"/>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99313600"/>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err="1"/>
                    <a:t>Milj</a:t>
                  </a:r>
                  <a:r>
                    <a:rPr lang="en-US"/>
                    <a:t>.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valAx>
        <c:axId val="1141109040"/>
        <c:scaling>
          <c:orientation val="minMax"/>
          <c:max val="1"/>
          <c:min val="-3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i-FI"/>
          </a:p>
        </c:txPr>
        <c:crossAx val="1141108056"/>
        <c:crosses val="max"/>
        <c:crossBetween val="between"/>
      </c:valAx>
      <c:catAx>
        <c:axId val="1141108056"/>
        <c:scaling>
          <c:orientation val="minMax"/>
        </c:scaling>
        <c:delete val="1"/>
        <c:axPos val="b"/>
        <c:numFmt formatCode="General" sourceLinked="1"/>
        <c:majorTickMark val="out"/>
        <c:minorTickMark val="none"/>
        <c:tickLblPos val="nextTo"/>
        <c:crossAx val="1141109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bg1">
              <a:lumMod val="50000"/>
              <a:alpha val="9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249FFF">
              <a:alpha val="90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Toimialat!$C$258</c:f>
              <c:strCache>
                <c:ptCount val="1"/>
                <c:pt idx="0">
                  <c:v>TP 2019</c:v>
                </c:pt>
              </c:strCache>
            </c:strRef>
          </c:tx>
          <c:spPr>
            <a:solidFill>
              <a:schemeClr val="bg1">
                <a:lumMod val="50000"/>
                <a:alpha val="90000"/>
              </a:schemeClr>
            </a:solidFill>
            <a:ln>
              <a:noFill/>
            </a:ln>
            <a:effectLst/>
          </c:spPr>
          <c:invertIfNegative val="0"/>
          <c:cat>
            <c:strRef>
              <c:f>Toimialat!$B$259:$B$264</c:f>
              <c:strCache>
                <c:ptCount val="6"/>
                <c:pt idx="0">
                  <c:v>KOHA</c:v>
                </c:pt>
                <c:pt idx="1">
                  <c:v>LUP</c:v>
                </c:pt>
                <c:pt idx="2">
                  <c:v>SOTET</c:v>
                </c:pt>
                <c:pt idx="3">
                  <c:v>SITO</c:v>
                </c:pt>
                <c:pt idx="4">
                  <c:v>TYT</c:v>
                </c:pt>
                <c:pt idx="5">
                  <c:v>TILPA</c:v>
                </c:pt>
              </c:strCache>
            </c:strRef>
          </c:cat>
          <c:val>
            <c:numRef>
              <c:f>Toimialat!$C$259:$C$264</c:f>
              <c:numCache>
                <c:formatCode>#,##0</c:formatCode>
                <c:ptCount val="6"/>
                <c:pt idx="0">
                  <c:v>-88980995.350000113</c:v>
                </c:pt>
                <c:pt idx="1">
                  <c:v>46592549.170000002</c:v>
                </c:pt>
                <c:pt idx="2">
                  <c:v>-761812387.96999884</c:v>
                </c:pt>
                <c:pt idx="3">
                  <c:v>-718872412.78000104</c:v>
                </c:pt>
                <c:pt idx="4">
                  <c:v>-29434093.370000035</c:v>
                </c:pt>
                <c:pt idx="5">
                  <c:v>81741683.739999831</c:v>
                </c:pt>
              </c:numCache>
            </c:numRef>
          </c:val>
          <c:extLst>
            <c:ext xmlns:c16="http://schemas.microsoft.com/office/drawing/2014/chart" uri="{C3380CC4-5D6E-409C-BE32-E72D297353CC}">
              <c16:uniqueId val="{00000000-FA1E-4B83-B521-4FD27F63F7E8}"/>
            </c:ext>
          </c:extLst>
        </c:ser>
        <c:ser>
          <c:idx val="1"/>
          <c:order val="1"/>
          <c:tx>
            <c:strRef>
              <c:f>Toimialat!$D$258</c:f>
              <c:strCache>
                <c:ptCount val="1"/>
                <c:pt idx="0">
                  <c:v>TP 2020</c:v>
                </c:pt>
              </c:strCache>
            </c:strRef>
          </c:tx>
          <c:spPr>
            <a:solidFill>
              <a:srgbClr val="249FFF">
                <a:alpha val="90000"/>
              </a:srgbClr>
            </a:solidFill>
            <a:ln>
              <a:noFill/>
            </a:ln>
            <a:effectLst/>
          </c:spPr>
          <c:invertIfNegative val="0"/>
          <c:cat>
            <c:strRef>
              <c:f>Toimialat!$B$259:$B$264</c:f>
              <c:strCache>
                <c:ptCount val="6"/>
                <c:pt idx="0">
                  <c:v>KOHA</c:v>
                </c:pt>
                <c:pt idx="1">
                  <c:v>LUP</c:v>
                </c:pt>
                <c:pt idx="2">
                  <c:v>SOTET</c:v>
                </c:pt>
                <c:pt idx="3">
                  <c:v>SITO</c:v>
                </c:pt>
                <c:pt idx="4">
                  <c:v>TYT</c:v>
                </c:pt>
                <c:pt idx="5">
                  <c:v>TILPA</c:v>
                </c:pt>
              </c:strCache>
            </c:strRef>
          </c:cat>
          <c:val>
            <c:numRef>
              <c:f>Toimialat!$D$259:$D$264</c:f>
              <c:numCache>
                <c:formatCode>#,##0</c:formatCode>
                <c:ptCount val="6"/>
                <c:pt idx="0">
                  <c:v>-91191069.520000011</c:v>
                </c:pt>
                <c:pt idx="1">
                  <c:v>47939173</c:v>
                </c:pt>
                <c:pt idx="2">
                  <c:v>-799138111.41999972</c:v>
                </c:pt>
                <c:pt idx="3">
                  <c:v>-728344604.83000016</c:v>
                </c:pt>
                <c:pt idx="4">
                  <c:v>-38520909.910000026</c:v>
                </c:pt>
                <c:pt idx="5">
                  <c:v>95599451.939999938</c:v>
                </c:pt>
              </c:numCache>
            </c:numRef>
          </c:val>
          <c:extLst>
            <c:ext xmlns:c16="http://schemas.microsoft.com/office/drawing/2014/chart" uri="{C3380CC4-5D6E-409C-BE32-E72D297353CC}">
              <c16:uniqueId val="{00000001-FA1E-4B83-B521-4FD27F63F7E8}"/>
            </c:ext>
          </c:extLst>
        </c:ser>
        <c:dLbls>
          <c:showLegendKey val="0"/>
          <c:showVal val="0"/>
          <c:showCatName val="0"/>
          <c:showSerName val="0"/>
          <c:showPercent val="0"/>
          <c:showBubbleSize val="0"/>
        </c:dLbls>
        <c:gapWidth val="50"/>
        <c:axId val="1599313600"/>
        <c:axId val="1599313272"/>
      </c:barChart>
      <c:lineChart>
        <c:grouping val="standard"/>
        <c:varyColors val="0"/>
        <c:ser>
          <c:idx val="2"/>
          <c:order val="2"/>
          <c:tx>
            <c:strRef>
              <c:f>Toimialat!$E$257</c:f>
              <c:strCache>
                <c:ptCount val="1"/>
              </c:strCache>
            </c:strRef>
          </c:tx>
          <c:spPr>
            <a:ln w="28575" cap="rnd">
              <a:noFill/>
              <a:round/>
            </a:ln>
            <a:effectLst/>
          </c:spPr>
          <c:marker>
            <c:symbol val="none"/>
          </c:marker>
          <c:dLbls>
            <c:numFmt formatCode="0.0\ %" sourceLinked="0"/>
            <c:spPr>
              <a:solidFill>
                <a:srgbClr val="249FFF">
                  <a:alpha val="20000"/>
                </a:srgb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Toimialat!$B$259:$B$264</c:f>
              <c:strCache>
                <c:ptCount val="6"/>
                <c:pt idx="0">
                  <c:v>KOHA</c:v>
                </c:pt>
                <c:pt idx="1">
                  <c:v>LUP</c:v>
                </c:pt>
                <c:pt idx="2">
                  <c:v>SOTET</c:v>
                </c:pt>
                <c:pt idx="3">
                  <c:v>SITO</c:v>
                </c:pt>
                <c:pt idx="4">
                  <c:v>TYT</c:v>
                </c:pt>
                <c:pt idx="5">
                  <c:v>TILPA</c:v>
                </c:pt>
              </c:strCache>
            </c:strRef>
          </c:cat>
          <c:val>
            <c:numRef>
              <c:f>Toimialat!$E$259:$E$264</c:f>
              <c:numCache>
                <c:formatCode>0.0\ %</c:formatCode>
                <c:ptCount val="6"/>
                <c:pt idx="0">
                  <c:v>2.4837597751145912E-2</c:v>
                </c:pt>
                <c:pt idx="1">
                  <c:v>2.8902128215535949E-2</c:v>
                </c:pt>
                <c:pt idx="2">
                  <c:v>4.8995952336063686E-2</c:v>
                </c:pt>
                <c:pt idx="3">
                  <c:v>1.3176457854834789E-2</c:v>
                </c:pt>
                <c:pt idx="4">
                  <c:v>0.30871739196361658</c:v>
                </c:pt>
                <c:pt idx="5">
                  <c:v>0.16953123016254779</c:v>
                </c:pt>
              </c:numCache>
            </c:numRef>
          </c:val>
          <c:smooth val="0"/>
          <c:extLst>
            <c:ext xmlns:c16="http://schemas.microsoft.com/office/drawing/2014/chart" uri="{C3380CC4-5D6E-409C-BE32-E72D297353CC}">
              <c16:uniqueId val="{00000002-FA1E-4B83-B521-4FD27F63F7E8}"/>
            </c:ext>
          </c:extLst>
        </c:ser>
        <c:dLbls>
          <c:showLegendKey val="0"/>
          <c:showVal val="0"/>
          <c:showCatName val="0"/>
          <c:showSerName val="0"/>
          <c:showPercent val="0"/>
          <c:showBubbleSize val="0"/>
        </c:dLbls>
        <c:marker val="1"/>
        <c:smooth val="0"/>
        <c:axId val="1185284840"/>
        <c:axId val="1185290744"/>
      </c:lineChart>
      <c:catAx>
        <c:axId val="1599313600"/>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99313272"/>
        <c:crosses val="autoZero"/>
        <c:auto val="1"/>
        <c:lblAlgn val="ctr"/>
        <c:lblOffset val="100"/>
        <c:noMultiLvlLbl val="0"/>
      </c:catAx>
      <c:valAx>
        <c:axId val="1599313272"/>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99313600"/>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err="1"/>
                    <a:t>Milj</a:t>
                  </a:r>
                  <a:r>
                    <a:rPr lang="en-US"/>
                    <a:t>.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valAx>
        <c:axId val="1185290744"/>
        <c:scaling>
          <c:orientation val="minMax"/>
          <c:max val="1"/>
          <c:min val="-30000"/>
        </c:scaling>
        <c:delete val="0"/>
        <c:axPos val="r"/>
        <c:numFmt formatCode="0.0\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i-FI"/>
          </a:p>
        </c:txPr>
        <c:crossAx val="1185284840"/>
        <c:crosses val="max"/>
        <c:crossBetween val="between"/>
      </c:valAx>
      <c:catAx>
        <c:axId val="1185284840"/>
        <c:scaling>
          <c:orientation val="minMax"/>
        </c:scaling>
        <c:delete val="1"/>
        <c:axPos val="b"/>
        <c:numFmt formatCode="General" sourceLinked="1"/>
        <c:majorTickMark val="out"/>
        <c:minorTickMark val="none"/>
        <c:tickLblPos val="nextTo"/>
        <c:crossAx val="1185290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8950286264011"/>
          <c:y val="3.0709444444444445E-2"/>
          <c:w val="0.7251211780059158"/>
          <c:h val="0.77374833333333337"/>
        </c:manualLayout>
      </c:layout>
      <c:barChart>
        <c:barDir val="col"/>
        <c:grouping val="clustered"/>
        <c:varyColors val="0"/>
        <c:ser>
          <c:idx val="9"/>
          <c:order val="9"/>
          <c:tx>
            <c:strRef>
              <c:f>Tuloslaskelma!$B$62</c:f>
              <c:strCache>
                <c:ptCount val="1"/>
                <c:pt idx="0">
                  <c:v>Nettotoimintamenot</c:v>
                </c:pt>
              </c:strCache>
            </c:strRef>
          </c:tx>
          <c:spPr>
            <a:solidFill>
              <a:srgbClr val="249FFF">
                <a:alpha val="90000"/>
              </a:srgbClr>
            </a:solidFill>
            <a:ln>
              <a:noFill/>
            </a:ln>
            <a:effectLst/>
          </c:spPr>
          <c:invertIfNegative val="0"/>
          <c:dPt>
            <c:idx val="4"/>
            <c:invertIfNegative val="0"/>
            <c:bubble3D val="0"/>
            <c:spPr>
              <a:solidFill>
                <a:srgbClr val="249FFF">
                  <a:alpha val="89804"/>
                </a:srgbClr>
              </a:solidFill>
              <a:ln>
                <a:noFill/>
              </a:ln>
              <a:effectLst/>
            </c:spPr>
            <c:extLst>
              <c:ext xmlns:c16="http://schemas.microsoft.com/office/drawing/2014/chart" uri="{C3380CC4-5D6E-409C-BE32-E72D297353CC}">
                <c16:uniqueId val="{00000010-7F4B-4FDB-87BC-E79EAC1FA6A2}"/>
              </c:ext>
            </c:extLst>
          </c:dPt>
          <c:dPt>
            <c:idx val="5"/>
            <c:invertIfNegative val="0"/>
            <c:bubble3D val="0"/>
            <c:spPr>
              <a:solidFill>
                <a:schemeClr val="accent3">
                  <a:lumMod val="75000"/>
                  <a:alpha val="90000"/>
                </a:schemeClr>
              </a:solidFill>
              <a:ln>
                <a:noFill/>
              </a:ln>
              <a:effectLst/>
            </c:spPr>
            <c:extLst>
              <c:ext xmlns:c16="http://schemas.microsoft.com/office/drawing/2014/chart" uri="{C3380CC4-5D6E-409C-BE32-E72D297353CC}">
                <c16:uniqueId val="{00000011-7F4B-4FDB-87BC-E79EAC1FA6A2}"/>
              </c:ext>
            </c:extLst>
          </c:dPt>
          <c:dPt>
            <c:idx val="6"/>
            <c:invertIfNegative val="0"/>
            <c:bubble3D val="0"/>
            <c:spPr>
              <a:solidFill>
                <a:schemeClr val="accent3">
                  <a:lumMod val="75000"/>
                  <a:alpha val="90000"/>
                </a:schemeClr>
              </a:solidFill>
              <a:ln>
                <a:noFill/>
              </a:ln>
              <a:effectLst/>
            </c:spPr>
            <c:extLst>
              <c:ext xmlns:c16="http://schemas.microsoft.com/office/drawing/2014/chart" uri="{C3380CC4-5D6E-409C-BE32-E72D297353CC}">
                <c16:uniqueId val="{00000012-7F4B-4FDB-87BC-E79EAC1FA6A2}"/>
              </c:ext>
            </c:extLst>
          </c:dPt>
          <c:dPt>
            <c:idx val="7"/>
            <c:invertIfNegative val="0"/>
            <c:bubble3D val="0"/>
            <c:spPr>
              <a:solidFill>
                <a:schemeClr val="accent3">
                  <a:lumMod val="75000"/>
                  <a:alpha val="90000"/>
                </a:schemeClr>
              </a:solidFill>
              <a:ln>
                <a:noFill/>
              </a:ln>
              <a:effectLst/>
            </c:spPr>
            <c:extLst>
              <c:ext xmlns:c16="http://schemas.microsoft.com/office/drawing/2014/chart" uri="{C3380CC4-5D6E-409C-BE32-E72D297353CC}">
                <c16:uniqueId val="{00000006-B681-4C59-B42E-BE2F4CE696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Tuloslaskelma!$C$50:$J$50</c:f>
              <c:numCache>
                <c:formatCode>General</c:formatCode>
                <c:ptCount val="8"/>
                <c:pt idx="0">
                  <c:v>2016</c:v>
                </c:pt>
                <c:pt idx="1">
                  <c:v>2017</c:v>
                </c:pt>
                <c:pt idx="2">
                  <c:v>2018</c:v>
                </c:pt>
                <c:pt idx="3">
                  <c:v>2019</c:v>
                </c:pt>
                <c:pt idx="4">
                  <c:v>2020</c:v>
                </c:pt>
                <c:pt idx="5">
                  <c:v>2021</c:v>
                </c:pt>
                <c:pt idx="6">
                  <c:v>2022</c:v>
                </c:pt>
                <c:pt idx="7">
                  <c:v>2023</c:v>
                </c:pt>
              </c:numCache>
              <c:extLst/>
            </c:numRef>
          </c:cat>
          <c:val>
            <c:numRef>
              <c:f>Tuloslaskelma!$C$62:$J$62</c:f>
              <c:numCache>
                <c:formatCode>#,##0</c:formatCode>
                <c:ptCount val="8"/>
                <c:pt idx="0">
                  <c:v>1336346.0303000002</c:v>
                </c:pt>
                <c:pt idx="1">
                  <c:v>1342964.9987599999</c:v>
                </c:pt>
                <c:pt idx="2">
                  <c:v>1375895.2923499998</c:v>
                </c:pt>
                <c:pt idx="3">
                  <c:v>1455714.3507999997</c:v>
                </c:pt>
                <c:pt idx="4">
                  <c:v>1515060.3834500001</c:v>
                </c:pt>
                <c:pt idx="5">
                  <c:v>1624420.0580662899</c:v>
                </c:pt>
                <c:pt idx="6">
                  <c:v>1626089.695142311</c:v>
                </c:pt>
                <c:pt idx="7">
                  <c:v>1659371.330264831</c:v>
                </c:pt>
              </c:numCache>
              <c:extLst/>
            </c:numRef>
          </c:val>
          <c:extLst>
            <c:ext xmlns:c16="http://schemas.microsoft.com/office/drawing/2014/chart" uri="{C3380CC4-5D6E-409C-BE32-E72D297353CC}">
              <c16:uniqueId val="{00000000-7F4B-4FDB-87BC-E79EAC1FA6A2}"/>
            </c:ext>
          </c:extLst>
        </c:ser>
        <c:dLbls>
          <c:showLegendKey val="0"/>
          <c:showVal val="0"/>
          <c:showCatName val="0"/>
          <c:showSerName val="0"/>
          <c:showPercent val="0"/>
          <c:showBubbleSize val="0"/>
        </c:dLbls>
        <c:gapWidth val="30"/>
        <c:axId val="1013884520"/>
        <c:axId val="1047538256"/>
        <c:extLst>
          <c:ext xmlns:c15="http://schemas.microsoft.com/office/drawing/2012/chart" uri="{02D57815-91ED-43cb-92C2-25804820EDAC}">
            <c15:filteredBarSeries>
              <c15:ser>
                <c:idx val="0"/>
                <c:order val="0"/>
                <c:tx>
                  <c:strRef>
                    <c:extLst>
                      <c:ext uri="{02D57815-91ED-43cb-92C2-25804820EDAC}">
                        <c15:formulaRef>
                          <c15:sqref>Tuloslaskelma!$B$51</c15:sqref>
                        </c15:formulaRef>
                      </c:ext>
                    </c:extLst>
                    <c:strCache>
                      <c:ptCount val="1"/>
                      <c:pt idx="0">
                        <c:v>Tulot</c:v>
                      </c:pt>
                    </c:strCache>
                  </c:strRef>
                </c:tx>
                <c:spPr>
                  <a:solidFill>
                    <a:schemeClr val="accent1"/>
                  </a:solidFill>
                  <a:ln>
                    <a:noFill/>
                  </a:ln>
                  <a:effectLst/>
                </c:spPr>
                <c:invertIfNegative val="0"/>
                <c:cat>
                  <c:numRef>
                    <c:extLst>
                      <c:ex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c:ext uri="{02D57815-91ED-43cb-92C2-25804820EDAC}">
                        <c15:formulaRef>
                          <c15:sqref>Tuloslaskelma!$C$51:$J$51</c15:sqref>
                        </c15:formulaRef>
                      </c:ext>
                    </c:extLst>
                    <c:numCache>
                      <c:formatCode>#,##0</c:formatCode>
                      <c:ptCount val="8"/>
                      <c:pt idx="0">
                        <c:v>332457.55142999999</c:v>
                      </c:pt>
                      <c:pt idx="1">
                        <c:v>322495.4522</c:v>
                      </c:pt>
                      <c:pt idx="2">
                        <c:v>380383.12371000001</c:v>
                      </c:pt>
                      <c:pt idx="3">
                        <c:v>418082.16758000001</c:v>
                      </c:pt>
                      <c:pt idx="4">
                        <c:v>404006.50962000003</c:v>
                      </c:pt>
                      <c:pt idx="5">
                        <c:v>394087.26730000001</c:v>
                      </c:pt>
                      <c:pt idx="6">
                        <c:v>408012.1275</c:v>
                      </c:pt>
                      <c:pt idx="7">
                        <c:v>451645.17430999997</c:v>
                      </c:pt>
                    </c:numCache>
                  </c:numRef>
                </c:val>
                <c:extLst>
                  <c:ext xmlns:c16="http://schemas.microsoft.com/office/drawing/2014/chart" uri="{C3380CC4-5D6E-409C-BE32-E72D297353CC}">
                    <c16:uniqueId val="{00000003-7F4B-4FDB-87BC-E79EAC1FA6A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Tuloslaskelma!$B$52</c15:sqref>
                        </c15:formulaRef>
                      </c:ext>
                    </c:extLst>
                    <c:strCache>
                      <c:ptCount val="1"/>
                      <c:pt idx="0">
                        <c:v>Muutos%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Tuloslaskelma!$C$52:$J$52</c15:sqref>
                        </c15:formulaRef>
                      </c:ext>
                    </c:extLst>
                    <c:numCache>
                      <c:formatCode>0.00%</c:formatCode>
                      <c:ptCount val="8"/>
                      <c:pt idx="0">
                        <c:v>0</c:v>
                      </c:pt>
                      <c:pt idx="1">
                        <c:v>-2.9965026172965592E-2</c:v>
                      </c:pt>
                      <c:pt idx="2">
                        <c:v>0.17949918708962187</c:v>
                      </c:pt>
                      <c:pt idx="3">
                        <c:v>9.9108087399643274E-2</c:v>
                      </c:pt>
                      <c:pt idx="4">
                        <c:v>-3.3667204802047879E-2</c:v>
                      </c:pt>
                      <c:pt idx="5">
                        <c:v>-2.4552184392597654E-2</c:v>
                      </c:pt>
                      <c:pt idx="6">
                        <c:v>3.533445852083239E-2</c:v>
                      </c:pt>
                      <c:pt idx="7">
                        <c:v>0.10694056345175662</c:v>
                      </c:pt>
                    </c:numCache>
                  </c:numRef>
                </c:val>
                <c:extLst xmlns:c15="http://schemas.microsoft.com/office/drawing/2012/chart">
                  <c:ext xmlns:c16="http://schemas.microsoft.com/office/drawing/2014/chart" uri="{C3380CC4-5D6E-409C-BE32-E72D297353CC}">
                    <c16:uniqueId val="{00000004-7F4B-4FDB-87BC-E79EAC1FA6A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Tuloslaskelma!$B$53</c15:sqref>
                        </c15:formulaRef>
                      </c:ext>
                    </c:extLst>
                    <c:strCache>
                      <c:ptCount val="1"/>
                      <c:pt idx="0">
                        <c:v>Menot</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Tuloslaskelma!$C$53:$J$53</c15:sqref>
                        </c15:formulaRef>
                      </c:ext>
                    </c:extLst>
                    <c:numCache>
                      <c:formatCode>#,##0</c:formatCode>
                      <c:ptCount val="8"/>
                      <c:pt idx="0">
                        <c:v>1735458.6969399999</c:v>
                      </c:pt>
                      <c:pt idx="1">
                        <c:v>1679858.4350399999</c:v>
                      </c:pt>
                      <c:pt idx="2">
                        <c:v>1767910.19038</c:v>
                      </c:pt>
                      <c:pt idx="3">
                        <c:v>1886234.88592</c:v>
                      </c:pt>
                      <c:pt idx="4">
                        <c:v>1931224.8278099999</c:v>
                      </c:pt>
                      <c:pt idx="5">
                        <c:v>2018549.7034863101</c:v>
                      </c:pt>
                      <c:pt idx="6">
                        <c:v>2034144.2007623501</c:v>
                      </c:pt>
                      <c:pt idx="7">
                        <c:v>2111058.8826947701</c:v>
                      </c:pt>
                    </c:numCache>
                  </c:numRef>
                </c:val>
                <c:extLst xmlns:c15="http://schemas.microsoft.com/office/drawing/2012/chart">
                  <c:ext xmlns:c16="http://schemas.microsoft.com/office/drawing/2014/chart" uri="{C3380CC4-5D6E-409C-BE32-E72D297353CC}">
                    <c16:uniqueId val="{00000005-7F4B-4FDB-87BC-E79EAC1FA6A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Tuloslaskelma!$B$54</c15:sqref>
                        </c15:formulaRef>
                      </c:ext>
                    </c:extLst>
                    <c:strCache>
                      <c:ptCount val="1"/>
                      <c:pt idx="0">
                        <c:v>Muutos%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Tuloslaskelma!$C$54:$J$54</c15:sqref>
                        </c15:formulaRef>
                      </c:ext>
                    </c:extLst>
                    <c:numCache>
                      <c:formatCode>0.00%</c:formatCode>
                      <c:ptCount val="8"/>
                      <c:pt idx="0">
                        <c:v>0</c:v>
                      </c:pt>
                      <c:pt idx="1">
                        <c:v>-3.2037790353660167E-2</c:v>
                      </c:pt>
                      <c:pt idx="2">
                        <c:v>5.2416175972532786E-2</c:v>
                      </c:pt>
                      <c:pt idx="3">
                        <c:v>6.6929132590477947E-2</c:v>
                      </c:pt>
                      <c:pt idx="4">
                        <c:v>2.385171763380689E-2</c:v>
                      </c:pt>
                      <c:pt idx="5">
                        <c:v>4.52173534737208E-2</c:v>
                      </c:pt>
                      <c:pt idx="6">
                        <c:v>7.7255948907803962E-3</c:v>
                      </c:pt>
                      <c:pt idx="7">
                        <c:v>3.7811813883988243E-2</c:v>
                      </c:pt>
                    </c:numCache>
                  </c:numRef>
                </c:val>
                <c:extLst xmlns:c15="http://schemas.microsoft.com/office/drawing/2012/chart">
                  <c:ext xmlns:c16="http://schemas.microsoft.com/office/drawing/2014/chart" uri="{C3380CC4-5D6E-409C-BE32-E72D297353CC}">
                    <c16:uniqueId val="{00000006-7F4B-4FDB-87BC-E79EAC1FA6A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Tuloslaskelma!$B$55</c15:sqref>
                        </c15:formulaRef>
                      </c:ext>
                    </c:extLst>
                    <c:strCache>
                      <c:ptCount val="1"/>
                      <c:pt idx="0">
                        <c:v>Tulot (+sis)</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Tuloslaskelma!$C$55:$J$55</c15:sqref>
                        </c15:formulaRef>
                      </c:ext>
                    </c:extLst>
                    <c:numCache>
                      <c:formatCode>#,##0</c:formatCode>
                      <c:ptCount val="8"/>
                      <c:pt idx="0">
                        <c:v>827430.88194999995</c:v>
                      </c:pt>
                      <c:pt idx="1">
                        <c:v>715747.37545000005</c:v>
                      </c:pt>
                      <c:pt idx="2">
                        <c:v>769002.25924000004</c:v>
                      </c:pt>
                      <c:pt idx="3">
                        <c:v>819719.81154000002</c:v>
                      </c:pt>
                      <c:pt idx="4">
                        <c:v>814563.43894999998</c:v>
                      </c:pt>
                      <c:pt idx="5">
                        <c:v>824165.18660858006</c:v>
                      </c:pt>
                      <c:pt idx="6">
                        <c:v>838257.89745006897</c:v>
                      </c:pt>
                      <c:pt idx="7">
                        <c:v>881571.89486984897</c:v>
                      </c:pt>
                    </c:numCache>
                  </c:numRef>
                </c:val>
                <c:extLst xmlns:c15="http://schemas.microsoft.com/office/drawing/2012/chart">
                  <c:ext xmlns:c16="http://schemas.microsoft.com/office/drawing/2014/chart" uri="{C3380CC4-5D6E-409C-BE32-E72D297353CC}">
                    <c16:uniqueId val="{00000007-7F4B-4FDB-87BC-E79EAC1FA6A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Tuloslaskelma!$B$56</c15:sqref>
                        </c15:formulaRef>
                      </c:ext>
                    </c:extLst>
                    <c:strCache>
                      <c:ptCount val="1"/>
                      <c:pt idx="0">
                        <c:v>Muutos%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Tuloslaskelma!$C$56:$J$56</c15:sqref>
                        </c15:formulaRef>
                      </c:ext>
                    </c:extLst>
                    <c:numCache>
                      <c:formatCode>0.00%</c:formatCode>
                      <c:ptCount val="8"/>
                      <c:pt idx="0">
                        <c:v>0</c:v>
                      </c:pt>
                      <c:pt idx="1">
                        <c:v>-0.13497623660939051</c:v>
                      </c:pt>
                      <c:pt idx="2">
                        <c:v>7.4404581304287509E-2</c:v>
                      </c:pt>
                      <c:pt idx="3">
                        <c:v>6.5952410009983309E-2</c:v>
                      </c:pt>
                      <c:pt idx="4">
                        <c:v>-6.2904086462334252E-3</c:v>
                      </c:pt>
                      <c:pt idx="5">
                        <c:v>1.1787599589489384E-2</c:v>
                      </c:pt>
                      <c:pt idx="6">
                        <c:v>1.7099376521204634E-2</c:v>
                      </c:pt>
                      <c:pt idx="7">
                        <c:v>5.1671445686988005E-2</c:v>
                      </c:pt>
                    </c:numCache>
                  </c:numRef>
                </c:val>
                <c:extLst xmlns:c15="http://schemas.microsoft.com/office/drawing/2012/chart">
                  <c:ext xmlns:c16="http://schemas.microsoft.com/office/drawing/2014/chart" uri="{C3380CC4-5D6E-409C-BE32-E72D297353CC}">
                    <c16:uniqueId val="{00000008-7F4B-4FDB-87BC-E79EAC1FA6A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Tuloslaskelma!$B$57</c15:sqref>
                        </c15:formulaRef>
                      </c:ext>
                    </c:extLst>
                    <c:strCache>
                      <c:ptCount val="1"/>
                      <c:pt idx="0">
                        <c:v>Menot (+sis)</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Tuloslaskelma!$C$57:$J$57</c15:sqref>
                        </c15:formulaRef>
                      </c:ext>
                    </c:extLst>
                    <c:numCache>
                      <c:formatCode>#,##0</c:formatCode>
                      <c:ptCount val="8"/>
                      <c:pt idx="0">
                        <c:v>2163776.9122500001</c:v>
                      </c:pt>
                      <c:pt idx="1">
                        <c:v>2058712.37421</c:v>
                      </c:pt>
                      <c:pt idx="2">
                        <c:v>2144897.5515899998</c:v>
                      </c:pt>
                      <c:pt idx="3">
                        <c:v>2275434.1623399998</c:v>
                      </c:pt>
                      <c:pt idx="4">
                        <c:v>2329623.8223999999</c:v>
                      </c:pt>
                      <c:pt idx="5">
                        <c:v>2448585.2446748698</c:v>
                      </c:pt>
                      <c:pt idx="6">
                        <c:v>2464347.59259238</c:v>
                      </c:pt>
                      <c:pt idx="7">
                        <c:v>2540943.22513468</c:v>
                      </c:pt>
                    </c:numCache>
                  </c:numRef>
                </c:val>
                <c:extLst xmlns:c15="http://schemas.microsoft.com/office/drawing/2012/chart">
                  <c:ext xmlns:c16="http://schemas.microsoft.com/office/drawing/2014/chart" uri="{C3380CC4-5D6E-409C-BE32-E72D297353CC}">
                    <c16:uniqueId val="{00000009-7F4B-4FDB-87BC-E79EAC1FA6A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Tuloslaskelma!$B$58</c15:sqref>
                        </c15:formulaRef>
                      </c:ext>
                    </c:extLst>
                    <c:strCache>
                      <c:ptCount val="1"/>
                      <c:pt idx="0">
                        <c:v>Muutos%</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Tuloslaskelma!$C$58:$J$58</c15:sqref>
                        </c15:formulaRef>
                      </c:ext>
                    </c:extLst>
                    <c:numCache>
                      <c:formatCode>0.00%</c:formatCode>
                      <c:ptCount val="8"/>
                      <c:pt idx="0">
                        <c:v>0</c:v>
                      </c:pt>
                      <c:pt idx="1">
                        <c:v>-4.855608609426787E-2</c:v>
                      </c:pt>
                      <c:pt idx="2">
                        <c:v>4.1863632073942281E-2</c:v>
                      </c:pt>
                      <c:pt idx="3">
                        <c:v>6.0859135511266649E-2</c:v>
                      </c:pt>
                      <c:pt idx="4">
                        <c:v>2.3815085910581901E-2</c:v>
                      </c:pt>
                      <c:pt idx="5">
                        <c:v>5.1064648777636057E-2</c:v>
                      </c:pt>
                      <c:pt idx="6">
                        <c:v>6.4373286377470418E-3</c:v>
                      </c:pt>
                      <c:pt idx="7">
                        <c:v>3.1081505211578042E-2</c:v>
                      </c:pt>
                    </c:numCache>
                  </c:numRef>
                </c:val>
                <c:extLst xmlns:c15="http://schemas.microsoft.com/office/drawing/2012/chart">
                  <c:ext xmlns:c16="http://schemas.microsoft.com/office/drawing/2014/chart" uri="{C3380CC4-5D6E-409C-BE32-E72D297353CC}">
                    <c16:uniqueId val="{0000000A-7F4B-4FDB-87BC-E79EAC1FA6A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Tuloslaskelma!$B$61</c15:sqref>
                        </c15:formulaRef>
                      </c:ext>
                    </c:extLst>
                    <c:strCache>
                      <c:ptCount val="1"/>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Tuloslaskelma!$C$61:$J$61</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B-7F4B-4FDB-87BC-E79EAC1FA6A2}"/>
                  </c:ext>
                </c:extLst>
              </c15:ser>
            </c15:filteredBarSeries>
          </c:ext>
        </c:extLst>
      </c:barChart>
      <c:lineChart>
        <c:grouping val="standard"/>
        <c:varyColors val="0"/>
        <c:ser>
          <c:idx val="10"/>
          <c:order val="10"/>
          <c:tx>
            <c:strRef>
              <c:f>Tuloslaskelma!$B$63</c:f>
              <c:strCache>
                <c:ptCount val="1"/>
                <c:pt idx="0">
                  <c:v>Muutos%</c:v>
                </c:pt>
              </c:strCache>
            </c:strRef>
          </c:tx>
          <c:spPr>
            <a:ln w="28575" cap="rnd">
              <a:solidFill>
                <a:srgbClr val="FF7300"/>
              </a:solidFill>
              <a:round/>
            </a:ln>
            <a:effectLst/>
          </c:spPr>
          <c:marker>
            <c:symbol val="none"/>
          </c:marker>
          <c:dLbls>
            <c:dLbl>
              <c:idx val="2"/>
              <c:numFmt formatCode="0.0\ %" sourceLinked="0"/>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13-7F4B-4FDB-87BC-E79EAC1FA6A2}"/>
                </c:ext>
              </c:extLst>
            </c:dLbl>
            <c:numFmt formatCode="0.0\ %" sourceLinked="0"/>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Tuloslaskelma!$C$50:$J$50</c:f>
              <c:numCache>
                <c:formatCode>General</c:formatCode>
                <c:ptCount val="8"/>
                <c:pt idx="0">
                  <c:v>2016</c:v>
                </c:pt>
                <c:pt idx="1">
                  <c:v>2017</c:v>
                </c:pt>
                <c:pt idx="2">
                  <c:v>2018</c:v>
                </c:pt>
                <c:pt idx="3">
                  <c:v>2019</c:v>
                </c:pt>
                <c:pt idx="4">
                  <c:v>2020</c:v>
                </c:pt>
                <c:pt idx="5">
                  <c:v>2021</c:v>
                </c:pt>
                <c:pt idx="6">
                  <c:v>2022</c:v>
                </c:pt>
                <c:pt idx="7">
                  <c:v>2023</c:v>
                </c:pt>
              </c:numCache>
              <c:extLst/>
            </c:numRef>
          </c:cat>
          <c:val>
            <c:numRef>
              <c:f>Tuloslaskelma!$C$63:$J$63</c:f>
              <c:numCache>
                <c:formatCode>0.00%</c:formatCode>
                <c:ptCount val="8"/>
                <c:pt idx="0">
                  <c:v>0</c:v>
                </c:pt>
                <c:pt idx="1">
                  <c:v>4.9530348501980459E-3</c:v>
                </c:pt>
                <c:pt idx="2">
                  <c:v>2.4520589606136678E-2</c:v>
                </c:pt>
                <c:pt idx="3">
                  <c:v>5.8012451160924128E-2</c:v>
                </c:pt>
                <c:pt idx="4">
                  <c:v>4.0767635915237355E-2</c:v>
                </c:pt>
                <c:pt idx="5">
                  <c:v>7.2181726755512488E-2</c:v>
                </c:pt>
                <c:pt idx="6">
                  <c:v>1.027835791444609E-3</c:v>
                </c:pt>
                <c:pt idx="7">
                  <c:v>2.0467281246504099E-2</c:v>
                </c:pt>
              </c:numCache>
              <c:extLst/>
            </c:numRef>
          </c:val>
          <c:smooth val="0"/>
          <c:extLst>
            <c:ext xmlns:c16="http://schemas.microsoft.com/office/drawing/2014/chart" uri="{C3380CC4-5D6E-409C-BE32-E72D297353CC}">
              <c16:uniqueId val="{00000002-7F4B-4FDB-87BC-E79EAC1FA6A2}"/>
            </c:ext>
          </c:extLst>
        </c:ser>
        <c:dLbls>
          <c:showLegendKey val="0"/>
          <c:showVal val="0"/>
          <c:showCatName val="0"/>
          <c:showSerName val="0"/>
          <c:showPercent val="0"/>
          <c:showBubbleSize val="0"/>
        </c:dLbls>
        <c:marker val="1"/>
        <c:smooth val="0"/>
        <c:axId val="1172099816"/>
        <c:axId val="1172105392"/>
        <c:extLst>
          <c:ext xmlns:c15="http://schemas.microsoft.com/office/drawing/2012/chart" uri="{02D57815-91ED-43cb-92C2-25804820EDAC}">
            <c15:filteredLineSeries>
              <c15:ser>
                <c:idx val="11"/>
                <c:order val="11"/>
                <c:tx>
                  <c:strRef>
                    <c:extLst>
                      <c:ext uri="{02D57815-91ED-43cb-92C2-25804820EDAC}">
                        <c15:formulaRef>
                          <c15:sqref>Tuloslaskelma!$B$64</c15:sqref>
                        </c15:formulaRef>
                      </c:ext>
                    </c:extLst>
                    <c:strCache>
                      <c:ptCount val="1"/>
                    </c:strCache>
                  </c:strRef>
                </c:tx>
                <c:spPr>
                  <a:ln w="28575" cap="rnd">
                    <a:solidFill>
                      <a:schemeClr val="accent6">
                        <a:lumMod val="60000"/>
                      </a:schemeClr>
                    </a:solidFill>
                    <a:round/>
                  </a:ln>
                  <a:effectLst/>
                </c:spPr>
                <c:marker>
                  <c:symbol val="none"/>
                </c:marker>
                <c:cat>
                  <c:numRef>
                    <c:extLst>
                      <c:ex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c:ext uri="{02D57815-91ED-43cb-92C2-25804820EDAC}">
                        <c15:formulaRef>
                          <c15:sqref>Tuloslaskelma!$C$64:$J$64</c15:sqref>
                        </c15:formulaRef>
                      </c:ext>
                    </c:extLst>
                    <c:numCache>
                      <c:formatCode>General</c:formatCode>
                      <c:ptCount val="8"/>
                    </c:numCache>
                  </c:numRef>
                </c:val>
                <c:smooth val="0"/>
                <c:extLst>
                  <c:ext xmlns:c16="http://schemas.microsoft.com/office/drawing/2014/chart" uri="{C3380CC4-5D6E-409C-BE32-E72D297353CC}">
                    <c16:uniqueId val="{0000000C-7F4B-4FDB-87BC-E79EAC1FA6A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Tuloslaskelma!$B$65</c15:sqref>
                        </c15:formulaRef>
                      </c:ext>
                    </c:extLst>
                    <c:strCache>
                      <c:ptCount val="1"/>
                      <c:pt idx="0">
                        <c:v>Verorahoitus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Tuloslaskelma!$C$65:$J$65</c15:sqref>
                        </c15:formulaRef>
                      </c:ext>
                    </c:extLst>
                    <c:numCache>
                      <c:formatCode>#,##0</c:formatCode>
                      <c:ptCount val="8"/>
                      <c:pt idx="0">
                        <c:v>1507397.5971600001</c:v>
                      </c:pt>
                      <c:pt idx="1">
                        <c:v>1526670.3329</c:v>
                      </c:pt>
                      <c:pt idx="2">
                        <c:v>1545053.0669</c:v>
                      </c:pt>
                      <c:pt idx="3">
                        <c:v>1582057.8569199999</c:v>
                      </c:pt>
                      <c:pt idx="4">
                        <c:v>1810426.81675</c:v>
                      </c:pt>
                      <c:pt idx="5">
                        <c:v>1725321</c:v>
                      </c:pt>
                      <c:pt idx="6">
                        <c:v>1755421</c:v>
                      </c:pt>
                      <c:pt idx="7">
                        <c:v>1826976</c:v>
                      </c:pt>
                    </c:numCache>
                  </c:numRef>
                </c:val>
                <c:smooth val="0"/>
                <c:extLst xmlns:c15="http://schemas.microsoft.com/office/drawing/2012/chart">
                  <c:ext xmlns:c16="http://schemas.microsoft.com/office/drawing/2014/chart" uri="{C3380CC4-5D6E-409C-BE32-E72D297353CC}">
                    <c16:uniqueId val="{0000000D-7F4B-4FDB-87BC-E79EAC1FA6A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Tuloslaskelma!$B$66</c15:sqref>
                        </c15:formulaRef>
                      </c:ext>
                    </c:extLst>
                    <c:strCache>
                      <c:ptCount val="1"/>
                      <c:pt idx="0">
                        <c:v>Muutos%</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Tuloslaskelma!$C$50:$J$50</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xmlns:c15="http://schemas.microsoft.com/office/drawing/2012/chart">
                      <c:ext xmlns:c15="http://schemas.microsoft.com/office/drawing/2012/chart" uri="{02D57815-91ED-43cb-92C2-25804820EDAC}">
                        <c15:formulaRef>
                          <c15:sqref>Tuloslaskelma!$C$66:$J$66</c15:sqref>
                        </c15:formulaRef>
                      </c:ext>
                    </c:extLst>
                    <c:numCache>
                      <c:formatCode>0.00%</c:formatCode>
                      <c:ptCount val="8"/>
                      <c:pt idx="0">
                        <c:v>0</c:v>
                      </c:pt>
                      <c:pt idx="1">
                        <c:v>1.2785436155869245E-2</c:v>
                      </c:pt>
                      <c:pt idx="2">
                        <c:v>1.2041063223571458E-2</c:v>
                      </c:pt>
                      <c:pt idx="3">
                        <c:v>2.3950497761378919E-2</c:v>
                      </c:pt>
                      <c:pt idx="4">
                        <c:v>0.14434930987580685</c:v>
                      </c:pt>
                      <c:pt idx="5">
                        <c:v>-4.7008703120504092E-2</c:v>
                      </c:pt>
                      <c:pt idx="6">
                        <c:v>1.7446028883900455E-2</c:v>
                      </c:pt>
                      <c:pt idx="7">
                        <c:v>4.0762301465004702E-2</c:v>
                      </c:pt>
                    </c:numCache>
                  </c:numRef>
                </c:val>
                <c:smooth val="0"/>
                <c:extLst xmlns:c15="http://schemas.microsoft.com/office/drawing/2012/chart">
                  <c:ext xmlns:c16="http://schemas.microsoft.com/office/drawing/2014/chart" uri="{C3380CC4-5D6E-409C-BE32-E72D297353CC}">
                    <c16:uniqueId val="{0000000E-7F4B-4FDB-87BC-E79EAC1FA6A2}"/>
                  </c:ext>
                </c:extLst>
              </c15:ser>
            </c15:filteredLineSeries>
          </c:ext>
        </c:extLst>
      </c:lineChart>
      <c:catAx>
        <c:axId val="101388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047538256"/>
        <c:crosses val="autoZero"/>
        <c:auto val="1"/>
        <c:lblAlgn val="ctr"/>
        <c:lblOffset val="100"/>
        <c:noMultiLvlLbl val="0"/>
      </c:catAx>
      <c:valAx>
        <c:axId val="1047538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013884520"/>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ysClr val="windowText" lastClr="000000"/>
                      </a:solidFill>
                    </a:rPr>
                    <a:t>Milj.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valAx>
        <c:axId val="117210539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172099816"/>
        <c:crosses val="max"/>
        <c:crossBetween val="between"/>
      </c:valAx>
      <c:catAx>
        <c:axId val="1172099816"/>
        <c:scaling>
          <c:orientation val="minMax"/>
        </c:scaling>
        <c:delete val="1"/>
        <c:axPos val="b"/>
        <c:numFmt formatCode="General" sourceLinked="1"/>
        <c:majorTickMark val="out"/>
        <c:minorTickMark val="none"/>
        <c:tickLblPos val="nextTo"/>
        <c:crossAx val="1172105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Toimialat!$C$21</c:f>
              <c:strCache>
                <c:ptCount val="1"/>
                <c:pt idx="0">
                  <c:v>Alkuperäinen TA</c:v>
                </c:pt>
              </c:strCache>
            </c:strRef>
          </c:tx>
          <c:spPr>
            <a:solidFill>
              <a:srgbClr val="0050BB">
                <a:alpha val="90000"/>
              </a:srgbClr>
            </a:solidFill>
            <a:ln>
              <a:noFill/>
            </a:ln>
            <a:effectLst/>
          </c:spPr>
          <c:invertIfNegative val="0"/>
          <c:dPt>
            <c:idx val="0"/>
            <c:invertIfNegative val="0"/>
            <c:bubble3D val="0"/>
            <c:spPr>
              <a:solidFill>
                <a:srgbClr val="FF7300">
                  <a:alpha val="89804"/>
                </a:srgbClr>
              </a:solidFill>
              <a:ln>
                <a:noFill/>
              </a:ln>
              <a:effectLst/>
            </c:spPr>
            <c:extLst>
              <c:ext xmlns:c16="http://schemas.microsoft.com/office/drawing/2014/chart" uri="{C3380CC4-5D6E-409C-BE32-E72D297353CC}">
                <c16:uniqueId val="{00000001-C654-40A4-B9EC-E0A6AB76CE2F}"/>
              </c:ext>
            </c:extLst>
          </c:dPt>
          <c:dPt>
            <c:idx val="1"/>
            <c:invertIfNegative val="0"/>
            <c:bubble3D val="0"/>
            <c:extLst>
              <c:ext xmlns:c16="http://schemas.microsoft.com/office/drawing/2014/chart" uri="{C3380CC4-5D6E-409C-BE32-E72D297353CC}">
                <c16:uniqueId val="{00000002-C654-40A4-B9EC-E0A6AB76CE2F}"/>
              </c:ext>
            </c:extLst>
          </c:dPt>
          <c:dPt>
            <c:idx val="3"/>
            <c:invertIfNegative val="0"/>
            <c:bubble3D val="0"/>
            <c:extLst>
              <c:ext xmlns:c16="http://schemas.microsoft.com/office/drawing/2014/chart" uri="{C3380CC4-5D6E-409C-BE32-E72D297353CC}">
                <c16:uniqueId val="{00000003-C654-40A4-B9EC-E0A6AB76CE2F}"/>
              </c:ext>
            </c:extLst>
          </c:dPt>
          <c:dPt>
            <c:idx val="5"/>
            <c:invertIfNegative val="0"/>
            <c:bubble3D val="0"/>
            <c:extLst>
              <c:ext xmlns:c16="http://schemas.microsoft.com/office/drawing/2014/chart" uri="{C3380CC4-5D6E-409C-BE32-E72D297353CC}">
                <c16:uniqueId val="{00000004-C654-40A4-B9EC-E0A6AB76CE2F}"/>
              </c:ext>
            </c:extLst>
          </c:dPt>
          <c:dPt>
            <c:idx val="7"/>
            <c:invertIfNegative val="0"/>
            <c:bubble3D val="0"/>
            <c:extLst>
              <c:ext xmlns:c16="http://schemas.microsoft.com/office/drawing/2014/chart" uri="{C3380CC4-5D6E-409C-BE32-E72D297353CC}">
                <c16:uniqueId val="{00000005-C654-40A4-B9EC-E0A6AB76CE2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Toimialat!$B$22:$B$25</c:f>
              <c:strCache>
                <c:ptCount val="4"/>
                <c:pt idx="0">
                  <c:v>Tulot</c:v>
                </c:pt>
                <c:pt idx="1">
                  <c:v>Henkilöstökulut</c:v>
                </c:pt>
                <c:pt idx="2">
                  <c:v>Palvelujen ostot</c:v>
                </c:pt>
                <c:pt idx="3">
                  <c:v>Muut menot</c:v>
                </c:pt>
              </c:strCache>
            </c:strRef>
          </c:cat>
          <c:val>
            <c:numRef>
              <c:f>Toimialat!$C$22:$C$25</c:f>
              <c:numCache>
                <c:formatCode>#,##0.00</c:formatCode>
                <c:ptCount val="4"/>
                <c:pt idx="0">
                  <c:v>118.02</c:v>
                </c:pt>
                <c:pt idx="1">
                  <c:v>46.27</c:v>
                </c:pt>
                <c:pt idx="2">
                  <c:v>121.6</c:v>
                </c:pt>
                <c:pt idx="3">
                  <c:v>46.31</c:v>
                </c:pt>
              </c:numCache>
            </c:numRef>
          </c:val>
          <c:extLst>
            <c:ext xmlns:c16="http://schemas.microsoft.com/office/drawing/2014/chart" uri="{C3380CC4-5D6E-409C-BE32-E72D297353CC}">
              <c16:uniqueId val="{00000006-C654-40A4-B9EC-E0A6AB76CE2F}"/>
            </c:ext>
          </c:extLst>
        </c:ser>
        <c:ser>
          <c:idx val="1"/>
          <c:order val="1"/>
          <c:tx>
            <c:strRef>
              <c:f>Toimialat!$D$21</c:f>
              <c:strCache>
                <c:ptCount val="1"/>
                <c:pt idx="0">
                  <c:v>Toteuma</c:v>
                </c:pt>
              </c:strCache>
            </c:strRef>
          </c:tx>
          <c:spPr>
            <a:solidFill>
              <a:srgbClr val="249FFF">
                <a:alpha val="90000"/>
              </a:srgbClr>
            </a:solidFill>
            <a:ln>
              <a:noFill/>
            </a:ln>
            <a:effectLst/>
          </c:spPr>
          <c:invertIfNegative val="0"/>
          <c:dPt>
            <c:idx val="0"/>
            <c:invertIfNegative val="0"/>
            <c:bubble3D val="0"/>
            <c:spPr>
              <a:solidFill>
                <a:srgbClr val="FF7300">
                  <a:lumMod val="60000"/>
                  <a:lumOff val="40000"/>
                  <a:alpha val="90000"/>
                </a:srgbClr>
              </a:solidFill>
              <a:ln>
                <a:noFill/>
              </a:ln>
              <a:effectLst/>
            </c:spPr>
            <c:extLst>
              <c:ext xmlns:c16="http://schemas.microsoft.com/office/drawing/2014/chart" uri="{C3380CC4-5D6E-409C-BE32-E72D297353CC}">
                <c16:uniqueId val="{00000008-C654-40A4-B9EC-E0A6AB76CE2F}"/>
              </c:ext>
            </c:extLst>
          </c:dPt>
          <c:dPt>
            <c:idx val="1"/>
            <c:invertIfNegative val="0"/>
            <c:bubble3D val="0"/>
            <c:spPr>
              <a:solidFill>
                <a:srgbClr val="249FFF">
                  <a:alpha val="90000"/>
                </a:srgbClr>
              </a:solidFill>
              <a:ln>
                <a:noFill/>
              </a:ln>
              <a:effectLst/>
            </c:spPr>
            <c:extLst>
              <c:ext xmlns:c16="http://schemas.microsoft.com/office/drawing/2014/chart" uri="{C3380CC4-5D6E-409C-BE32-E72D297353CC}">
                <c16:uniqueId val="{0000000A-C654-40A4-B9EC-E0A6AB76CE2F}"/>
              </c:ext>
            </c:extLst>
          </c:dPt>
          <c:dPt>
            <c:idx val="2"/>
            <c:invertIfNegative val="0"/>
            <c:bubble3D val="0"/>
            <c:spPr>
              <a:solidFill>
                <a:srgbClr val="249FFF">
                  <a:alpha val="90000"/>
                </a:srgbClr>
              </a:solidFill>
              <a:ln>
                <a:noFill/>
              </a:ln>
              <a:effectLst/>
            </c:spPr>
            <c:extLst>
              <c:ext xmlns:c16="http://schemas.microsoft.com/office/drawing/2014/chart" uri="{C3380CC4-5D6E-409C-BE32-E72D297353CC}">
                <c16:uniqueId val="{0000000C-C654-40A4-B9EC-E0A6AB76CE2F}"/>
              </c:ext>
            </c:extLst>
          </c:dPt>
          <c:dPt>
            <c:idx val="3"/>
            <c:invertIfNegative val="0"/>
            <c:bubble3D val="0"/>
            <c:spPr>
              <a:solidFill>
                <a:srgbClr val="249FFF">
                  <a:alpha val="90000"/>
                </a:srgbClr>
              </a:solidFill>
              <a:ln>
                <a:noFill/>
              </a:ln>
              <a:effectLst/>
            </c:spPr>
            <c:extLst>
              <c:ext xmlns:c16="http://schemas.microsoft.com/office/drawing/2014/chart" uri="{C3380CC4-5D6E-409C-BE32-E72D297353CC}">
                <c16:uniqueId val="{0000000E-C654-40A4-B9EC-E0A6AB76CE2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Toimialat!$B$22:$B$25</c:f>
              <c:strCache>
                <c:ptCount val="4"/>
                <c:pt idx="0">
                  <c:v>Tulot</c:v>
                </c:pt>
                <c:pt idx="1">
                  <c:v>Henkilöstökulut</c:v>
                </c:pt>
                <c:pt idx="2">
                  <c:v>Palvelujen ostot</c:v>
                </c:pt>
                <c:pt idx="3">
                  <c:v>Muut menot</c:v>
                </c:pt>
              </c:strCache>
            </c:strRef>
          </c:cat>
          <c:val>
            <c:numRef>
              <c:f>Toimialat!$D$22:$D$25</c:f>
              <c:numCache>
                <c:formatCode>#,##0.00</c:formatCode>
                <c:ptCount val="4"/>
                <c:pt idx="0">
                  <c:v>109.27</c:v>
                </c:pt>
                <c:pt idx="1">
                  <c:v>42.9</c:v>
                </c:pt>
                <c:pt idx="2">
                  <c:v>110.09</c:v>
                </c:pt>
                <c:pt idx="3">
                  <c:v>47.56</c:v>
                </c:pt>
              </c:numCache>
            </c:numRef>
          </c:val>
          <c:extLst>
            <c:ext xmlns:c16="http://schemas.microsoft.com/office/drawing/2014/chart" uri="{C3380CC4-5D6E-409C-BE32-E72D297353CC}">
              <c16:uniqueId val="{0000000F-C654-40A4-B9EC-E0A6AB76CE2F}"/>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7300"/>
          </a:solidFill>
          <a:ln>
            <a:noFill/>
          </a:ln>
          <a:effectLst/>
        </c:spPr>
      </c:pivotFmt>
      <c:pivotFmt>
        <c:idx val="2"/>
        <c:spPr>
          <a:solidFill>
            <a:schemeClr val="accent5">
              <a:lumMod val="60000"/>
              <a:lumOff val="40000"/>
            </a:schemeClr>
          </a:solidFill>
          <a:ln>
            <a:noFill/>
          </a:ln>
          <a:effectLst/>
        </c:spPr>
      </c:pivotFmt>
      <c:pivotFmt>
        <c:idx val="3"/>
        <c:spPr>
          <a:solidFill>
            <a:schemeClr val="accent1"/>
          </a:solidFill>
          <a:ln>
            <a:noFill/>
          </a:ln>
          <a:effectLst/>
        </c:spPr>
      </c:pivotFmt>
      <c:pivotFmt>
        <c:idx val="4"/>
        <c:spPr>
          <a:solidFill>
            <a:srgbClr val="249FFF"/>
          </a:solidFill>
          <a:ln>
            <a:noFill/>
          </a:ln>
          <a:effectLst/>
        </c:spPr>
      </c:pivotFmt>
      <c:pivotFmt>
        <c:idx val="5"/>
        <c:spPr>
          <a:solidFill>
            <a:srgbClr val="249FFF"/>
          </a:solidFill>
          <a:ln>
            <a:noFill/>
          </a:ln>
          <a:effectLst/>
        </c:spPr>
      </c:pivotFmt>
      <c:pivotFmt>
        <c:idx val="6"/>
        <c:spPr>
          <a:solidFill>
            <a:srgbClr val="249FFF"/>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7300"/>
          </a:solidFill>
          <a:ln>
            <a:noFill/>
          </a:ln>
          <a:effectLst/>
        </c:spPr>
      </c:pivotFmt>
      <c:pivotFmt>
        <c:idx val="9"/>
        <c:spPr>
          <a:solidFill>
            <a:schemeClr val="accent5">
              <a:lumMod val="60000"/>
              <a:lumOff val="40000"/>
            </a:schemeClr>
          </a:solidFill>
          <a:ln>
            <a:noFill/>
          </a:ln>
          <a:effectLst/>
        </c:spPr>
      </c:pivotFmt>
      <c:pivotFmt>
        <c:idx val="10"/>
        <c:spPr>
          <a:solidFill>
            <a:srgbClr val="249FFF"/>
          </a:solidFill>
          <a:ln>
            <a:noFill/>
          </a:ln>
          <a:effectLst/>
        </c:spPr>
      </c:pivotFmt>
      <c:pivotFmt>
        <c:idx val="11"/>
        <c:spPr>
          <a:solidFill>
            <a:srgbClr val="249FFF"/>
          </a:solidFill>
          <a:ln>
            <a:noFill/>
          </a:ln>
          <a:effectLst/>
        </c:spPr>
      </c:pivotFmt>
      <c:pivotFmt>
        <c:idx val="12"/>
        <c:spPr>
          <a:solidFill>
            <a:srgbClr val="249FFF"/>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7300"/>
          </a:solidFill>
          <a:ln>
            <a:noFill/>
          </a:ln>
          <a:effectLst/>
        </c:spPr>
      </c:pivotFmt>
      <c:pivotFmt>
        <c:idx val="15"/>
        <c:spPr>
          <a:solidFill>
            <a:schemeClr val="accent5">
              <a:lumMod val="60000"/>
              <a:lumOff val="40000"/>
            </a:schemeClr>
          </a:solidFill>
          <a:ln>
            <a:noFill/>
          </a:ln>
          <a:effectLst/>
        </c:spPr>
      </c:pivotFmt>
      <c:pivotFmt>
        <c:idx val="16"/>
        <c:spPr>
          <a:solidFill>
            <a:srgbClr val="249FFF"/>
          </a:solidFill>
          <a:ln>
            <a:noFill/>
          </a:ln>
          <a:effectLst/>
        </c:spPr>
      </c:pivotFmt>
      <c:pivotFmt>
        <c:idx val="17"/>
        <c:spPr>
          <a:solidFill>
            <a:srgbClr val="249FFF"/>
          </a:solidFill>
          <a:ln>
            <a:noFill/>
          </a:ln>
          <a:effectLst/>
        </c:spPr>
      </c:pivotFmt>
      <c:pivotFmt>
        <c:idx val="18"/>
        <c:spPr>
          <a:solidFill>
            <a:srgbClr val="249FFF"/>
          </a:solidFill>
          <a:ln>
            <a:noFill/>
          </a:ln>
          <a:effectLst/>
        </c:spPr>
      </c:pivotFmt>
      <c:pivotFmt>
        <c:idx val="19"/>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7300"/>
          </a:solidFill>
          <a:ln>
            <a:noFill/>
          </a:ln>
          <a:effectLst/>
        </c:spPr>
      </c:pivotFmt>
      <c:pivotFmt>
        <c:idx val="23"/>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5">
              <a:lumMod val="60000"/>
              <a:lumOff val="40000"/>
            </a:schemeClr>
          </a:solidFill>
          <a:ln>
            <a:noFill/>
          </a:ln>
          <a:effectLst/>
        </c:spPr>
      </c:pivotFmt>
      <c:pivotFmt>
        <c:idx val="25"/>
        <c:spPr>
          <a:solidFill>
            <a:srgbClr val="249FFF"/>
          </a:solidFill>
          <a:ln>
            <a:noFill/>
          </a:ln>
          <a:effectLst/>
        </c:spPr>
      </c:pivotFmt>
      <c:pivotFmt>
        <c:idx val="26"/>
        <c:spPr>
          <a:solidFill>
            <a:srgbClr val="249FFF"/>
          </a:solidFill>
          <a:ln>
            <a:noFill/>
          </a:ln>
          <a:effectLst/>
        </c:spPr>
      </c:pivotFmt>
      <c:pivotFmt>
        <c:idx val="27"/>
        <c:spPr>
          <a:solidFill>
            <a:srgbClr val="249FFF"/>
          </a:solidFill>
          <a:ln>
            <a:noFill/>
          </a:ln>
          <a:effectLst/>
        </c:spPr>
      </c:pivotFmt>
      <c:pivotFmt>
        <c:idx val="28"/>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FF7300"/>
          </a:solidFill>
          <a:ln>
            <a:noFill/>
          </a:ln>
          <a:effectLst/>
        </c:spPr>
      </c:pivotFmt>
      <c:pivotFmt>
        <c:idx val="30"/>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lumMod val="60000"/>
              <a:lumOff val="40000"/>
            </a:schemeClr>
          </a:solidFill>
          <a:ln>
            <a:noFill/>
          </a:ln>
          <a:effectLst/>
        </c:spPr>
      </c:pivotFmt>
      <c:pivotFmt>
        <c:idx val="32"/>
        <c:spPr>
          <a:solidFill>
            <a:srgbClr val="249FFF"/>
          </a:solidFill>
          <a:ln>
            <a:noFill/>
          </a:ln>
          <a:effectLst/>
        </c:spPr>
      </c:pivotFmt>
      <c:pivotFmt>
        <c:idx val="33"/>
        <c:spPr>
          <a:solidFill>
            <a:srgbClr val="249FFF"/>
          </a:solidFill>
          <a:ln>
            <a:noFill/>
          </a:ln>
          <a:effectLst/>
        </c:spPr>
      </c:pivotFmt>
      <c:pivotFmt>
        <c:idx val="34"/>
        <c:spPr>
          <a:solidFill>
            <a:srgbClr val="249FFF"/>
          </a:solidFill>
          <a:ln>
            <a:noFill/>
          </a:ln>
          <a:effectLst/>
        </c:spPr>
      </c:pivotFmt>
      <c:pivotFmt>
        <c:idx val="35"/>
        <c:spPr>
          <a:solidFill>
            <a:srgbClr val="0050B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FF7300"/>
          </a:solidFill>
          <a:ln>
            <a:noFill/>
          </a:ln>
          <a:effectLst/>
        </c:spPr>
      </c:pivotFmt>
      <c:pivotFmt>
        <c:idx val="37"/>
        <c:spPr>
          <a:solidFill>
            <a:srgbClr val="249F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5">
              <a:lumMod val="60000"/>
              <a:lumOff val="40000"/>
            </a:schemeClr>
          </a:solidFill>
          <a:ln>
            <a:noFill/>
          </a:ln>
          <a:effectLst/>
        </c:spPr>
      </c:pivotFmt>
      <c:pivotFmt>
        <c:idx val="39"/>
        <c:spPr>
          <a:solidFill>
            <a:srgbClr val="249FFF"/>
          </a:solidFill>
          <a:ln>
            <a:noFill/>
          </a:ln>
          <a:effectLst/>
        </c:spPr>
      </c:pivotFmt>
      <c:pivotFmt>
        <c:idx val="40"/>
        <c:spPr>
          <a:solidFill>
            <a:srgbClr val="249FFF"/>
          </a:solidFill>
          <a:ln>
            <a:noFill/>
          </a:ln>
          <a:effectLst/>
        </c:spPr>
      </c:pivotFmt>
      <c:pivotFmt>
        <c:idx val="41"/>
        <c:spPr>
          <a:solidFill>
            <a:srgbClr val="249FFF"/>
          </a:solidFill>
          <a:ln>
            <a:noFill/>
          </a:ln>
          <a:effectLst/>
        </c:spPr>
      </c:pivotFmt>
    </c:pivotFmts>
    <c:plotArea>
      <c:layout/>
      <c:barChart>
        <c:barDir val="col"/>
        <c:grouping val="clustered"/>
        <c:varyColors val="0"/>
        <c:ser>
          <c:idx val="0"/>
          <c:order val="0"/>
          <c:tx>
            <c:strRef>
              <c:f>Toimialat!$C$61</c:f>
              <c:strCache>
                <c:ptCount val="1"/>
                <c:pt idx="0">
                  <c:v>Alkuperäinen TA</c:v>
                </c:pt>
              </c:strCache>
            </c:strRef>
          </c:tx>
          <c:spPr>
            <a:solidFill>
              <a:srgbClr val="0050BB"/>
            </a:solidFill>
            <a:ln>
              <a:noFill/>
            </a:ln>
            <a:effectLst/>
          </c:spPr>
          <c:invertIfNegative val="0"/>
          <c:dPt>
            <c:idx val="0"/>
            <c:invertIfNegative val="0"/>
            <c:bubble3D val="0"/>
            <c:spPr>
              <a:solidFill>
                <a:srgbClr val="FF7300"/>
              </a:solidFill>
              <a:ln>
                <a:noFill/>
              </a:ln>
              <a:effectLst/>
            </c:spPr>
            <c:extLst>
              <c:ext xmlns:c16="http://schemas.microsoft.com/office/drawing/2014/chart" uri="{C3380CC4-5D6E-409C-BE32-E72D297353CC}">
                <c16:uniqueId val="{00000001-FD53-450F-BAB3-A36C89BF5814}"/>
              </c:ext>
            </c:extLst>
          </c:dPt>
          <c:dPt>
            <c:idx val="1"/>
            <c:invertIfNegative val="0"/>
            <c:bubble3D val="0"/>
            <c:extLst>
              <c:ext xmlns:c16="http://schemas.microsoft.com/office/drawing/2014/chart" uri="{C3380CC4-5D6E-409C-BE32-E72D297353CC}">
                <c16:uniqueId val="{00000002-FD53-450F-BAB3-A36C89BF5814}"/>
              </c:ext>
            </c:extLst>
          </c:dPt>
          <c:dPt>
            <c:idx val="3"/>
            <c:invertIfNegative val="0"/>
            <c:bubble3D val="0"/>
            <c:extLst>
              <c:ext xmlns:c16="http://schemas.microsoft.com/office/drawing/2014/chart" uri="{C3380CC4-5D6E-409C-BE32-E72D297353CC}">
                <c16:uniqueId val="{00000003-FD53-450F-BAB3-A36C89BF5814}"/>
              </c:ext>
            </c:extLst>
          </c:dPt>
          <c:dPt>
            <c:idx val="5"/>
            <c:invertIfNegative val="0"/>
            <c:bubble3D val="0"/>
            <c:extLst>
              <c:ext xmlns:c16="http://schemas.microsoft.com/office/drawing/2014/chart" uri="{C3380CC4-5D6E-409C-BE32-E72D297353CC}">
                <c16:uniqueId val="{00000004-FD53-450F-BAB3-A36C89BF5814}"/>
              </c:ext>
            </c:extLst>
          </c:dPt>
          <c:dPt>
            <c:idx val="7"/>
            <c:invertIfNegative val="0"/>
            <c:bubble3D val="0"/>
            <c:extLst>
              <c:ext xmlns:c16="http://schemas.microsoft.com/office/drawing/2014/chart" uri="{C3380CC4-5D6E-409C-BE32-E72D297353CC}">
                <c16:uniqueId val="{00000005-FD53-450F-BAB3-A36C89BF58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Toimialat!$B$62:$B$65</c:f>
              <c:strCache>
                <c:ptCount val="4"/>
                <c:pt idx="0">
                  <c:v>Tulot</c:v>
                </c:pt>
                <c:pt idx="1">
                  <c:v>Henkilöstökulut</c:v>
                </c:pt>
                <c:pt idx="2">
                  <c:v>Palvelujen ostot</c:v>
                </c:pt>
                <c:pt idx="3">
                  <c:v>Muut menot</c:v>
                </c:pt>
              </c:strCache>
            </c:strRef>
          </c:cat>
          <c:val>
            <c:numRef>
              <c:f>Toimialat!$C$62:$C$65</c:f>
              <c:numCache>
                <c:formatCode>#,##0.00</c:formatCode>
                <c:ptCount val="4"/>
                <c:pt idx="0">
                  <c:v>47.58</c:v>
                </c:pt>
                <c:pt idx="1">
                  <c:v>31.37</c:v>
                </c:pt>
                <c:pt idx="2">
                  <c:v>5.1100000000000003</c:v>
                </c:pt>
                <c:pt idx="3">
                  <c:v>9.52</c:v>
                </c:pt>
              </c:numCache>
            </c:numRef>
          </c:val>
          <c:extLst>
            <c:ext xmlns:c16="http://schemas.microsoft.com/office/drawing/2014/chart" uri="{C3380CC4-5D6E-409C-BE32-E72D297353CC}">
              <c16:uniqueId val="{00000006-FD53-450F-BAB3-A36C89BF5814}"/>
            </c:ext>
          </c:extLst>
        </c:ser>
        <c:ser>
          <c:idx val="1"/>
          <c:order val="1"/>
          <c:tx>
            <c:strRef>
              <c:f>Toimialat!$D$61</c:f>
              <c:strCache>
                <c:ptCount val="1"/>
                <c:pt idx="0">
                  <c:v>Toteuma</c:v>
                </c:pt>
              </c:strCache>
            </c:strRef>
          </c:tx>
          <c:spPr>
            <a:solidFill>
              <a:srgbClr val="249FFF"/>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FD53-450F-BAB3-A36C89BF5814}"/>
              </c:ext>
            </c:extLst>
          </c:dPt>
          <c:dPt>
            <c:idx val="1"/>
            <c:invertIfNegative val="0"/>
            <c:bubble3D val="0"/>
            <c:spPr>
              <a:solidFill>
                <a:srgbClr val="249FFF"/>
              </a:solidFill>
              <a:ln>
                <a:noFill/>
              </a:ln>
              <a:effectLst/>
            </c:spPr>
            <c:extLst>
              <c:ext xmlns:c16="http://schemas.microsoft.com/office/drawing/2014/chart" uri="{C3380CC4-5D6E-409C-BE32-E72D297353CC}">
                <c16:uniqueId val="{0000000A-FD53-450F-BAB3-A36C89BF5814}"/>
              </c:ext>
            </c:extLst>
          </c:dPt>
          <c:dPt>
            <c:idx val="2"/>
            <c:invertIfNegative val="0"/>
            <c:bubble3D val="0"/>
            <c:spPr>
              <a:solidFill>
                <a:srgbClr val="249FFF"/>
              </a:solidFill>
              <a:ln>
                <a:noFill/>
              </a:ln>
              <a:effectLst/>
            </c:spPr>
            <c:extLst>
              <c:ext xmlns:c16="http://schemas.microsoft.com/office/drawing/2014/chart" uri="{C3380CC4-5D6E-409C-BE32-E72D297353CC}">
                <c16:uniqueId val="{0000000C-FD53-450F-BAB3-A36C89BF5814}"/>
              </c:ext>
            </c:extLst>
          </c:dPt>
          <c:dPt>
            <c:idx val="3"/>
            <c:invertIfNegative val="0"/>
            <c:bubble3D val="0"/>
            <c:spPr>
              <a:solidFill>
                <a:srgbClr val="249FFF"/>
              </a:solidFill>
              <a:ln>
                <a:noFill/>
              </a:ln>
              <a:effectLst/>
            </c:spPr>
            <c:extLst>
              <c:ext xmlns:c16="http://schemas.microsoft.com/office/drawing/2014/chart" uri="{C3380CC4-5D6E-409C-BE32-E72D297353CC}">
                <c16:uniqueId val="{0000000E-FD53-450F-BAB3-A36C89BF58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Toimialat!$B$62:$B$65</c:f>
              <c:strCache>
                <c:ptCount val="4"/>
                <c:pt idx="0">
                  <c:v>Tulot</c:v>
                </c:pt>
                <c:pt idx="1">
                  <c:v>Henkilöstökulut</c:v>
                </c:pt>
                <c:pt idx="2">
                  <c:v>Palvelujen ostot</c:v>
                </c:pt>
                <c:pt idx="3">
                  <c:v>Muut menot</c:v>
                </c:pt>
              </c:strCache>
            </c:strRef>
          </c:cat>
          <c:val>
            <c:numRef>
              <c:f>Toimialat!$D$62:$D$65</c:f>
              <c:numCache>
                <c:formatCode>#,##0.00</c:formatCode>
                <c:ptCount val="4"/>
                <c:pt idx="0">
                  <c:v>48.12</c:v>
                </c:pt>
                <c:pt idx="1">
                  <c:v>32.31</c:v>
                </c:pt>
                <c:pt idx="2">
                  <c:v>4.8499999999999996</c:v>
                </c:pt>
                <c:pt idx="3">
                  <c:v>9.6300000000000008</c:v>
                </c:pt>
              </c:numCache>
            </c:numRef>
          </c:val>
          <c:extLst>
            <c:ext xmlns:c16="http://schemas.microsoft.com/office/drawing/2014/chart" uri="{C3380CC4-5D6E-409C-BE32-E72D297353CC}">
              <c16:uniqueId val="{0000000F-FD53-450F-BAB3-A36C89BF5814}"/>
            </c:ext>
          </c:extLst>
        </c:ser>
        <c:dLbls>
          <c:dLblPos val="outEnd"/>
          <c:showLegendKey val="0"/>
          <c:showVal val="1"/>
          <c:showCatName val="0"/>
          <c:showSerName val="0"/>
          <c:showPercent val="0"/>
          <c:showBubbleSize val="0"/>
        </c:dLbls>
        <c:gapWidth val="50"/>
        <c:overlap val="10"/>
        <c:axId val="1468873496"/>
        <c:axId val="1468867264"/>
      </c:barChart>
      <c:catAx>
        <c:axId val="1468873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67264"/>
        <c:crosses val="autoZero"/>
        <c:auto val="1"/>
        <c:lblAlgn val="ctr"/>
        <c:lblOffset val="0"/>
        <c:noMultiLvlLbl val="0"/>
      </c:catAx>
      <c:valAx>
        <c:axId val="14688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ysClr val="windowText" lastClr="000000"/>
                    </a:solidFill>
                  </a:rPr>
                  <a:t>Milj.</a:t>
                </a:r>
                <a:r>
                  <a:rPr lang="en-US" sz="1100" baseline="0">
                    <a:solidFill>
                      <a:sysClr val="windowText" lastClr="000000"/>
                    </a:solidFill>
                  </a:rPr>
                  <a:t> EUR</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146887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0.69952</cdr:x>
      <cdr:y>0.57758</cdr:y>
    </cdr:from>
    <cdr:to>
      <cdr:x>0.75072</cdr:x>
      <cdr:y>0.64537</cdr:y>
    </cdr:to>
    <cdr:sp macro="" textlink="">
      <cdr:nvSpPr>
        <cdr:cNvPr id="2" name="Tekstiruutu 1">
          <a:extLst xmlns:a="http://schemas.openxmlformats.org/drawingml/2006/main">
            <a:ext uri="{FF2B5EF4-FFF2-40B4-BE49-F238E27FC236}">
              <a16:creationId xmlns:a16="http://schemas.microsoft.com/office/drawing/2014/main" id="{5F4FAA83-E5CC-45B2-ACC4-9CE20633446A}"/>
            </a:ext>
          </a:extLst>
        </cdr:cNvPr>
        <cdr:cNvSpPr txBox="1"/>
      </cdr:nvSpPr>
      <cdr:spPr>
        <a:xfrm xmlns:a="http://schemas.openxmlformats.org/drawingml/2006/main">
          <a:off x="6567715" y="4018645"/>
          <a:ext cx="480786" cy="471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0.41932</cdr:x>
      <cdr:y>0.77184</cdr:y>
    </cdr:from>
    <cdr:to>
      <cdr:x>0.46667</cdr:x>
      <cdr:y>0.83312</cdr:y>
    </cdr:to>
    <cdr:sp macro="" textlink="">
      <cdr:nvSpPr>
        <cdr:cNvPr id="12" name="Tekstiruutu 11">
          <a:extLst xmlns:a="http://schemas.openxmlformats.org/drawingml/2006/main">
            <a:ext uri="{FF2B5EF4-FFF2-40B4-BE49-F238E27FC236}">
              <a16:creationId xmlns:a16="http://schemas.microsoft.com/office/drawing/2014/main" id="{7D18965E-FA22-4CBA-A4AA-590699084314}"/>
            </a:ext>
          </a:extLst>
        </cdr:cNvPr>
        <cdr:cNvSpPr txBox="1"/>
      </cdr:nvSpPr>
      <cdr:spPr>
        <a:xfrm xmlns:a="http://schemas.openxmlformats.org/drawingml/2006/main">
          <a:off x="3937001" y="5370288"/>
          <a:ext cx="444500" cy="426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DF92-3C77-4FF5-AC12-A25C9225B7BF}" type="datetimeFigureOut">
              <a:rPr lang="en-US" smtClean="0"/>
              <a:t>2/4/2021</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462EC-D435-4B8E-B4A1-DD277932245E}" type="slidenum">
              <a:rPr lang="en-US" smtClean="0"/>
              <a:t>‹#›</a:t>
            </a:fld>
            <a:endParaRPr lang="en-US"/>
          </a:p>
        </p:txBody>
      </p:sp>
    </p:spTree>
    <p:extLst>
      <p:ext uri="{BB962C8B-B14F-4D97-AF65-F5344CB8AC3E}">
        <p14:creationId xmlns:p14="http://schemas.microsoft.com/office/powerpoint/2010/main" val="183422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16</a:t>
            </a:fld>
            <a:endParaRPr lang="en-US"/>
          </a:p>
        </p:txBody>
      </p:sp>
    </p:spTree>
    <p:extLst>
      <p:ext uri="{BB962C8B-B14F-4D97-AF65-F5344CB8AC3E}">
        <p14:creationId xmlns:p14="http://schemas.microsoft.com/office/powerpoint/2010/main" val="75881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29</a:t>
            </a:fld>
            <a:endParaRPr lang="en-US"/>
          </a:p>
        </p:txBody>
      </p:sp>
    </p:spTree>
    <p:extLst>
      <p:ext uri="{BB962C8B-B14F-4D97-AF65-F5344CB8AC3E}">
        <p14:creationId xmlns:p14="http://schemas.microsoft.com/office/powerpoint/2010/main" val="52923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30</a:t>
            </a:fld>
            <a:endParaRPr lang="en-US"/>
          </a:p>
        </p:txBody>
      </p:sp>
    </p:spTree>
    <p:extLst>
      <p:ext uri="{BB962C8B-B14F-4D97-AF65-F5344CB8AC3E}">
        <p14:creationId xmlns:p14="http://schemas.microsoft.com/office/powerpoint/2010/main" val="22735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32</a:t>
            </a:fld>
            <a:endParaRPr lang="en-US"/>
          </a:p>
        </p:txBody>
      </p:sp>
    </p:spTree>
    <p:extLst>
      <p:ext uri="{BB962C8B-B14F-4D97-AF65-F5344CB8AC3E}">
        <p14:creationId xmlns:p14="http://schemas.microsoft.com/office/powerpoint/2010/main" val="174348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34</a:t>
            </a:fld>
            <a:endParaRPr lang="en-US"/>
          </a:p>
        </p:txBody>
      </p:sp>
    </p:spTree>
    <p:extLst>
      <p:ext uri="{BB962C8B-B14F-4D97-AF65-F5344CB8AC3E}">
        <p14:creationId xmlns:p14="http://schemas.microsoft.com/office/powerpoint/2010/main" val="76051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565E11-0AC5-40C4-B4DA-5F41E076F1DF}" type="slidenum">
              <a:rPr lang="en-GB" smtClean="0"/>
              <a:t>59</a:t>
            </a:fld>
            <a:endParaRPr lang="en-GB"/>
          </a:p>
        </p:txBody>
      </p:sp>
    </p:spTree>
    <p:extLst>
      <p:ext uri="{BB962C8B-B14F-4D97-AF65-F5344CB8AC3E}">
        <p14:creationId xmlns:p14="http://schemas.microsoft.com/office/powerpoint/2010/main" val="279435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Ympäristö, rakentaminen ja liikenne</a:t>
            </a:r>
            <a:endParaRPr/>
          </a:p>
          <a:p>
            <a:r>
              <a:rPr b="0"/>
              <a:t>No alt text provided.</a:t>
            </a:r>
            <a:endParaRPr/>
          </a:p>
          <a:p>
            <a:endParaRPr/>
          </a:p>
          <a:p>
            <a:r>
              <a:rPr b="1"/>
              <a:t>Ympäristö, rakentaminen ja liikenne / pysäköinti</a:t>
            </a:r>
            <a:endParaRPr/>
          </a:p>
          <a:p>
            <a:r>
              <a:rPr b="0"/>
              <a:t>No alt text provided.</a:t>
            </a:r>
            <a:endParaRPr/>
          </a:p>
          <a:p>
            <a:endParaRPr/>
          </a:p>
          <a:p>
            <a:r>
              <a:rPr b="1"/>
              <a:t>Elinvoima, kilpailukyky ja työllisyys</a:t>
            </a:r>
            <a:endParaRPr/>
          </a:p>
          <a:p>
            <a:r>
              <a:rPr b="0"/>
              <a:t>No alt text provided.</a:t>
            </a:r>
            <a:endParaRPr/>
          </a:p>
          <a:p>
            <a:endParaRPr/>
          </a:p>
          <a:p>
            <a:r>
              <a:rPr b="1"/>
              <a:t>Asunto ja kiinteistö</a:t>
            </a:r>
            <a:endParaRPr/>
          </a:p>
          <a:p>
            <a:r>
              <a:rPr b="0"/>
              <a:t>No alt text provided.</a:t>
            </a:r>
            <a:endParaRPr/>
          </a:p>
          <a:p>
            <a:endParaRPr/>
          </a:p>
          <a:p>
            <a:r>
              <a:rPr b="1"/>
              <a:t>Sivistys ja hyvinvointi</a:t>
            </a:r>
            <a:endParaRPr/>
          </a:p>
          <a:p>
            <a:r>
              <a:rPr b="0"/>
              <a:t>No alt text provided.</a:t>
            </a:r>
            <a:endParaRPr/>
          </a:p>
          <a:p>
            <a:endParaRPr/>
          </a:p>
          <a:p>
            <a:r>
              <a:rPr b="1"/>
              <a:t>pivotTable</a:t>
            </a:r>
            <a:endParaRPr/>
          </a:p>
          <a:p>
            <a:r>
              <a:rPr b="0"/>
              <a:t>No alt text provided.</a:t>
            </a:r>
            <a:endParaRPr/>
          </a:p>
          <a:p>
            <a:endParaRPr/>
          </a:p>
          <a:p>
            <a:r>
              <a:rPr b="1"/>
              <a:t>card</a:t>
            </a:r>
            <a:endParaRPr/>
          </a:p>
          <a:p>
            <a:r>
              <a:rPr b="0"/>
              <a:t>No alt text provided.</a:t>
            </a:r>
            <a:endParaRPr/>
          </a:p>
          <a:p>
            <a:endParaRPr/>
          </a:p>
          <a:p>
            <a:r>
              <a:rPr b="1"/>
              <a:t>textbox</a:t>
            </a:r>
            <a:endParaRPr/>
          </a:p>
          <a:p>
            <a:r>
              <a:rPr b="0"/>
              <a:t>No alt text provided.</a:t>
            </a:r>
            <a:endParaRPr/>
          </a:p>
          <a:p>
            <a:endParaRPr/>
          </a:p>
          <a:p>
            <a:r>
              <a:rPr b="1"/>
              <a:t>textbox</a:t>
            </a:r>
            <a:endParaRPr/>
          </a:p>
          <a:p>
            <a:r>
              <a:rPr b="0"/>
              <a:t>No alt text provided.</a:t>
            </a:r>
            <a:endParaRPr/>
          </a:p>
          <a:p>
            <a:endParaRPr/>
          </a:p>
          <a:p>
            <a:r>
              <a:rPr b="1"/>
              <a:t>textbox</a:t>
            </a:r>
            <a:endParaRPr/>
          </a:p>
          <a:p>
            <a:r>
              <a:rPr b="0"/>
              <a:t>No alt text provided.</a:t>
            </a:r>
            <a:endParaRPr/>
          </a:p>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68</a:t>
            </a:fld>
            <a:endParaRPr lang="en-US"/>
          </a:p>
        </p:txBody>
      </p:sp>
    </p:spTree>
    <p:extLst>
      <p:ext uri="{BB962C8B-B14F-4D97-AF65-F5344CB8AC3E}">
        <p14:creationId xmlns:p14="http://schemas.microsoft.com/office/powerpoint/2010/main" val="178085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71</a:t>
            </a:fld>
            <a:endParaRPr lang="en-US"/>
          </a:p>
        </p:txBody>
      </p:sp>
    </p:spTree>
    <p:extLst>
      <p:ext uri="{BB962C8B-B14F-4D97-AF65-F5344CB8AC3E}">
        <p14:creationId xmlns:p14="http://schemas.microsoft.com/office/powerpoint/2010/main" val="274849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72</a:t>
            </a:fld>
            <a:endParaRPr lang="en-US"/>
          </a:p>
        </p:txBody>
      </p:sp>
    </p:spTree>
    <p:extLst>
      <p:ext uri="{BB962C8B-B14F-4D97-AF65-F5344CB8AC3E}">
        <p14:creationId xmlns:p14="http://schemas.microsoft.com/office/powerpoint/2010/main" val="187703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73</a:t>
            </a:fld>
            <a:endParaRPr lang="en-US"/>
          </a:p>
        </p:txBody>
      </p:sp>
    </p:spTree>
    <p:extLst>
      <p:ext uri="{BB962C8B-B14F-4D97-AF65-F5344CB8AC3E}">
        <p14:creationId xmlns:p14="http://schemas.microsoft.com/office/powerpoint/2010/main" val="160431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cs typeface="+mn-lt"/>
              </a:rPr>
              <a:t>KV-toimijoiden sijoittuminen kasvukäytäville pysähtyi hetkeksi koronakeväänä, mutta sijoittumiset normalisoituivat loppuvuodesta. Yritysten määrä Espoossa jatkoi kasvua, on mahdollista että kehittämistukien avulla perustettiin jopa enemmän yrityksiä kuin normaalisti. Työpaikkojen määrä lähti koronakriisin myötä laskuun ensin kaupunkiradan kehityskäytävällä ja sitten vuoden jälkipuoliskolla koko Espoossa.</a:t>
            </a:r>
          </a:p>
          <a:p>
            <a:br>
              <a:rPr lang="fi-FI">
                <a:cs typeface="+mn-lt"/>
              </a:rPr>
            </a:br>
            <a:r>
              <a:rPr lang="fi-FI"/>
              <a:t>Terveysperusteiset poissaolot: tilanteeseen on vaikuttanut korona-toimet, mm. sen kautta, että henkilöstö on ollut herkemmin poissa töistä vähäisempienkin flunssa- </a:t>
            </a:r>
            <a:r>
              <a:rPr lang="fi-FI" err="1"/>
              <a:t>ym</a:t>
            </a:r>
            <a:r>
              <a:rPr lang="fi-FI"/>
              <a:t> oireiden johdosta, kuten työnantaja on heitä ohjeistanut. Täsmällistä vaikutusta ei ole mahdollista todentaa. Koronan sairastaneita on ollut niin vähän suhteessa henkilöstön kokonaismäärään, että suoraan koronan ei voida katsoa lisänneen sairauspoissaoloja. </a:t>
            </a:r>
          </a:p>
          <a:p>
            <a:r>
              <a:rPr lang="fi-FI"/>
              <a:t>Henkilöstökokemus: saatujen henkilöstön palautteiden perusteella on todettavissa, että koronaan liittyvät huolet, varotoimet ja tehtäväjärjestelyt ovat vaikuttaneet työhyvinvointiin ja henkilöstökokemukseen ylipäänsä negatiivisesti. </a:t>
            </a:r>
          </a:p>
          <a:p>
            <a:endParaRPr lang="fi-FI">
              <a:cs typeface="Calibri"/>
            </a:endParaRPr>
          </a:p>
          <a:p>
            <a:r>
              <a:rPr lang="fi-FI"/>
              <a:t>Koronapandemia vaikutti voimakkaasti Espoon työllisyyteen vuonna 2020. Kun tammikuussa työttömien tai lomautettujen osuus työvoimasta oli Espoossa 7,7 % (11 092 henkilöä), oli vastaava osuus marraskuussa jo 11,3 % (16 606 henkilöä).  Työmarkkinatuen kuntaosuuden kustannukset olivat 24,6 milj. euroa, ylitystä talousarvioon 6,6 milj. euroa. Kasvua edellisvuodesta 19,4 % (4 milj. euroa). </a:t>
            </a:r>
          </a:p>
          <a:p>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cs typeface="Calibri"/>
              </a:rPr>
              <a:t>Keväällä ja kesällä uusien lomautettujen ja työttömien takia ruuhkautunut TE-toimisto ei saanut ohjattua riittävästi asiakkaita erilaisiin työllistymistä edistäviin palveluihin. </a:t>
            </a:r>
            <a:r>
              <a:rPr lang="fi-FI" sz="1200" kern="1200">
                <a:solidFill>
                  <a:schemeClr val="tx1"/>
                </a:solidFill>
                <a:effectLst/>
                <a:latin typeface="+mn-lt"/>
                <a:ea typeface="+mn-ea"/>
                <a:cs typeface="+mn-cs"/>
              </a:rPr>
              <a:t>Koronan vaikutuksesta asiakkaiden lähipalveluja jouduttiin myös sulkemaan ja rajoittamaan. Tämän vuoksi asiakkaita ei ole voitu ohjata yhtä tehokkaasti työllistymistä edistäviin palveluihin. Korona on vaikuttanut työttömyysjaksojen pidentymiseen, mikä on näkynyt erityisesti nuorten työttömyyden ja pitkäaikaistyöttömyyden kasvuna. Työttömyysjaksojen pidentymiset ovat nostaneet kunnan työmarkkinatuen kuntaosuuden kustannuksia.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cs typeface="Calibri"/>
              </a:rPr>
              <a:t>Vieraskielisten työttömien määrä on noussut koronan myötä heikentyneessä yleisessä työmarkkinatilanteessa. Tuoreimpien, joulukuun tietojen mukaan työttömien määrä on Espoossa kasvanut vuodentakaisesta 61 % ja ulkomaalaisten työttömien määrä on kasvanut 54 %. Uusien ulkomaalaisten työttömien määrä olisi kasvanut vielä voimakkaammin, ellei koronakriisi olisi vähentänyt merkittävästi kansainvälistä liikkuvuutta. Maahanmuuttajia tulee koronaepidemian aikana vähemmän kuin normaalitilanteessa.. Esim. Omnian osaamiskeskukseen maahanmuuttajille ohjautui viime vuoden aikana 340 asiakasta, tavoitteena oli saada osaamiskeskukseen 600 uutta asiakasta.</a:t>
            </a:r>
          </a:p>
          <a:p>
            <a:endParaRPr lang="fi-FI">
              <a:cs typeface="Calibri"/>
            </a:endParaRPr>
          </a:p>
          <a:p>
            <a:r>
              <a:rPr lang="fi-FI">
                <a:cs typeface="Calibri"/>
              </a:rPr>
              <a:t>Koronapandemian aiheuttamat toimintojen sulkemiset vähensivät toimintamenoja sivistystoimen palveluissa ja tukipalveluissa, joka paransi toimintakatetta. Valtion koronakompensaatiot nostivat verorahoitusta noin 170 M€, joka paransi vuosikatetta sekä investointien tulorahoitusta. Ilman koronakompensaatiota tulorahoitus olisi jäänyt … </a:t>
            </a:r>
          </a:p>
          <a:p>
            <a:endParaRPr lang="fi-FI">
              <a:cs typeface="Calibri"/>
            </a:endParaRPr>
          </a:p>
        </p:txBody>
      </p:sp>
      <p:sp>
        <p:nvSpPr>
          <p:cNvPr id="4" name="Dian numeron paikkamerkki 3"/>
          <p:cNvSpPr>
            <a:spLocks noGrp="1"/>
          </p:cNvSpPr>
          <p:nvPr>
            <p:ph type="sldNum" sz="quarter" idx="5"/>
          </p:nvPr>
        </p:nvSpPr>
        <p:spPr/>
        <p:txBody>
          <a:bodyPr/>
          <a:lstStyle/>
          <a:p>
            <a:fld id="{5B9462EC-D435-4B8E-B4A1-DD277932245E}" type="slidenum">
              <a:rPr lang="en-US" smtClean="0"/>
              <a:t>17</a:t>
            </a:fld>
            <a:endParaRPr lang="en-US"/>
          </a:p>
        </p:txBody>
      </p:sp>
    </p:spTree>
    <p:extLst>
      <p:ext uri="{BB962C8B-B14F-4D97-AF65-F5344CB8AC3E}">
        <p14:creationId xmlns:p14="http://schemas.microsoft.com/office/powerpoint/2010/main" val="31574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19</a:t>
            </a:fld>
            <a:endParaRPr lang="en-US"/>
          </a:p>
        </p:txBody>
      </p:sp>
    </p:spTree>
    <p:extLst>
      <p:ext uri="{BB962C8B-B14F-4D97-AF65-F5344CB8AC3E}">
        <p14:creationId xmlns:p14="http://schemas.microsoft.com/office/powerpoint/2010/main" val="11742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21</a:t>
            </a:fld>
            <a:endParaRPr lang="en-US"/>
          </a:p>
        </p:txBody>
      </p:sp>
    </p:spTree>
    <p:extLst>
      <p:ext uri="{BB962C8B-B14F-4D97-AF65-F5344CB8AC3E}">
        <p14:creationId xmlns:p14="http://schemas.microsoft.com/office/powerpoint/2010/main" val="138834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Koronapandemiasta johtuvat toiminnan muutokset terveysasemilla ja henkilöstön sijoittaminen koronatyöhön ovat heikentäneet kiireettömien lääkärin vastaanottoaikojen saatavuutta. Palvelutuotannon tuottavuus: kustannukset kasvoivat esimerkiksi lisähenkilöstötarpeen vuoksi (hoivatyö, koronajäljitys), tuotokset vähenivät, kun toimintoja piti ajaa alas (suun terveys, päiväkeskukset) ilman että kustannuksia saatiin vastaava määrä vähennettyä (esim. vuokrat pyörivät, vaikka toimintaa ei ole). Kivunhoidon koulutusta jäi pitämättä koronan johdosta.</a:t>
            </a:r>
          </a:p>
        </p:txBody>
      </p:sp>
      <p:sp>
        <p:nvSpPr>
          <p:cNvPr id="4" name="Dian numeron paikkamerkki 3"/>
          <p:cNvSpPr>
            <a:spLocks noGrp="1"/>
          </p:cNvSpPr>
          <p:nvPr>
            <p:ph type="sldNum" sz="quarter" idx="5"/>
          </p:nvPr>
        </p:nvSpPr>
        <p:spPr/>
        <p:txBody>
          <a:bodyPr/>
          <a:lstStyle/>
          <a:p>
            <a:fld id="{5B9462EC-D435-4B8E-B4A1-DD277932245E}" type="slidenum">
              <a:rPr lang="en-US" smtClean="0"/>
              <a:t>22</a:t>
            </a:fld>
            <a:endParaRPr lang="en-US"/>
          </a:p>
        </p:txBody>
      </p:sp>
    </p:spTree>
    <p:extLst>
      <p:ext uri="{BB962C8B-B14F-4D97-AF65-F5344CB8AC3E}">
        <p14:creationId xmlns:p14="http://schemas.microsoft.com/office/powerpoint/2010/main" val="218374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24</a:t>
            </a:fld>
            <a:endParaRPr lang="en-US"/>
          </a:p>
        </p:txBody>
      </p:sp>
    </p:spTree>
    <p:extLst>
      <p:ext uri="{BB962C8B-B14F-4D97-AF65-F5344CB8AC3E}">
        <p14:creationId xmlns:p14="http://schemas.microsoft.com/office/powerpoint/2010/main" val="33199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Korona vaikutti tavoitteista erityisesti 1) oppimistulosten arviointiin (osa arvioinneista peruttiin) 2) varhaiskasvatuksen osallistumisasteeseen ja 3) eri kieli- ja kulttuuriryhmien osallistumisasteeseen (ennakkotiedon mukaan osallistumisaste ei kasvanut korona-tilanteesta johtuen) sekä 4) palvelutuotannon tuottavuuteen (poikkeustilanteen suoritemäärien vertailukelvottomuus eri toiminnoissa)</a:t>
            </a:r>
            <a:endParaRPr lang="en-US"/>
          </a:p>
          <a:p>
            <a:endParaRPr lang="en-US">
              <a:cs typeface="Calibri"/>
            </a:endParaRPr>
          </a:p>
        </p:txBody>
      </p:sp>
      <p:sp>
        <p:nvSpPr>
          <p:cNvPr id="4" name="Dian numeron paikkamerkki 3"/>
          <p:cNvSpPr>
            <a:spLocks noGrp="1"/>
          </p:cNvSpPr>
          <p:nvPr>
            <p:ph type="sldNum" sz="quarter" idx="5"/>
          </p:nvPr>
        </p:nvSpPr>
        <p:spPr/>
        <p:txBody>
          <a:bodyPr/>
          <a:lstStyle/>
          <a:p>
            <a:fld id="{5B9462EC-D435-4B8E-B4A1-DD277932245E}" type="slidenum">
              <a:rPr lang="en-US" smtClean="0"/>
              <a:t>25</a:t>
            </a:fld>
            <a:endParaRPr lang="en-US"/>
          </a:p>
        </p:txBody>
      </p:sp>
    </p:spTree>
    <p:extLst>
      <p:ext uri="{BB962C8B-B14F-4D97-AF65-F5344CB8AC3E}">
        <p14:creationId xmlns:p14="http://schemas.microsoft.com/office/powerpoint/2010/main" val="370661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B9462EC-D435-4B8E-B4A1-DD277932245E}" type="slidenum">
              <a:rPr lang="en-US" smtClean="0"/>
              <a:t>27</a:t>
            </a:fld>
            <a:endParaRPr lang="en-US"/>
          </a:p>
        </p:txBody>
      </p:sp>
    </p:spTree>
    <p:extLst>
      <p:ext uri="{BB962C8B-B14F-4D97-AF65-F5344CB8AC3E}">
        <p14:creationId xmlns:p14="http://schemas.microsoft.com/office/powerpoint/2010/main" val="341812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Vaikka</a:t>
            </a:r>
            <a:r>
              <a:rPr lang="en-US">
                <a:cs typeface="Calibri"/>
              </a:rPr>
              <a:t> </a:t>
            </a:r>
            <a:r>
              <a:rPr lang="en-US" err="1">
                <a:cs typeface="Calibri"/>
              </a:rPr>
              <a:t>tavoitteet</a:t>
            </a:r>
            <a:r>
              <a:rPr lang="en-US">
                <a:cs typeface="Calibri"/>
              </a:rPr>
              <a:t> </a:t>
            </a:r>
            <a:r>
              <a:rPr lang="en-US" err="1">
                <a:cs typeface="Calibri"/>
              </a:rPr>
              <a:t>toteutuivat</a:t>
            </a:r>
            <a:r>
              <a:rPr lang="en-US">
                <a:cs typeface="Calibri"/>
              </a:rPr>
              <a:t> </a:t>
            </a:r>
            <a:r>
              <a:rPr lang="en-US" err="1">
                <a:cs typeface="Calibri"/>
              </a:rPr>
              <a:t>aiheutti</a:t>
            </a:r>
            <a:r>
              <a:rPr lang="en-US">
                <a:cs typeface="Calibri"/>
              </a:rPr>
              <a:t> korona </a:t>
            </a:r>
            <a:r>
              <a:rPr lang="en-US" err="1">
                <a:cs typeface="Calibri"/>
              </a:rPr>
              <a:t>kuitenkin</a:t>
            </a:r>
            <a:r>
              <a:rPr lang="en-US">
                <a:cs typeface="Calibri"/>
              </a:rPr>
              <a:t> </a:t>
            </a:r>
            <a:r>
              <a:rPr lang="en-US" err="1">
                <a:cs typeface="Calibri"/>
              </a:rPr>
              <a:t>muutoksia</a:t>
            </a:r>
            <a:r>
              <a:rPr lang="en-US">
                <a:cs typeface="Calibri"/>
              </a:rPr>
              <a:t>. Korona </a:t>
            </a:r>
            <a:r>
              <a:rPr lang="en-US" err="1">
                <a:cs typeface="Calibri"/>
              </a:rPr>
              <a:t>aiheutti</a:t>
            </a:r>
            <a:r>
              <a:rPr lang="en-US">
                <a:cs typeface="Calibri"/>
              </a:rPr>
              <a:t> </a:t>
            </a:r>
            <a:r>
              <a:rPr lang="en-US" err="1">
                <a:cs typeface="Calibri"/>
              </a:rPr>
              <a:t>merkittävää</a:t>
            </a:r>
            <a:r>
              <a:rPr lang="en-US">
                <a:cs typeface="Calibri"/>
              </a:rPr>
              <a:t> </a:t>
            </a:r>
            <a:r>
              <a:rPr lang="en-US" err="1">
                <a:cs typeface="Calibri"/>
              </a:rPr>
              <a:t>liikenteen</a:t>
            </a:r>
            <a:r>
              <a:rPr lang="en-US">
                <a:cs typeface="Calibri"/>
              </a:rPr>
              <a:t> </a:t>
            </a:r>
            <a:r>
              <a:rPr lang="en-US" err="1">
                <a:cs typeface="Calibri"/>
              </a:rPr>
              <a:t>vähentymistä</a:t>
            </a:r>
            <a:r>
              <a:rPr lang="en-US">
                <a:cs typeface="Calibri"/>
              </a:rPr>
              <a:t>, </a:t>
            </a:r>
            <a:r>
              <a:rPr lang="en-US" err="1">
                <a:cs typeface="Calibri"/>
              </a:rPr>
              <a:t>jolla</a:t>
            </a:r>
            <a:r>
              <a:rPr lang="en-US">
                <a:cs typeface="Calibri"/>
              </a:rPr>
              <a:t> </a:t>
            </a:r>
            <a:r>
              <a:rPr lang="en-US" err="1">
                <a:cs typeface="Calibri"/>
              </a:rPr>
              <a:t>oli</a:t>
            </a:r>
            <a:r>
              <a:rPr lang="en-US">
                <a:cs typeface="Calibri"/>
              </a:rPr>
              <a:t> </a:t>
            </a:r>
            <a:r>
              <a:rPr lang="en-US" err="1">
                <a:cs typeface="Calibri"/>
              </a:rPr>
              <a:t>myönteisiä</a:t>
            </a:r>
            <a:r>
              <a:rPr lang="en-US">
                <a:cs typeface="Calibri"/>
              </a:rPr>
              <a:t> </a:t>
            </a:r>
            <a:r>
              <a:rPr lang="en-US" err="1">
                <a:cs typeface="Calibri"/>
              </a:rPr>
              <a:t>vaikutuksia</a:t>
            </a:r>
            <a:r>
              <a:rPr lang="en-US">
                <a:cs typeface="Calibri"/>
              </a:rPr>
              <a:t> </a:t>
            </a:r>
            <a:r>
              <a:rPr lang="en-US" err="1">
                <a:cs typeface="Calibri"/>
              </a:rPr>
              <a:t>inra-hankkeiden</a:t>
            </a:r>
            <a:r>
              <a:rPr lang="en-US">
                <a:cs typeface="Calibri"/>
              </a:rPr>
              <a:t> </a:t>
            </a:r>
            <a:r>
              <a:rPr lang="en-US" err="1">
                <a:cs typeface="Calibri"/>
              </a:rPr>
              <a:t>töiden</a:t>
            </a:r>
            <a:r>
              <a:rPr lang="en-US">
                <a:cs typeface="Calibri"/>
              </a:rPr>
              <a:t> </a:t>
            </a:r>
            <a:r>
              <a:rPr lang="en-US" err="1">
                <a:cs typeface="Calibri"/>
              </a:rPr>
              <a:t>edistymiseen</a:t>
            </a:r>
            <a:r>
              <a:rPr lang="en-US">
                <a:cs typeface="Calibri"/>
              </a:rPr>
              <a:t>. </a:t>
            </a:r>
            <a:r>
              <a:rPr lang="en-US" err="1">
                <a:cs typeface="Calibri"/>
              </a:rPr>
              <a:t>Toimiala</a:t>
            </a:r>
            <a:r>
              <a:rPr lang="en-US">
                <a:cs typeface="Calibri"/>
              </a:rPr>
              <a:t> </a:t>
            </a:r>
            <a:r>
              <a:rPr lang="en-US" err="1">
                <a:cs typeface="Calibri"/>
              </a:rPr>
              <a:t>sijoitti</a:t>
            </a:r>
            <a:r>
              <a:rPr lang="en-US">
                <a:cs typeface="Calibri"/>
              </a:rPr>
              <a:t> </a:t>
            </a:r>
            <a:r>
              <a:rPr lang="en-US" err="1">
                <a:cs typeface="Calibri"/>
              </a:rPr>
              <a:t>muilta</a:t>
            </a:r>
            <a:r>
              <a:rPr lang="en-US">
                <a:cs typeface="Calibri"/>
              </a:rPr>
              <a:t> </a:t>
            </a:r>
            <a:r>
              <a:rPr lang="en-US" err="1">
                <a:cs typeface="Calibri"/>
              </a:rPr>
              <a:t>toimialoilta</a:t>
            </a:r>
            <a:r>
              <a:rPr lang="en-US">
                <a:cs typeface="Calibri"/>
              </a:rPr>
              <a:t> </a:t>
            </a:r>
            <a:r>
              <a:rPr lang="en-US" err="1">
                <a:cs typeface="Calibri"/>
              </a:rPr>
              <a:t>resurssipoolista</a:t>
            </a:r>
            <a:r>
              <a:rPr lang="en-US">
                <a:cs typeface="Calibri"/>
              </a:rPr>
              <a:t> </a:t>
            </a:r>
            <a:r>
              <a:rPr lang="en-US" err="1">
                <a:cs typeface="Calibri"/>
              </a:rPr>
              <a:t>työntekijöitä</a:t>
            </a:r>
            <a:r>
              <a:rPr lang="en-US">
                <a:cs typeface="Calibri"/>
              </a:rPr>
              <a:t> </a:t>
            </a:r>
            <a:r>
              <a:rPr lang="en-US" err="1">
                <a:cs typeface="Calibri"/>
              </a:rPr>
              <a:t>viherpuolen</a:t>
            </a:r>
            <a:r>
              <a:rPr lang="en-US">
                <a:cs typeface="Calibri"/>
              </a:rPr>
              <a:t> </a:t>
            </a:r>
            <a:r>
              <a:rPr lang="en-US" err="1">
                <a:cs typeface="Calibri"/>
              </a:rPr>
              <a:t>tehtäviin</a:t>
            </a:r>
            <a:r>
              <a:rPr lang="en-US">
                <a:cs typeface="Calibri"/>
              </a:rPr>
              <a:t>. </a:t>
            </a:r>
            <a:r>
              <a:rPr lang="en-US" err="1">
                <a:cs typeface="Calibri"/>
              </a:rPr>
              <a:t>Samoin</a:t>
            </a:r>
            <a:r>
              <a:rPr lang="en-US">
                <a:cs typeface="Calibri"/>
              </a:rPr>
              <a:t> </a:t>
            </a:r>
            <a:r>
              <a:rPr lang="en-US" err="1">
                <a:cs typeface="Calibri"/>
              </a:rPr>
              <a:t>siivous</a:t>
            </a:r>
            <a:r>
              <a:rPr lang="en-US">
                <a:cs typeface="Calibri"/>
              </a:rPr>
              <a:t>- ja </a:t>
            </a:r>
            <a:r>
              <a:rPr lang="en-US" err="1">
                <a:cs typeface="Calibri"/>
              </a:rPr>
              <a:t>vahtimestaritehtäviä</a:t>
            </a:r>
            <a:r>
              <a:rPr lang="en-US">
                <a:cs typeface="Calibri"/>
              </a:rPr>
              <a:t> </a:t>
            </a:r>
            <a:r>
              <a:rPr lang="en-US" err="1">
                <a:cs typeface="Calibri"/>
              </a:rPr>
              <a:t>painotettiin</a:t>
            </a:r>
            <a:r>
              <a:rPr lang="en-US">
                <a:cs typeface="Calibri"/>
              </a:rPr>
              <a:t> </a:t>
            </a:r>
            <a:r>
              <a:rPr lang="en-US" err="1">
                <a:cs typeface="Calibri"/>
              </a:rPr>
              <a:t>terveyspuolen</a:t>
            </a:r>
            <a:r>
              <a:rPr lang="en-US">
                <a:cs typeface="Calibri"/>
              </a:rPr>
              <a:t> </a:t>
            </a:r>
            <a:r>
              <a:rPr lang="en-US" err="1">
                <a:cs typeface="Calibri"/>
              </a:rPr>
              <a:t>kohteisiin</a:t>
            </a:r>
            <a:r>
              <a:rPr lang="en-US">
                <a:cs typeface="Calibri"/>
              </a:rPr>
              <a:t>.</a:t>
            </a:r>
          </a:p>
          <a:p>
            <a:r>
              <a:rPr lang="en-US" err="1">
                <a:cs typeface="Calibri"/>
              </a:rPr>
              <a:t>Tonttien</a:t>
            </a:r>
            <a:r>
              <a:rPr lang="en-US">
                <a:cs typeface="Calibri"/>
              </a:rPr>
              <a:t> </a:t>
            </a:r>
            <a:r>
              <a:rPr lang="en-US" err="1">
                <a:cs typeface="Calibri"/>
              </a:rPr>
              <a:t>kysyntään</a:t>
            </a:r>
            <a:r>
              <a:rPr lang="en-US">
                <a:cs typeface="Calibri"/>
              </a:rPr>
              <a:t> </a:t>
            </a:r>
            <a:r>
              <a:rPr lang="en-US" err="1">
                <a:cs typeface="Calibri"/>
              </a:rPr>
              <a:t>koronalla</a:t>
            </a:r>
            <a:r>
              <a:rPr lang="en-US">
                <a:cs typeface="Calibri"/>
              </a:rPr>
              <a:t> </a:t>
            </a:r>
            <a:r>
              <a:rPr lang="en-US" err="1">
                <a:cs typeface="Calibri"/>
              </a:rPr>
              <a:t>ei</a:t>
            </a:r>
            <a:r>
              <a:rPr lang="en-US">
                <a:cs typeface="Calibri"/>
              </a:rPr>
              <a:t> </a:t>
            </a:r>
            <a:r>
              <a:rPr lang="en-US" err="1">
                <a:cs typeface="Calibri"/>
              </a:rPr>
              <a:t>ennakkoarvioista</a:t>
            </a:r>
            <a:r>
              <a:rPr lang="en-US">
                <a:cs typeface="Calibri"/>
              </a:rPr>
              <a:t> </a:t>
            </a:r>
            <a:r>
              <a:rPr lang="en-US" err="1">
                <a:cs typeface="Calibri"/>
              </a:rPr>
              <a:t>huolimatta</a:t>
            </a:r>
            <a:r>
              <a:rPr lang="en-US">
                <a:cs typeface="Calibri"/>
              </a:rPr>
              <a:t> </a:t>
            </a:r>
            <a:r>
              <a:rPr lang="en-US" err="1">
                <a:cs typeface="Calibri"/>
              </a:rPr>
              <a:t>ollut</a:t>
            </a:r>
            <a:r>
              <a:rPr lang="en-US">
                <a:cs typeface="Calibri"/>
              </a:rPr>
              <a:t> </a:t>
            </a:r>
            <a:r>
              <a:rPr lang="en-US" err="1">
                <a:cs typeface="Calibri"/>
              </a:rPr>
              <a:t>merkittävää</a:t>
            </a:r>
            <a:r>
              <a:rPr lang="en-US">
                <a:cs typeface="Calibri"/>
              </a:rPr>
              <a:t> </a:t>
            </a:r>
            <a:r>
              <a:rPr lang="en-US" err="1">
                <a:cs typeface="Calibri"/>
              </a:rPr>
              <a:t>vaikutusta</a:t>
            </a:r>
            <a:r>
              <a:rPr lang="en-US">
                <a:cs typeface="Calibri"/>
              </a:rPr>
              <a:t>.</a:t>
            </a:r>
          </a:p>
          <a:p>
            <a:r>
              <a:rPr lang="en-US">
                <a:cs typeface="Calibri"/>
              </a:rPr>
              <a:t>Korona-</a:t>
            </a:r>
            <a:r>
              <a:rPr lang="en-US" err="1">
                <a:cs typeface="Calibri"/>
              </a:rPr>
              <a:t>aikaa</a:t>
            </a:r>
            <a:r>
              <a:rPr lang="en-US">
                <a:cs typeface="Calibri"/>
              </a:rPr>
              <a:t> </a:t>
            </a:r>
            <a:r>
              <a:rPr lang="en-US" err="1">
                <a:cs typeface="Calibri"/>
              </a:rPr>
              <a:t>hyödynnettiin</a:t>
            </a:r>
            <a:r>
              <a:rPr lang="en-US">
                <a:cs typeface="Calibri"/>
              </a:rPr>
              <a:t> </a:t>
            </a:r>
            <a:r>
              <a:rPr lang="en-US" err="1">
                <a:cs typeface="Calibri"/>
              </a:rPr>
              <a:t>keväällä</a:t>
            </a:r>
            <a:r>
              <a:rPr lang="en-US">
                <a:cs typeface="Calibri"/>
              </a:rPr>
              <a:t> </a:t>
            </a:r>
            <a:r>
              <a:rPr lang="en-US" err="1">
                <a:cs typeface="Calibri"/>
              </a:rPr>
              <a:t>koulujen</a:t>
            </a:r>
            <a:r>
              <a:rPr lang="en-US">
                <a:cs typeface="Calibri"/>
              </a:rPr>
              <a:t> </a:t>
            </a:r>
            <a:r>
              <a:rPr lang="en-US" err="1">
                <a:cs typeface="Calibri"/>
              </a:rPr>
              <a:t>kunnossapitotöihin</a:t>
            </a:r>
            <a:r>
              <a:rPr lang="en-US">
                <a:cs typeface="Calibri"/>
              </a:rPr>
              <a:t>. </a:t>
            </a:r>
            <a:r>
              <a:rPr lang="en-US" err="1">
                <a:cs typeface="Calibri"/>
              </a:rPr>
              <a:t>Kh:n</a:t>
            </a:r>
            <a:r>
              <a:rPr lang="en-US">
                <a:cs typeface="Calibri"/>
              </a:rPr>
              <a:t> </a:t>
            </a:r>
            <a:r>
              <a:rPr lang="en-US" err="1">
                <a:cs typeface="Calibri"/>
              </a:rPr>
              <a:t>päätöksen</a:t>
            </a:r>
            <a:r>
              <a:rPr lang="en-US">
                <a:cs typeface="Calibri"/>
              </a:rPr>
              <a:t> </a:t>
            </a:r>
            <a:r>
              <a:rPr lang="en-US" err="1">
                <a:cs typeface="Calibri"/>
              </a:rPr>
              <a:t>mukaisesti</a:t>
            </a:r>
            <a:r>
              <a:rPr lang="en-US">
                <a:cs typeface="Calibri"/>
              </a:rPr>
              <a:t> </a:t>
            </a:r>
            <a:r>
              <a:rPr lang="en-US" err="1">
                <a:cs typeface="Calibri"/>
              </a:rPr>
              <a:t>annettiin</a:t>
            </a:r>
            <a:r>
              <a:rPr lang="en-US">
                <a:cs typeface="Calibri"/>
              </a:rPr>
              <a:t> </a:t>
            </a:r>
            <a:r>
              <a:rPr lang="en-US" err="1">
                <a:cs typeface="Calibri"/>
              </a:rPr>
              <a:t>vuokrahelpotuksia</a:t>
            </a:r>
            <a:r>
              <a:rPr lang="en-US">
                <a:cs typeface="Calibri"/>
              </a:rPr>
              <a:t> .</a:t>
            </a:r>
          </a:p>
          <a:p>
            <a:r>
              <a:rPr lang="en-US" err="1">
                <a:cs typeface="Calibri"/>
              </a:rPr>
              <a:t>Toimitilojen</a:t>
            </a:r>
            <a:r>
              <a:rPr lang="en-US">
                <a:cs typeface="Calibri"/>
              </a:rPr>
              <a:t> </a:t>
            </a:r>
            <a:r>
              <a:rPr lang="en-US" err="1">
                <a:cs typeface="Calibri"/>
              </a:rPr>
              <a:t>käyttö</a:t>
            </a:r>
            <a:r>
              <a:rPr lang="en-US">
                <a:cs typeface="Calibri"/>
              </a:rPr>
              <a:t> </a:t>
            </a:r>
            <a:r>
              <a:rPr lang="en-US" err="1">
                <a:cs typeface="Calibri"/>
              </a:rPr>
              <a:t>kokonaisuudessaan</a:t>
            </a:r>
            <a:r>
              <a:rPr lang="en-US">
                <a:cs typeface="Calibri"/>
              </a:rPr>
              <a:t> on </a:t>
            </a:r>
            <a:r>
              <a:rPr lang="en-US" err="1">
                <a:cs typeface="Calibri"/>
              </a:rPr>
              <a:t>vähentynyt</a:t>
            </a:r>
            <a:r>
              <a:rPr lang="en-US">
                <a:cs typeface="Calibri"/>
              </a:rPr>
              <a:t> ja </a:t>
            </a:r>
            <a:r>
              <a:rPr lang="en-US" err="1">
                <a:cs typeface="Calibri"/>
              </a:rPr>
              <a:t>toimistotyö</a:t>
            </a:r>
            <a:r>
              <a:rPr lang="en-US">
                <a:cs typeface="Calibri"/>
              </a:rPr>
              <a:t> on </a:t>
            </a:r>
            <a:r>
              <a:rPr lang="en-US" err="1">
                <a:cs typeface="Calibri"/>
              </a:rPr>
              <a:t>siirtynyt</a:t>
            </a:r>
            <a:r>
              <a:rPr lang="en-US">
                <a:cs typeface="Calibri"/>
              </a:rPr>
              <a:t> </a:t>
            </a:r>
            <a:r>
              <a:rPr lang="en-US" err="1">
                <a:cs typeface="Calibri"/>
              </a:rPr>
              <a:t>lähes</a:t>
            </a:r>
            <a:r>
              <a:rPr lang="en-US">
                <a:cs typeface="Calibri"/>
              </a:rPr>
              <a:t> </a:t>
            </a:r>
            <a:r>
              <a:rPr lang="en-US" err="1">
                <a:cs typeface="Calibri"/>
              </a:rPr>
              <a:t>kokonaan</a:t>
            </a:r>
            <a:r>
              <a:rPr lang="en-US">
                <a:cs typeface="Calibri"/>
              </a:rPr>
              <a:t> </a:t>
            </a:r>
            <a:r>
              <a:rPr lang="en-US" err="1">
                <a:cs typeface="Calibri"/>
              </a:rPr>
              <a:t>etään</a:t>
            </a:r>
            <a:r>
              <a:rPr lang="en-US">
                <a:cs typeface="Calibri"/>
              </a:rPr>
              <a:t>. </a:t>
            </a:r>
            <a:r>
              <a:rPr lang="en-US" err="1">
                <a:cs typeface="Calibri"/>
              </a:rPr>
              <a:t>Myös</a:t>
            </a:r>
            <a:r>
              <a:rPr lang="en-US">
                <a:cs typeface="Calibri"/>
              </a:rPr>
              <a:t> </a:t>
            </a:r>
            <a:r>
              <a:rPr lang="en-US" err="1">
                <a:cs typeface="Calibri"/>
              </a:rPr>
              <a:t>sairaspoissaoloissa</a:t>
            </a:r>
            <a:r>
              <a:rPr lang="en-US">
                <a:cs typeface="Calibri"/>
              </a:rPr>
              <a:t> on </a:t>
            </a:r>
            <a:r>
              <a:rPr lang="en-US" err="1">
                <a:cs typeface="Calibri"/>
              </a:rPr>
              <a:t>ollut</a:t>
            </a:r>
            <a:r>
              <a:rPr lang="en-US">
                <a:cs typeface="Calibri"/>
              </a:rPr>
              <a:t> </a:t>
            </a:r>
            <a:r>
              <a:rPr lang="en-US" err="1">
                <a:cs typeface="Calibri"/>
              </a:rPr>
              <a:t>vähentymistä</a:t>
            </a:r>
            <a:r>
              <a:rPr lang="en-US">
                <a:cs typeface="Calibri"/>
              </a:rPr>
              <a:t>.</a:t>
            </a:r>
          </a:p>
          <a:p>
            <a:r>
              <a:rPr lang="en-US" err="1">
                <a:cs typeface="Calibri"/>
              </a:rPr>
              <a:t>Asuntotuotanto</a:t>
            </a:r>
            <a:r>
              <a:rPr lang="en-US">
                <a:cs typeface="Calibri"/>
              </a:rPr>
              <a:t> on </a:t>
            </a:r>
            <a:r>
              <a:rPr lang="en-US" err="1">
                <a:cs typeface="Calibri"/>
              </a:rPr>
              <a:t>aloitusten</a:t>
            </a:r>
            <a:r>
              <a:rPr lang="en-US">
                <a:cs typeface="Calibri"/>
              </a:rPr>
              <a:t> ja </a:t>
            </a:r>
            <a:r>
              <a:rPr lang="en-US" err="1">
                <a:cs typeface="Calibri"/>
              </a:rPr>
              <a:t>luvitusten</a:t>
            </a:r>
            <a:r>
              <a:rPr lang="en-US">
                <a:cs typeface="Calibri"/>
              </a:rPr>
              <a:t> </a:t>
            </a:r>
            <a:r>
              <a:rPr lang="en-US" err="1">
                <a:cs typeface="Calibri"/>
              </a:rPr>
              <a:t>suhteen</a:t>
            </a:r>
            <a:r>
              <a:rPr lang="en-US">
                <a:cs typeface="Calibri"/>
              </a:rPr>
              <a:t> </a:t>
            </a:r>
            <a:r>
              <a:rPr lang="en-US" err="1">
                <a:cs typeface="Calibri"/>
              </a:rPr>
              <a:t>pysynyt</a:t>
            </a:r>
            <a:r>
              <a:rPr lang="en-US">
                <a:cs typeface="Calibri"/>
              </a:rPr>
              <a:t> </a:t>
            </a:r>
            <a:r>
              <a:rPr lang="en-US" err="1">
                <a:cs typeface="Calibri"/>
              </a:rPr>
              <a:t>korkealla</a:t>
            </a:r>
            <a:r>
              <a:rPr lang="en-US">
                <a:cs typeface="Calibri"/>
              </a:rPr>
              <a:t> </a:t>
            </a:r>
            <a:r>
              <a:rPr lang="en-US" err="1">
                <a:cs typeface="Calibri"/>
              </a:rPr>
              <a:t>tasolla</a:t>
            </a:r>
            <a:r>
              <a:rPr lang="en-US">
                <a:cs typeface="Calibri"/>
              </a:rPr>
              <a:t>. </a:t>
            </a:r>
            <a:r>
              <a:rPr lang="en-US" err="1">
                <a:cs typeface="Calibri"/>
              </a:rPr>
              <a:t>Joukkoliikenteen</a:t>
            </a:r>
            <a:r>
              <a:rPr lang="en-US">
                <a:cs typeface="Calibri"/>
              </a:rPr>
              <a:t> </a:t>
            </a:r>
            <a:r>
              <a:rPr lang="en-US" err="1">
                <a:cs typeface="Calibri"/>
              </a:rPr>
              <a:t>matkustajamäärien</a:t>
            </a:r>
            <a:r>
              <a:rPr lang="en-US">
                <a:cs typeface="Calibri"/>
              </a:rPr>
              <a:t> ja </a:t>
            </a:r>
            <a:r>
              <a:rPr lang="en-US" err="1">
                <a:cs typeface="Calibri"/>
              </a:rPr>
              <a:t>lipputulojen</a:t>
            </a:r>
            <a:r>
              <a:rPr lang="en-US">
                <a:cs typeface="Calibri"/>
              </a:rPr>
              <a:t> </a:t>
            </a:r>
            <a:r>
              <a:rPr lang="en-US" err="1">
                <a:cs typeface="Calibri"/>
              </a:rPr>
              <a:t>merkittävä</a:t>
            </a:r>
            <a:r>
              <a:rPr lang="en-US">
                <a:cs typeface="Calibri"/>
              </a:rPr>
              <a:t> </a:t>
            </a:r>
            <a:r>
              <a:rPr lang="en-US" err="1">
                <a:cs typeface="Calibri"/>
              </a:rPr>
              <a:t>väheneminen</a:t>
            </a:r>
            <a:r>
              <a:rPr lang="en-US">
                <a:cs typeface="Calibri"/>
              </a:rPr>
              <a:t> on </a:t>
            </a:r>
            <a:r>
              <a:rPr lang="en-US" err="1">
                <a:cs typeface="Calibri"/>
              </a:rPr>
              <a:t>kasvattanut</a:t>
            </a:r>
            <a:r>
              <a:rPr lang="en-US">
                <a:cs typeface="Calibri"/>
              </a:rPr>
              <a:t> </a:t>
            </a:r>
            <a:r>
              <a:rPr lang="en-US" err="1">
                <a:cs typeface="Calibri"/>
              </a:rPr>
              <a:t>kaupungin</a:t>
            </a:r>
            <a:r>
              <a:rPr lang="en-US">
                <a:cs typeface="Calibri"/>
              </a:rPr>
              <a:t> </a:t>
            </a:r>
            <a:r>
              <a:rPr lang="en-US" err="1">
                <a:cs typeface="Calibri"/>
              </a:rPr>
              <a:t>kuntaosuutta</a:t>
            </a:r>
            <a:r>
              <a:rPr lang="en-US">
                <a:cs typeface="Calibri"/>
              </a:rPr>
              <a:t>.</a:t>
            </a:r>
          </a:p>
          <a:p>
            <a:endParaRPr lang="en-US">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fld id="{5B9462EC-D435-4B8E-B4A1-DD277932245E}" type="slidenum">
              <a:rPr lang="en-US" smtClean="0"/>
              <a:t>28</a:t>
            </a:fld>
            <a:endParaRPr lang="en-US"/>
          </a:p>
        </p:txBody>
      </p:sp>
    </p:spTree>
    <p:extLst>
      <p:ext uri="{BB962C8B-B14F-4D97-AF65-F5344CB8AC3E}">
        <p14:creationId xmlns:p14="http://schemas.microsoft.com/office/powerpoint/2010/main" val="1040115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2354400" y="2351700"/>
            <a:ext cx="6264000" cy="864000"/>
          </a:xfrm>
        </p:spPr>
        <p:txBody>
          <a:bodyPr>
            <a:normAutofit/>
          </a:bodyPr>
          <a:lstStyle>
            <a:lvl1pPr>
              <a:defRPr sz="2700" b="1">
                <a:solidFill>
                  <a:srgbClr val="249FFF"/>
                </a:solidFill>
              </a:defRPr>
            </a:lvl1pPr>
          </a:lstStyle>
          <a:p>
            <a:r>
              <a:rPr lang="fi-FI"/>
              <a:t>Muokkaa ots. perustyyl. napsautt.</a:t>
            </a:r>
            <a:endParaRPr lang="en-GB"/>
          </a:p>
        </p:txBody>
      </p:sp>
      <p:sp>
        <p:nvSpPr>
          <p:cNvPr id="3" name="Alaotsikko 2"/>
          <p:cNvSpPr>
            <a:spLocks noGrp="1"/>
          </p:cNvSpPr>
          <p:nvPr>
            <p:ph type="subTitle" idx="1"/>
          </p:nvPr>
        </p:nvSpPr>
        <p:spPr>
          <a:xfrm>
            <a:off x="2354400" y="3453300"/>
            <a:ext cx="5256000" cy="61830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pic>
        <p:nvPicPr>
          <p:cNvPr id="8" name="Picture 14" descr="etusivun alapalkki"/>
          <p:cNvPicPr>
            <a:picLocks noChangeAspect="1" noChangeArrowheads="1"/>
          </p:cNvPicPr>
          <p:nvPr/>
        </p:nvPicPr>
        <p:blipFill rotWithShape="1">
          <a:blip r:embed="rId2" cstate="print"/>
          <a:srcRect b="28495"/>
          <a:stretch/>
        </p:blipFill>
        <p:spPr bwMode="auto">
          <a:xfrm>
            <a:off x="179388" y="4465800"/>
            <a:ext cx="8785100" cy="514762"/>
          </a:xfrm>
          <a:prstGeom prst="rect">
            <a:avLst/>
          </a:prstGeom>
          <a:noFill/>
        </p:spPr>
      </p:pic>
      <p:pic>
        <p:nvPicPr>
          <p:cNvPr id="9" name="Picture 17" descr="etusivun logo"/>
          <p:cNvPicPr>
            <a:picLocks noChangeAspect="1" noChangeArrowheads="1"/>
          </p:cNvPicPr>
          <p:nvPr/>
        </p:nvPicPr>
        <p:blipFill>
          <a:blip r:embed="rId3" cstate="print"/>
          <a:srcRect/>
          <a:stretch>
            <a:fillRect/>
          </a:stretch>
        </p:blipFill>
        <p:spPr bwMode="auto">
          <a:xfrm>
            <a:off x="682625" y="682625"/>
            <a:ext cx="2308389" cy="1224000"/>
          </a:xfrm>
          <a:prstGeom prst="rect">
            <a:avLst/>
          </a:prstGeom>
          <a:noFill/>
        </p:spPr>
      </p:pic>
    </p:spTree>
    <p:extLst>
      <p:ext uri="{BB962C8B-B14F-4D97-AF65-F5344CB8AC3E}">
        <p14:creationId xmlns:p14="http://schemas.microsoft.com/office/powerpoint/2010/main" val="343807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2636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2636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FFC690DD-B498-478A-9E1F-500C0EB3AD36}" type="datetime1">
              <a:rPr lang="fi-FI" smtClean="0"/>
              <a:t>4.2.2021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324083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008000" y="2178900"/>
            <a:ext cx="7668456" cy="1125900"/>
          </a:xfrm>
        </p:spPr>
        <p:txBody>
          <a:bodyPr anchor="b">
            <a:normAutofit/>
          </a:bodyPr>
          <a:lstStyle>
            <a:lvl1pPr algn="l">
              <a:defRPr sz="2400" b="1" cap="none" baseline="0"/>
            </a:lvl1pPr>
          </a:lstStyle>
          <a:p>
            <a:r>
              <a:rPr lang="fi-FI"/>
              <a:t>Muokkaa ots. perustyyl. napsautt.</a:t>
            </a:r>
            <a:endParaRPr lang="en-GB"/>
          </a:p>
        </p:txBody>
      </p:sp>
      <p:sp>
        <p:nvSpPr>
          <p:cNvPr id="3" name="Tekstin paikkamerkki 2"/>
          <p:cNvSpPr>
            <a:spLocks noGrp="1"/>
          </p:cNvSpPr>
          <p:nvPr>
            <p:ph type="body" idx="1"/>
          </p:nvPr>
        </p:nvSpPr>
        <p:spPr>
          <a:xfrm>
            <a:off x="1008000" y="3304800"/>
            <a:ext cx="7668456" cy="891000"/>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1208A512-E564-4CFF-AE77-1BA1FAC65BD2}" type="datetime1">
              <a:rPr lang="fi-FI" smtClean="0"/>
              <a:t>4.2.2021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18343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1008000" y="1440000"/>
            <a:ext cx="3744000" cy="3096000"/>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4941768" y="1440000"/>
            <a:ext cx="3744000" cy="3096000"/>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A37BA84A-397A-44AD-B905-A690A27F4DCB}" type="datetime1">
              <a:rPr lang="fi-FI" smtClean="0"/>
              <a:t>4.2.2021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91396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oko sivun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5143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2810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endParaRPr lang="en-GB"/>
          </a:p>
        </p:txBody>
      </p:sp>
      <p:sp>
        <p:nvSpPr>
          <p:cNvPr id="3" name="Tekstin paikkamerkki 2"/>
          <p:cNvSpPr>
            <a:spLocks noGrp="1"/>
          </p:cNvSpPr>
          <p:nvPr>
            <p:ph type="body" idx="1"/>
          </p:nvPr>
        </p:nvSpPr>
        <p:spPr>
          <a:xfrm>
            <a:off x="1014424" y="1395900"/>
            <a:ext cx="3744000" cy="47982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008000" y="1908000"/>
            <a:ext cx="3744000" cy="2619000"/>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p:cNvSpPr>
            <a:spLocks noGrp="1"/>
          </p:cNvSpPr>
          <p:nvPr>
            <p:ph type="body" sz="quarter" idx="3"/>
          </p:nvPr>
        </p:nvSpPr>
        <p:spPr>
          <a:xfrm>
            <a:off x="4941768" y="1395900"/>
            <a:ext cx="3744000" cy="47982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941768" y="1908000"/>
            <a:ext cx="3744000" cy="2619000"/>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p:cNvSpPr>
            <a:spLocks noGrp="1"/>
          </p:cNvSpPr>
          <p:nvPr>
            <p:ph type="dt" sz="half" idx="10"/>
          </p:nvPr>
        </p:nvSpPr>
        <p:spPr/>
        <p:txBody>
          <a:bodyPr/>
          <a:lstStyle/>
          <a:p>
            <a:fld id="{84C47DCD-EB4B-4D27-9C69-FD2DEDEE9C05}" type="datetime1">
              <a:rPr lang="fi-FI" smtClean="0"/>
              <a:t>4.2.2021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394667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Päivämäärän paikkamerkki 2"/>
          <p:cNvSpPr>
            <a:spLocks noGrp="1"/>
          </p:cNvSpPr>
          <p:nvPr>
            <p:ph type="dt" sz="half" idx="10"/>
          </p:nvPr>
        </p:nvSpPr>
        <p:spPr/>
        <p:txBody>
          <a:bodyPr/>
          <a:lstStyle/>
          <a:p>
            <a:fld id="{66935C3A-7338-44A1-AC25-200400A6F1E8}" type="datetime1">
              <a:rPr lang="fi-FI" smtClean="0"/>
              <a:t>4.2.2021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26664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F9F7928-EFF7-40BC-AE26-267250F750C4}" type="datetime1">
              <a:rPr lang="fi-FI" smtClean="0"/>
              <a:t>4.2.2021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0FCC827-D7F6-4C0F-BC9F-305C8288FBC7}" type="slidenum">
              <a:rPr lang="fi-FI" smtClean="0"/>
              <a:t>‹#›</a:t>
            </a:fld>
            <a:endParaRPr lang="fi-FI"/>
          </a:p>
        </p:txBody>
      </p:sp>
    </p:spTree>
    <p:extLst>
      <p:ext uri="{BB962C8B-B14F-4D97-AF65-F5344CB8AC3E}">
        <p14:creationId xmlns:p14="http://schemas.microsoft.com/office/powerpoint/2010/main" val="22100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2636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2051720" y="413100"/>
            <a:ext cx="6638680" cy="857250"/>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endParaRPr lang="en-GB"/>
          </a:p>
        </p:txBody>
      </p:sp>
      <p:sp>
        <p:nvSpPr>
          <p:cNvPr id="3" name="Tekstin paikkamerkki 2"/>
          <p:cNvSpPr>
            <a:spLocks noGrp="1"/>
          </p:cNvSpPr>
          <p:nvPr>
            <p:ph type="body" idx="1"/>
          </p:nvPr>
        </p:nvSpPr>
        <p:spPr>
          <a:xfrm>
            <a:off x="1008000" y="1440000"/>
            <a:ext cx="7692051" cy="3096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110808" y="4767263"/>
            <a:ext cx="1269504"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3BC052-4E6D-450D-9C6E-66BC1EA5D795}" type="datetime1">
              <a:rPr lang="fi-FI" smtClean="0"/>
              <a:t>4.2.2021</a:t>
            </a:fld>
            <a:endParaRPr lang="fi-FI"/>
          </a:p>
        </p:txBody>
      </p:sp>
      <p:sp>
        <p:nvSpPr>
          <p:cNvPr id="5" name="Alatunnisteen paikkamerkki 4"/>
          <p:cNvSpPr>
            <a:spLocks noGrp="1"/>
          </p:cNvSpPr>
          <p:nvPr>
            <p:ph type="ftr" sz="quarter" idx="3"/>
          </p:nvPr>
        </p:nvSpPr>
        <p:spPr>
          <a:xfrm>
            <a:off x="324000" y="4767263"/>
            <a:ext cx="5472136"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7668344" y="4767263"/>
            <a:ext cx="1018456"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FCC827-D7F6-4C0F-BC9F-305C8288FBC7}" type="slidenum">
              <a:rPr lang="fi-FI" smtClean="0"/>
              <a:t>‹#›</a:t>
            </a:fld>
            <a:endParaRPr lang="fi-FI"/>
          </a:p>
        </p:txBody>
      </p:sp>
      <p:pic>
        <p:nvPicPr>
          <p:cNvPr id="8" name="Picture 16" descr="pikkulogo"/>
          <p:cNvPicPr>
            <a:picLocks noChangeAspect="1" noChangeArrowheads="1"/>
          </p:cNvPicPr>
          <p:nvPr/>
        </p:nvPicPr>
        <p:blipFill>
          <a:blip r:embed="rId13" cstate="print"/>
          <a:srcRect/>
          <a:stretch>
            <a:fillRect/>
          </a:stretch>
        </p:blipFill>
        <p:spPr bwMode="auto">
          <a:xfrm>
            <a:off x="179388" y="179388"/>
            <a:ext cx="1502410" cy="900000"/>
          </a:xfrm>
          <a:prstGeom prst="rect">
            <a:avLst/>
          </a:prstGeom>
          <a:noFill/>
        </p:spPr>
      </p:pic>
    </p:spTree>
    <p:extLst>
      <p:ext uri="{BB962C8B-B14F-4D97-AF65-F5344CB8AC3E}">
        <p14:creationId xmlns:p14="http://schemas.microsoft.com/office/powerpoint/2010/main" val="136963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2400" kern="1200">
          <a:solidFill>
            <a:srgbClr val="249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7.xml"/><Relationship Id="rId7" Type="http://schemas.openxmlformats.org/officeDocument/2006/relationships/slide" Target="slide51.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65.xml"/><Relationship Id="rId5" Type="http://schemas.openxmlformats.org/officeDocument/2006/relationships/slide" Target="slide36.xml"/><Relationship Id="rId10" Type="http://schemas.openxmlformats.org/officeDocument/2006/relationships/slide" Target="slide62.xml"/><Relationship Id="rId4" Type="http://schemas.openxmlformats.org/officeDocument/2006/relationships/slide" Target="slide14.xml"/><Relationship Id="rId9" Type="http://schemas.openxmlformats.org/officeDocument/2006/relationships/slide" Target="slide60.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Excel_Worksheet9.xlsx"/></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app.powerbi.com/groups/174e3baf-1b07-4dd9-9c3b-7fc9aba49c0c/reports/2e08e75e-1177-43af-9c63-50ab7ef23cf6/ReportSection9b83f890184746b7cffc?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D090D1-0DC0-4665-8C2C-8743E64A9E12}"/>
              </a:ext>
            </a:extLst>
          </p:cNvPr>
          <p:cNvSpPr>
            <a:spLocks noGrp="1"/>
          </p:cNvSpPr>
          <p:nvPr>
            <p:ph type="ctrTitle"/>
          </p:nvPr>
        </p:nvSpPr>
        <p:spPr/>
        <p:txBody>
          <a:bodyPr>
            <a:normAutofit/>
          </a:bodyPr>
          <a:lstStyle/>
          <a:p>
            <a:r>
              <a:rPr lang="fi-FI"/>
              <a:t>Ennakkotietoa tilinpäätöksestä 2020</a:t>
            </a:r>
            <a:br>
              <a:rPr lang="fi-FI"/>
            </a:br>
            <a:r>
              <a:rPr lang="fi-FI" sz="1300"/>
              <a:t>luvut voivat vielä hiukan tarkentua tarkistuksen edetessä</a:t>
            </a:r>
          </a:p>
        </p:txBody>
      </p:sp>
      <p:sp>
        <p:nvSpPr>
          <p:cNvPr id="3" name="Alaotsikko 2">
            <a:extLst>
              <a:ext uri="{FF2B5EF4-FFF2-40B4-BE49-F238E27FC236}">
                <a16:creationId xmlns:a16="http://schemas.microsoft.com/office/drawing/2014/main" id="{45B6DCA6-B2B7-45D2-9288-783560DB6CEE}"/>
              </a:ext>
            </a:extLst>
          </p:cNvPr>
          <p:cNvSpPr>
            <a:spLocks noGrp="1"/>
          </p:cNvSpPr>
          <p:nvPr>
            <p:ph type="subTitle" idx="1"/>
          </p:nvPr>
        </p:nvSpPr>
        <p:spPr/>
        <p:txBody>
          <a:bodyPr/>
          <a:lstStyle/>
          <a:p>
            <a:r>
              <a:rPr lang="fi-FI"/>
              <a:t>KH  8.2.2021</a:t>
            </a:r>
          </a:p>
          <a:p>
            <a:r>
              <a:rPr lang="fi-FI"/>
              <a:t>Pia Ojavuo</a:t>
            </a:r>
          </a:p>
        </p:txBody>
      </p:sp>
    </p:spTree>
    <p:extLst>
      <p:ext uri="{BB962C8B-B14F-4D97-AF65-F5344CB8AC3E}">
        <p14:creationId xmlns:p14="http://schemas.microsoft.com/office/powerpoint/2010/main" val="138394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D132-83DC-41C8-9D1A-71F2F9F660F3}"/>
              </a:ext>
            </a:extLst>
          </p:cNvPr>
          <p:cNvSpPr>
            <a:spLocks noGrp="1"/>
          </p:cNvSpPr>
          <p:nvPr>
            <p:ph type="title"/>
          </p:nvPr>
        </p:nvSpPr>
        <p:spPr>
          <a:xfrm>
            <a:off x="1469735" y="102393"/>
            <a:ext cx="7551320" cy="857250"/>
          </a:xfrm>
        </p:spPr>
        <p:txBody>
          <a:bodyPr>
            <a:normAutofit/>
          </a:bodyPr>
          <a:lstStyle/>
          <a:p>
            <a:r>
              <a:rPr lang="fi-FI"/>
              <a:t>Toimintatuotot- </a:t>
            </a:r>
            <a:br>
              <a:rPr lang="fi-FI"/>
            </a:br>
            <a:r>
              <a:rPr lang="fi-FI" sz="2000"/>
              <a:t>korona pienensi asiakasmaksutuottoja n. 14 M€ vuodesta 2019</a:t>
            </a:r>
            <a:endParaRPr lang="en-US" sz="2000"/>
          </a:p>
        </p:txBody>
      </p:sp>
      <p:sp>
        <p:nvSpPr>
          <p:cNvPr id="3" name="Content Placeholder 2">
            <a:extLst>
              <a:ext uri="{FF2B5EF4-FFF2-40B4-BE49-F238E27FC236}">
                <a16:creationId xmlns:a16="http://schemas.microsoft.com/office/drawing/2014/main" id="{F2E1F1A9-84C2-415B-AA43-4F9368AD5D20}"/>
              </a:ext>
            </a:extLst>
          </p:cNvPr>
          <p:cNvSpPr>
            <a:spLocks noGrp="1"/>
          </p:cNvSpPr>
          <p:nvPr>
            <p:ph idx="1"/>
          </p:nvPr>
        </p:nvSpPr>
        <p:spPr>
          <a:xfrm>
            <a:off x="5505067" y="927110"/>
            <a:ext cx="3515988" cy="4043639"/>
          </a:xfrm>
        </p:spPr>
        <p:txBody>
          <a:bodyPr vert="horz" lIns="91440" tIns="45720" rIns="91440" bIns="45720" rtlCol="0" anchor="t">
            <a:normAutofit fontScale="85000" lnSpcReduction="10000"/>
          </a:bodyPr>
          <a:lstStyle/>
          <a:p>
            <a:r>
              <a:rPr lang="en-US" sz="1600" b="1" err="1"/>
              <a:t>Ulkoisia</a:t>
            </a:r>
            <a:r>
              <a:rPr lang="en-US" sz="1600" b="1"/>
              <a:t> </a:t>
            </a:r>
            <a:r>
              <a:rPr lang="en-US" sz="1600" b="1" err="1"/>
              <a:t>toimintatuottoja</a:t>
            </a:r>
            <a:r>
              <a:rPr lang="en-US" sz="1600" b="1"/>
              <a:t>  </a:t>
            </a:r>
            <a:r>
              <a:rPr lang="en-US" sz="1600" b="1" err="1"/>
              <a:t>yht</a:t>
            </a:r>
            <a:r>
              <a:rPr lang="en-US" sz="1600" b="1"/>
              <a:t>. 404 M€ </a:t>
            </a:r>
          </a:p>
          <a:p>
            <a:r>
              <a:rPr lang="fi-FI" sz="1700" b="1"/>
              <a:t>Edelliseen vuoteen verrattuna  -14 M€ (-3,4%)</a:t>
            </a:r>
          </a:p>
          <a:p>
            <a:pPr lvl="1"/>
            <a:r>
              <a:rPr lang="fi-FI"/>
              <a:t>Maanmyyntivoitot väheni vuodesta 2019  19,4 M€, maankäyttömaksuja tuloutettiin 7 M€ enemmän</a:t>
            </a:r>
            <a:endParaRPr lang="fi-FI" b="1"/>
          </a:p>
          <a:p>
            <a:pPr lvl="1"/>
            <a:r>
              <a:rPr lang="en-US"/>
              <a:t>Sotet </a:t>
            </a:r>
            <a:r>
              <a:rPr lang="en-US" err="1"/>
              <a:t>maksutuotot</a:t>
            </a:r>
            <a:r>
              <a:rPr lang="en-US"/>
              <a:t> 8 M€ </a:t>
            </a:r>
            <a:r>
              <a:rPr lang="en-US" err="1"/>
              <a:t>vähemmän</a:t>
            </a:r>
            <a:r>
              <a:rPr lang="en-US"/>
              <a:t> </a:t>
            </a:r>
            <a:r>
              <a:rPr lang="en-US" err="1"/>
              <a:t>kuin</a:t>
            </a:r>
            <a:r>
              <a:rPr lang="en-US"/>
              <a:t> 2019 </a:t>
            </a:r>
            <a:r>
              <a:rPr lang="en-US" err="1"/>
              <a:t>koronasulkujen</a:t>
            </a:r>
            <a:r>
              <a:rPr lang="en-US"/>
              <a:t> </a:t>
            </a:r>
            <a:r>
              <a:rPr lang="en-US" err="1"/>
              <a:t>takia</a:t>
            </a:r>
            <a:r>
              <a:rPr lang="en-US"/>
              <a:t>.</a:t>
            </a:r>
          </a:p>
          <a:p>
            <a:pPr lvl="1"/>
            <a:r>
              <a:rPr lang="en-US" err="1"/>
              <a:t>Siton</a:t>
            </a:r>
            <a:r>
              <a:rPr lang="en-US"/>
              <a:t> </a:t>
            </a:r>
            <a:r>
              <a:rPr lang="en-US" err="1"/>
              <a:t>tuotot</a:t>
            </a:r>
            <a:r>
              <a:rPr lang="en-US"/>
              <a:t> </a:t>
            </a:r>
            <a:r>
              <a:rPr lang="en-US" err="1"/>
              <a:t>noin</a:t>
            </a:r>
            <a:r>
              <a:rPr lang="en-US"/>
              <a:t> 6 M€ </a:t>
            </a:r>
            <a:r>
              <a:rPr lang="en-US" err="1"/>
              <a:t>vähemmän</a:t>
            </a:r>
            <a:r>
              <a:rPr lang="en-US"/>
              <a:t> </a:t>
            </a:r>
            <a:r>
              <a:rPr lang="en-US" err="1"/>
              <a:t>kuin</a:t>
            </a:r>
            <a:r>
              <a:rPr lang="en-US"/>
              <a:t> 2019 </a:t>
            </a:r>
            <a:r>
              <a:rPr lang="en-US" err="1"/>
              <a:t>koronasulkujen</a:t>
            </a:r>
            <a:r>
              <a:rPr lang="en-US"/>
              <a:t> </a:t>
            </a:r>
            <a:r>
              <a:rPr lang="en-US" err="1"/>
              <a:t>takia</a:t>
            </a:r>
            <a:r>
              <a:rPr lang="en-US"/>
              <a:t>.</a:t>
            </a:r>
          </a:p>
          <a:p>
            <a:r>
              <a:rPr lang="en-US" b="1" err="1"/>
              <a:t>Toteuma</a:t>
            </a:r>
            <a:r>
              <a:rPr lang="en-US" b="1"/>
              <a:t> </a:t>
            </a:r>
            <a:r>
              <a:rPr lang="en-US" b="1" err="1"/>
              <a:t>oli</a:t>
            </a:r>
            <a:r>
              <a:rPr lang="en-US" b="1"/>
              <a:t> 15 M€ </a:t>
            </a:r>
            <a:r>
              <a:rPr lang="en-US" b="1" err="1"/>
              <a:t>enemmän</a:t>
            </a:r>
            <a:r>
              <a:rPr lang="en-US" b="1"/>
              <a:t> </a:t>
            </a:r>
            <a:r>
              <a:rPr lang="en-US" b="1" err="1"/>
              <a:t>kuin</a:t>
            </a:r>
            <a:r>
              <a:rPr lang="en-US" b="1"/>
              <a:t> </a:t>
            </a:r>
            <a:r>
              <a:rPr lang="en-US" b="1" err="1"/>
              <a:t>muutetussa</a:t>
            </a:r>
            <a:r>
              <a:rPr lang="en-US" b="1"/>
              <a:t> </a:t>
            </a:r>
            <a:r>
              <a:rPr lang="en-US" b="1" err="1"/>
              <a:t>talousarviossa</a:t>
            </a:r>
            <a:r>
              <a:rPr lang="en-US" b="1"/>
              <a:t> </a:t>
            </a:r>
          </a:p>
          <a:p>
            <a:pPr lvl="1"/>
            <a:r>
              <a:rPr lang="fi-FI"/>
              <a:t>Maanmyyntivoitot ylittyi 9 M€, maankäyttömaksut alittui 12,8 M€ talousarvioon nähden. </a:t>
            </a:r>
            <a:endParaRPr lang="en-US"/>
          </a:p>
          <a:p>
            <a:pPr marL="0" indent="0">
              <a:buNone/>
            </a:pPr>
            <a:endParaRPr lang="en-US"/>
          </a:p>
          <a:p>
            <a:pPr marL="0" indent="0">
              <a:buNone/>
            </a:pPr>
            <a:endParaRPr lang="en-US"/>
          </a:p>
          <a:p>
            <a:pPr marL="0" indent="0">
              <a:buNone/>
            </a:pPr>
            <a:endParaRPr lang="en-US"/>
          </a:p>
        </p:txBody>
      </p:sp>
      <p:sp>
        <p:nvSpPr>
          <p:cNvPr id="4" name="Date Placeholder 3">
            <a:extLst>
              <a:ext uri="{FF2B5EF4-FFF2-40B4-BE49-F238E27FC236}">
                <a16:creationId xmlns:a16="http://schemas.microsoft.com/office/drawing/2014/main" id="{616DCB4E-C868-46C4-BCAA-342CE1F2B77B}"/>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Slide Number Placeholder 4">
            <a:extLst>
              <a:ext uri="{FF2B5EF4-FFF2-40B4-BE49-F238E27FC236}">
                <a16:creationId xmlns:a16="http://schemas.microsoft.com/office/drawing/2014/main" id="{E7F073F6-4A04-426E-9D31-27B567A2C958}"/>
              </a:ext>
            </a:extLst>
          </p:cNvPr>
          <p:cNvSpPr>
            <a:spLocks noGrp="1"/>
          </p:cNvSpPr>
          <p:nvPr>
            <p:ph type="sldNum" sz="quarter" idx="12"/>
          </p:nvPr>
        </p:nvSpPr>
        <p:spPr/>
        <p:txBody>
          <a:bodyPr/>
          <a:lstStyle/>
          <a:p>
            <a:fld id="{90FCC827-D7F6-4C0F-BC9F-305C8288FBC7}" type="slidenum">
              <a:rPr lang="fi-FI" smtClean="0"/>
              <a:t>10</a:t>
            </a:fld>
            <a:endParaRPr lang="fi-FI"/>
          </a:p>
        </p:txBody>
      </p:sp>
      <p:graphicFrame>
        <p:nvGraphicFramePr>
          <p:cNvPr id="7" name="Chart 6">
            <a:extLst>
              <a:ext uri="{FF2B5EF4-FFF2-40B4-BE49-F238E27FC236}">
                <a16:creationId xmlns:a16="http://schemas.microsoft.com/office/drawing/2014/main" id="{2EBF9B32-3E36-4AC9-BA1E-11A3D0B0EE39}"/>
              </a:ext>
            </a:extLst>
          </p:cNvPr>
          <p:cNvGraphicFramePr>
            <a:graphicFrameLocks/>
          </p:cNvGraphicFramePr>
          <p:nvPr>
            <p:extLst>
              <p:ext uri="{D42A27DB-BD31-4B8C-83A1-F6EECF244321}">
                <p14:modId xmlns:p14="http://schemas.microsoft.com/office/powerpoint/2010/main" val="3321772935"/>
              </p:ext>
            </p:extLst>
          </p:nvPr>
        </p:nvGraphicFramePr>
        <p:xfrm>
          <a:off x="-28940" y="1188000"/>
          <a:ext cx="5400000" cy="36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0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5C15-F4C3-4DAB-BB4E-0871B9951B92}"/>
              </a:ext>
            </a:extLst>
          </p:cNvPr>
          <p:cNvSpPr>
            <a:spLocks noGrp="1"/>
          </p:cNvSpPr>
          <p:nvPr>
            <p:ph type="title"/>
          </p:nvPr>
        </p:nvSpPr>
        <p:spPr/>
        <p:txBody>
          <a:bodyPr/>
          <a:lstStyle/>
          <a:p>
            <a:r>
              <a:rPr lang="fi-FI"/>
              <a:t>Bruttotoimintamenot toimialoittain</a:t>
            </a:r>
            <a:endParaRPr lang="en-US"/>
          </a:p>
        </p:txBody>
      </p:sp>
      <p:sp>
        <p:nvSpPr>
          <p:cNvPr id="6" name="Content Placeholder 5">
            <a:extLst>
              <a:ext uri="{FF2B5EF4-FFF2-40B4-BE49-F238E27FC236}">
                <a16:creationId xmlns:a16="http://schemas.microsoft.com/office/drawing/2014/main" id="{EADB0F93-AF5F-40FE-A351-EFD2B482AD0E}"/>
              </a:ext>
            </a:extLst>
          </p:cNvPr>
          <p:cNvSpPr>
            <a:spLocks noGrp="1"/>
          </p:cNvSpPr>
          <p:nvPr>
            <p:ph sz="quarter" idx="4"/>
          </p:nvPr>
        </p:nvSpPr>
        <p:spPr>
          <a:xfrm>
            <a:off x="4756417" y="929768"/>
            <a:ext cx="4180113" cy="4067868"/>
          </a:xfrm>
        </p:spPr>
        <p:txBody>
          <a:bodyPr vert="horz" lIns="91440" tIns="45720" rIns="91440" bIns="45720" rtlCol="0" anchor="t">
            <a:noAutofit/>
          </a:bodyPr>
          <a:lstStyle/>
          <a:p>
            <a:r>
              <a:rPr lang="en-US" sz="1200"/>
              <a:t>Toimintamenot (</a:t>
            </a:r>
            <a:r>
              <a:rPr lang="en-US" sz="1200" err="1"/>
              <a:t>brutto</a:t>
            </a:r>
            <a:r>
              <a:rPr lang="en-US" sz="1200"/>
              <a:t>) </a:t>
            </a:r>
            <a:r>
              <a:rPr lang="en-US" sz="1200" err="1"/>
              <a:t>toteutuivat</a:t>
            </a:r>
            <a:r>
              <a:rPr lang="en-US" sz="1200"/>
              <a:t> </a:t>
            </a:r>
            <a:r>
              <a:rPr lang="en-US" sz="1200" err="1"/>
              <a:t>alkuperäisen</a:t>
            </a:r>
            <a:r>
              <a:rPr lang="en-US" sz="1200"/>
              <a:t> </a:t>
            </a:r>
            <a:r>
              <a:rPr lang="en-US" sz="1200" err="1"/>
              <a:t>talousarvion</a:t>
            </a:r>
            <a:r>
              <a:rPr lang="en-US" sz="1200"/>
              <a:t> </a:t>
            </a:r>
            <a:r>
              <a:rPr lang="en-US" sz="1200" err="1"/>
              <a:t>tasossa</a:t>
            </a:r>
            <a:r>
              <a:rPr lang="en-US" sz="1200"/>
              <a:t> </a:t>
            </a:r>
            <a:r>
              <a:rPr lang="en-US" sz="1200" b="1"/>
              <a:t>1,93 </a:t>
            </a:r>
            <a:r>
              <a:rPr lang="en-US" sz="1200" b="1" err="1"/>
              <a:t>mrd</a:t>
            </a:r>
            <a:r>
              <a:rPr lang="en-US" sz="1200" b="1"/>
              <a:t> €, 45 M€ ja 2,4 % </a:t>
            </a:r>
            <a:r>
              <a:rPr lang="en-US" sz="1200" err="1"/>
              <a:t>enemmän</a:t>
            </a:r>
            <a:r>
              <a:rPr lang="en-US" sz="1200"/>
              <a:t> </a:t>
            </a:r>
            <a:r>
              <a:rPr lang="en-US" sz="1200" err="1"/>
              <a:t>kuin</a:t>
            </a:r>
            <a:r>
              <a:rPr lang="en-US" sz="1200"/>
              <a:t> 2019.</a:t>
            </a:r>
          </a:p>
          <a:p>
            <a:pPr lvl="1"/>
            <a:r>
              <a:rPr lang="fi-FI" sz="1000"/>
              <a:t>Henkilöstökulut kasvoi 15,6 M€, palvelujen ostot +25 M€, josta  joukkoliikenteen kustannukset  +17 M€, HUS +8 M€. Avustukset  +5 M€, josta työmarkkinatuki +4 M€.</a:t>
            </a:r>
            <a:endParaRPr lang="fi-FI" sz="1000">
              <a:cs typeface="Arial"/>
            </a:endParaRPr>
          </a:p>
          <a:p>
            <a:r>
              <a:rPr lang="fi-FI" sz="1200" b="1"/>
              <a:t>Muutettuun talousarvioon nähden menot alittuivat 33 M€ (-1,7%)</a:t>
            </a:r>
          </a:p>
          <a:p>
            <a:endParaRPr lang="en-US" sz="1200"/>
          </a:p>
          <a:p>
            <a:r>
              <a:rPr lang="en-US" sz="1200"/>
              <a:t>-</a:t>
            </a:r>
            <a:r>
              <a:rPr lang="en-US" sz="1200" err="1"/>
              <a:t>Siton</a:t>
            </a:r>
            <a:r>
              <a:rPr lang="en-US" sz="1200"/>
              <a:t> </a:t>
            </a:r>
            <a:r>
              <a:rPr lang="en-US" sz="1200" err="1"/>
              <a:t>menot</a:t>
            </a:r>
            <a:r>
              <a:rPr lang="en-US" sz="1200"/>
              <a:t> </a:t>
            </a:r>
            <a:r>
              <a:rPr lang="en-US" sz="1200" b="1" err="1"/>
              <a:t>vuoden</a:t>
            </a:r>
            <a:r>
              <a:rPr lang="en-US" sz="1200" b="1"/>
              <a:t> 2019 </a:t>
            </a:r>
            <a:r>
              <a:rPr lang="en-US" sz="1200" b="1" err="1"/>
              <a:t>tasolla</a:t>
            </a:r>
            <a:r>
              <a:rPr lang="en-US" sz="1200" b="1"/>
              <a:t> </a:t>
            </a:r>
            <a:r>
              <a:rPr lang="en-US" sz="1200"/>
              <a:t>mm</a:t>
            </a:r>
            <a:r>
              <a:rPr lang="en-US" sz="1200" b="1"/>
              <a:t>. </a:t>
            </a:r>
            <a:r>
              <a:rPr lang="en-US" sz="1200" err="1"/>
              <a:t>koronasulkemisien</a:t>
            </a:r>
            <a:r>
              <a:rPr lang="en-US" sz="1200"/>
              <a:t> </a:t>
            </a:r>
            <a:r>
              <a:rPr lang="en-US" sz="1200" err="1"/>
              <a:t>takia</a:t>
            </a:r>
            <a:r>
              <a:rPr lang="en-US" sz="1200"/>
              <a:t>. </a:t>
            </a:r>
          </a:p>
          <a:p>
            <a:r>
              <a:rPr lang="en-US" sz="1200"/>
              <a:t>-</a:t>
            </a:r>
            <a:r>
              <a:rPr lang="en-US" sz="1200" err="1"/>
              <a:t>Soten</a:t>
            </a:r>
            <a:r>
              <a:rPr lang="en-US" sz="1200"/>
              <a:t> </a:t>
            </a:r>
            <a:r>
              <a:rPr lang="en-US" sz="1200" err="1"/>
              <a:t>toimintakulut</a:t>
            </a:r>
            <a:r>
              <a:rPr lang="en-US" sz="1200"/>
              <a:t> </a:t>
            </a:r>
            <a:r>
              <a:rPr lang="en-US" sz="1200" err="1"/>
              <a:t>kasvoivat</a:t>
            </a:r>
            <a:r>
              <a:rPr lang="en-US" sz="1200"/>
              <a:t> 32,6 M€  (3,9%) ja </a:t>
            </a:r>
            <a:r>
              <a:rPr lang="en-US" sz="1200" err="1"/>
              <a:t>ylittivät</a:t>
            </a:r>
            <a:r>
              <a:rPr lang="en-US" sz="1200"/>
              <a:t> </a:t>
            </a:r>
            <a:r>
              <a:rPr lang="en-US" sz="1200" err="1"/>
              <a:t>sekä</a:t>
            </a:r>
            <a:r>
              <a:rPr lang="en-US" sz="1200"/>
              <a:t> </a:t>
            </a:r>
            <a:r>
              <a:rPr lang="en-US" sz="1200" err="1"/>
              <a:t>alkuperäisen</a:t>
            </a:r>
            <a:r>
              <a:rPr lang="en-US" sz="1200"/>
              <a:t>, </a:t>
            </a:r>
            <a:r>
              <a:rPr lang="en-US" sz="1200" err="1"/>
              <a:t>että</a:t>
            </a:r>
            <a:r>
              <a:rPr lang="en-US" sz="1200"/>
              <a:t> </a:t>
            </a:r>
            <a:r>
              <a:rPr lang="en-US" sz="1200" err="1"/>
              <a:t>muutetun</a:t>
            </a:r>
            <a:r>
              <a:rPr lang="en-US" sz="1200"/>
              <a:t> </a:t>
            </a:r>
            <a:r>
              <a:rPr lang="en-US" sz="1200" err="1"/>
              <a:t>talousarvion</a:t>
            </a:r>
            <a:endParaRPr lang="en-US" sz="1200"/>
          </a:p>
          <a:p>
            <a:pPr lvl="1"/>
            <a:r>
              <a:rPr lang="en-US" sz="1200"/>
              <a:t>Oma </a:t>
            </a:r>
            <a:r>
              <a:rPr lang="en-US" sz="1200" err="1"/>
              <a:t>toiminta</a:t>
            </a:r>
            <a:r>
              <a:rPr lang="en-US" sz="1200"/>
              <a:t>  24,7 M€ 4,5 %  </a:t>
            </a:r>
            <a:r>
              <a:rPr lang="en-US" sz="1200" err="1"/>
              <a:t>vuoteen</a:t>
            </a:r>
            <a:r>
              <a:rPr lang="en-US" sz="1200"/>
              <a:t> 2019: </a:t>
            </a:r>
            <a:r>
              <a:rPr lang="en-US" sz="1200" err="1"/>
              <a:t>koronan</a:t>
            </a:r>
            <a:r>
              <a:rPr lang="en-US" sz="1200"/>
              <a:t> </a:t>
            </a:r>
            <a:r>
              <a:rPr lang="en-US" sz="1200" err="1"/>
              <a:t>testaus</a:t>
            </a:r>
            <a:r>
              <a:rPr lang="en-US" sz="1200"/>
              <a:t>, </a:t>
            </a:r>
            <a:r>
              <a:rPr lang="en-US" sz="1200" err="1"/>
              <a:t>jäljitys</a:t>
            </a:r>
            <a:r>
              <a:rPr lang="en-US" sz="1200"/>
              <a:t> ja </a:t>
            </a:r>
            <a:r>
              <a:rPr lang="en-US" sz="1200" err="1"/>
              <a:t>suojauskulut</a:t>
            </a:r>
            <a:r>
              <a:rPr lang="en-US" sz="1200"/>
              <a:t> </a:t>
            </a:r>
          </a:p>
          <a:p>
            <a:pPr lvl="1"/>
            <a:r>
              <a:rPr lang="en-US" sz="1200"/>
              <a:t>ESH 8  M€, </a:t>
            </a:r>
            <a:r>
              <a:rPr lang="en-US" sz="1200" err="1"/>
              <a:t>noin</a:t>
            </a:r>
            <a:r>
              <a:rPr lang="en-US" sz="1200"/>
              <a:t> 2,8 % </a:t>
            </a:r>
            <a:r>
              <a:rPr lang="en-US" sz="1200" err="1"/>
              <a:t>vuoteen</a:t>
            </a:r>
            <a:r>
              <a:rPr lang="en-US" sz="1200"/>
              <a:t> 2019 </a:t>
            </a:r>
            <a:r>
              <a:rPr lang="en-US" sz="1200" err="1"/>
              <a:t>sisältäen</a:t>
            </a:r>
            <a:r>
              <a:rPr lang="en-US" sz="1200"/>
              <a:t> HUS </a:t>
            </a:r>
            <a:r>
              <a:rPr lang="en-US" sz="1200" err="1"/>
              <a:t>alijäämän</a:t>
            </a:r>
            <a:r>
              <a:rPr lang="en-US" sz="1200"/>
              <a:t> </a:t>
            </a:r>
            <a:r>
              <a:rPr lang="en-US" sz="1200" err="1"/>
              <a:t>kattamisen</a:t>
            </a:r>
            <a:r>
              <a:rPr lang="en-US" sz="1200"/>
              <a:t> </a:t>
            </a:r>
            <a:r>
              <a:rPr lang="en-US" sz="1200" err="1"/>
              <a:t>vuodelta</a:t>
            </a:r>
            <a:r>
              <a:rPr lang="en-US" sz="1200"/>
              <a:t> 2020.</a:t>
            </a:r>
          </a:p>
        </p:txBody>
      </p:sp>
      <p:sp>
        <p:nvSpPr>
          <p:cNvPr id="7" name="Date Placeholder 6">
            <a:extLst>
              <a:ext uri="{FF2B5EF4-FFF2-40B4-BE49-F238E27FC236}">
                <a16:creationId xmlns:a16="http://schemas.microsoft.com/office/drawing/2014/main" id="{A73B1BD9-3E8E-4F63-8F21-D9F546430BD4}"/>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Slide Number Placeholder 7">
            <a:extLst>
              <a:ext uri="{FF2B5EF4-FFF2-40B4-BE49-F238E27FC236}">
                <a16:creationId xmlns:a16="http://schemas.microsoft.com/office/drawing/2014/main" id="{C7D42032-CC36-4702-BF67-7C4B172D6934}"/>
              </a:ext>
            </a:extLst>
          </p:cNvPr>
          <p:cNvSpPr>
            <a:spLocks noGrp="1"/>
          </p:cNvSpPr>
          <p:nvPr>
            <p:ph type="sldNum" sz="quarter" idx="12"/>
          </p:nvPr>
        </p:nvSpPr>
        <p:spPr/>
        <p:txBody>
          <a:bodyPr/>
          <a:lstStyle/>
          <a:p>
            <a:fld id="{90FCC827-D7F6-4C0F-BC9F-305C8288FBC7}" type="slidenum">
              <a:rPr lang="fi-FI" smtClean="0"/>
              <a:t>11</a:t>
            </a:fld>
            <a:endParaRPr lang="fi-FI"/>
          </a:p>
        </p:txBody>
      </p:sp>
      <p:graphicFrame>
        <p:nvGraphicFramePr>
          <p:cNvPr id="9" name="Chart 8">
            <a:extLst>
              <a:ext uri="{FF2B5EF4-FFF2-40B4-BE49-F238E27FC236}">
                <a16:creationId xmlns:a16="http://schemas.microsoft.com/office/drawing/2014/main" id="{C4F83E8D-73D9-43E2-A3B5-FABBCC57DA63}"/>
              </a:ext>
            </a:extLst>
          </p:cNvPr>
          <p:cNvGraphicFramePr>
            <a:graphicFrameLocks/>
          </p:cNvGraphicFramePr>
          <p:nvPr>
            <p:extLst>
              <p:ext uri="{D42A27DB-BD31-4B8C-83A1-F6EECF244321}">
                <p14:modId xmlns:p14="http://schemas.microsoft.com/office/powerpoint/2010/main" val="2545233581"/>
              </p:ext>
            </p:extLst>
          </p:nvPr>
        </p:nvGraphicFramePr>
        <p:xfrm>
          <a:off x="117767" y="1491263"/>
          <a:ext cx="4824000" cy="327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0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5C15-F4C3-4DAB-BB4E-0871B9951B92}"/>
              </a:ext>
            </a:extLst>
          </p:cNvPr>
          <p:cNvSpPr>
            <a:spLocks noGrp="1"/>
          </p:cNvSpPr>
          <p:nvPr>
            <p:ph type="title"/>
          </p:nvPr>
        </p:nvSpPr>
        <p:spPr/>
        <p:txBody>
          <a:bodyPr/>
          <a:lstStyle/>
          <a:p>
            <a:r>
              <a:rPr lang="fi-FI"/>
              <a:t>Nettotoimintamenot toimialoittain</a:t>
            </a:r>
            <a:endParaRPr lang="en-US"/>
          </a:p>
        </p:txBody>
      </p:sp>
      <p:sp>
        <p:nvSpPr>
          <p:cNvPr id="7" name="Date Placeholder 6">
            <a:extLst>
              <a:ext uri="{FF2B5EF4-FFF2-40B4-BE49-F238E27FC236}">
                <a16:creationId xmlns:a16="http://schemas.microsoft.com/office/drawing/2014/main" id="{A73B1BD9-3E8E-4F63-8F21-D9F546430BD4}"/>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Slide Number Placeholder 7">
            <a:extLst>
              <a:ext uri="{FF2B5EF4-FFF2-40B4-BE49-F238E27FC236}">
                <a16:creationId xmlns:a16="http://schemas.microsoft.com/office/drawing/2014/main" id="{C7D42032-CC36-4702-BF67-7C4B172D6934}"/>
              </a:ext>
            </a:extLst>
          </p:cNvPr>
          <p:cNvSpPr>
            <a:spLocks noGrp="1"/>
          </p:cNvSpPr>
          <p:nvPr>
            <p:ph type="sldNum" sz="quarter" idx="12"/>
          </p:nvPr>
        </p:nvSpPr>
        <p:spPr/>
        <p:txBody>
          <a:bodyPr/>
          <a:lstStyle/>
          <a:p>
            <a:fld id="{90FCC827-D7F6-4C0F-BC9F-305C8288FBC7}" type="slidenum">
              <a:rPr lang="fi-FI" smtClean="0"/>
              <a:t>12</a:t>
            </a:fld>
            <a:endParaRPr lang="fi-FI"/>
          </a:p>
        </p:txBody>
      </p:sp>
      <p:sp>
        <p:nvSpPr>
          <p:cNvPr id="11" name="Content Placeholder 5">
            <a:extLst>
              <a:ext uri="{FF2B5EF4-FFF2-40B4-BE49-F238E27FC236}">
                <a16:creationId xmlns:a16="http://schemas.microsoft.com/office/drawing/2014/main" id="{1F49F6AF-B5CD-467D-A00C-630E5C5E898C}"/>
              </a:ext>
            </a:extLst>
          </p:cNvPr>
          <p:cNvSpPr txBox="1">
            <a:spLocks/>
          </p:cNvSpPr>
          <p:nvPr/>
        </p:nvSpPr>
        <p:spPr>
          <a:xfrm>
            <a:off x="5040726" y="875980"/>
            <a:ext cx="3967393" cy="40264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600" b="1" err="1"/>
              <a:t>Nettotoimintamenot</a:t>
            </a:r>
            <a:r>
              <a:rPr lang="en-US" sz="1600" b="1"/>
              <a:t> </a:t>
            </a:r>
            <a:r>
              <a:rPr lang="en-US" sz="1600" b="1" err="1"/>
              <a:t>yhteensä</a:t>
            </a:r>
            <a:r>
              <a:rPr lang="en-US" sz="1600" b="1"/>
              <a:t> 1 515 M€ </a:t>
            </a:r>
            <a:r>
              <a:rPr lang="en-US" sz="1600" b="1" err="1"/>
              <a:t>kasvoivat</a:t>
            </a:r>
            <a:r>
              <a:rPr lang="en-US" sz="1600" b="1"/>
              <a:t> 59 M€ ja 4,1 % </a:t>
            </a:r>
            <a:r>
              <a:rPr lang="en-US" sz="1600" b="1" err="1"/>
              <a:t>vuodesta</a:t>
            </a:r>
            <a:r>
              <a:rPr lang="en-US" sz="1600" b="1"/>
              <a:t> 2019 </a:t>
            </a:r>
          </a:p>
          <a:p>
            <a:pPr marL="0" indent="0">
              <a:buNone/>
            </a:pPr>
            <a:endParaRPr lang="en-US" sz="1600" b="1"/>
          </a:p>
          <a:p>
            <a:r>
              <a:rPr lang="fi-FI" sz="1600" b="1"/>
              <a:t>Muutettuun talousarvioon </a:t>
            </a:r>
            <a:r>
              <a:rPr lang="fi-FI" sz="1600"/>
              <a:t>nähden nettomenot toteutuivat  -45 M€ pienempinä:</a:t>
            </a:r>
          </a:p>
          <a:p>
            <a:pPr lvl="1"/>
            <a:r>
              <a:rPr lang="fi-FI"/>
              <a:t>Tulot ylittyivät +15 M€ ja menot alittuivat -32 M€</a:t>
            </a:r>
          </a:p>
          <a:p>
            <a:r>
              <a:rPr lang="fi-FI" sz="1600"/>
              <a:t>Ennusteeseen </a:t>
            </a:r>
            <a:r>
              <a:rPr lang="fi-FI" sz="1600">
                <a:solidFill>
                  <a:srgbClr val="FF0000"/>
                </a:solidFill>
              </a:rPr>
              <a:t>11/2020</a:t>
            </a:r>
            <a:r>
              <a:rPr lang="fi-FI" sz="1600"/>
              <a:t> nähden -34 M€</a:t>
            </a:r>
          </a:p>
          <a:p>
            <a:r>
              <a:rPr lang="fi-FI" sz="1600"/>
              <a:t>Ennustetarkkuutta on parannettava!  </a:t>
            </a:r>
          </a:p>
          <a:p>
            <a:pPr marL="400050" lvl="1" indent="0">
              <a:buNone/>
            </a:pPr>
            <a:endParaRPr lang="fi-FI" sz="1400"/>
          </a:p>
          <a:p>
            <a:endParaRPr lang="en-US"/>
          </a:p>
        </p:txBody>
      </p:sp>
      <p:graphicFrame>
        <p:nvGraphicFramePr>
          <p:cNvPr id="9" name="Chart 8">
            <a:extLst>
              <a:ext uri="{FF2B5EF4-FFF2-40B4-BE49-F238E27FC236}">
                <a16:creationId xmlns:a16="http://schemas.microsoft.com/office/drawing/2014/main" id="{565B1401-E529-46D6-94A4-BBFD92F330CB}"/>
              </a:ext>
            </a:extLst>
          </p:cNvPr>
          <p:cNvGraphicFramePr>
            <a:graphicFrameLocks/>
          </p:cNvGraphicFramePr>
          <p:nvPr>
            <p:extLst>
              <p:ext uri="{D42A27DB-BD31-4B8C-83A1-F6EECF244321}">
                <p14:modId xmlns:p14="http://schemas.microsoft.com/office/powerpoint/2010/main" val="3897393308"/>
              </p:ext>
            </p:extLst>
          </p:nvPr>
        </p:nvGraphicFramePr>
        <p:xfrm>
          <a:off x="135881" y="1270350"/>
          <a:ext cx="4824000" cy="327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76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2716-81CE-45AA-93CF-C9ADE786B05F}"/>
              </a:ext>
            </a:extLst>
          </p:cNvPr>
          <p:cNvSpPr>
            <a:spLocks noGrp="1"/>
          </p:cNvSpPr>
          <p:nvPr>
            <p:ph type="title"/>
          </p:nvPr>
        </p:nvSpPr>
        <p:spPr/>
        <p:txBody>
          <a:bodyPr/>
          <a:lstStyle/>
          <a:p>
            <a:r>
              <a:rPr lang="fi-FI"/>
              <a:t>Nettotoimintamenojen kasvu 2017 - 2023</a:t>
            </a:r>
            <a:endParaRPr lang="en-US"/>
          </a:p>
        </p:txBody>
      </p:sp>
      <p:sp>
        <p:nvSpPr>
          <p:cNvPr id="7" name="Date Placeholder 6">
            <a:extLst>
              <a:ext uri="{FF2B5EF4-FFF2-40B4-BE49-F238E27FC236}">
                <a16:creationId xmlns:a16="http://schemas.microsoft.com/office/drawing/2014/main" id="{81C78DE0-574E-4408-9A85-364E60064C44}"/>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Slide Number Placeholder 7">
            <a:extLst>
              <a:ext uri="{FF2B5EF4-FFF2-40B4-BE49-F238E27FC236}">
                <a16:creationId xmlns:a16="http://schemas.microsoft.com/office/drawing/2014/main" id="{AD72691F-863B-4098-9CAF-D2C71B9F2EEC}"/>
              </a:ext>
            </a:extLst>
          </p:cNvPr>
          <p:cNvSpPr>
            <a:spLocks noGrp="1"/>
          </p:cNvSpPr>
          <p:nvPr>
            <p:ph type="sldNum" sz="quarter" idx="12"/>
          </p:nvPr>
        </p:nvSpPr>
        <p:spPr/>
        <p:txBody>
          <a:bodyPr/>
          <a:lstStyle/>
          <a:p>
            <a:fld id="{90FCC827-D7F6-4C0F-BC9F-305C8288FBC7}" type="slidenum">
              <a:rPr lang="fi-FI" smtClean="0"/>
              <a:t>13</a:t>
            </a:fld>
            <a:endParaRPr lang="fi-FI"/>
          </a:p>
        </p:txBody>
      </p:sp>
      <p:graphicFrame>
        <p:nvGraphicFramePr>
          <p:cNvPr id="6" name="Chart 5">
            <a:extLst>
              <a:ext uri="{FF2B5EF4-FFF2-40B4-BE49-F238E27FC236}">
                <a16:creationId xmlns:a16="http://schemas.microsoft.com/office/drawing/2014/main" id="{23804E5A-1887-45D3-951F-9FCA13E5AD1E}"/>
              </a:ext>
            </a:extLst>
          </p:cNvPr>
          <p:cNvGraphicFramePr>
            <a:graphicFrameLocks/>
          </p:cNvGraphicFramePr>
          <p:nvPr>
            <p:extLst>
              <p:ext uri="{D42A27DB-BD31-4B8C-83A1-F6EECF244321}">
                <p14:modId xmlns:p14="http://schemas.microsoft.com/office/powerpoint/2010/main" val="2718480436"/>
              </p:ext>
            </p:extLst>
          </p:nvPr>
        </p:nvGraphicFramePr>
        <p:xfrm>
          <a:off x="3516923" y="1167263"/>
          <a:ext cx="5568461" cy="360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a:extLst>
              <a:ext uri="{FF2B5EF4-FFF2-40B4-BE49-F238E27FC236}">
                <a16:creationId xmlns:a16="http://schemas.microsoft.com/office/drawing/2014/main" id="{434D3508-8B6B-469C-B72C-74C6E17B8204}"/>
              </a:ext>
            </a:extLst>
          </p:cNvPr>
          <p:cNvCxnSpPr>
            <a:cxnSpLocks/>
          </p:cNvCxnSpPr>
          <p:nvPr/>
        </p:nvCxnSpPr>
        <p:spPr>
          <a:xfrm>
            <a:off x="6926835" y="962935"/>
            <a:ext cx="0" cy="5312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3D571D53-DD50-45CB-BB1B-1CF5401B79C6}"/>
              </a:ext>
            </a:extLst>
          </p:cNvPr>
          <p:cNvSpPr txBox="1"/>
          <p:nvPr/>
        </p:nvSpPr>
        <p:spPr>
          <a:xfrm>
            <a:off x="6926835" y="951568"/>
            <a:ext cx="1564022" cy="276999"/>
          </a:xfrm>
          <a:prstGeom prst="rect">
            <a:avLst/>
          </a:prstGeom>
          <a:noFill/>
        </p:spPr>
        <p:txBody>
          <a:bodyPr wrap="square" rtlCol="0">
            <a:spAutoFit/>
          </a:bodyPr>
          <a:lstStyle/>
          <a:p>
            <a:r>
              <a:rPr lang="fi-FI" sz="1200" b="1"/>
              <a:t>taloussuunnitelma</a:t>
            </a:r>
          </a:p>
        </p:txBody>
      </p:sp>
      <p:sp>
        <p:nvSpPr>
          <p:cNvPr id="13" name="Tekstiruutu 12">
            <a:extLst>
              <a:ext uri="{FF2B5EF4-FFF2-40B4-BE49-F238E27FC236}">
                <a16:creationId xmlns:a16="http://schemas.microsoft.com/office/drawing/2014/main" id="{EFA688E5-F888-4094-9146-41E763ACCF58}"/>
              </a:ext>
            </a:extLst>
          </p:cNvPr>
          <p:cNvSpPr txBox="1"/>
          <p:nvPr/>
        </p:nvSpPr>
        <p:spPr>
          <a:xfrm>
            <a:off x="238204" y="1167263"/>
            <a:ext cx="3278717" cy="3354765"/>
          </a:xfrm>
          <a:prstGeom prst="rect">
            <a:avLst/>
          </a:prstGeom>
          <a:noFill/>
        </p:spPr>
        <p:txBody>
          <a:bodyPr wrap="square" rtlCol="0">
            <a:spAutoFit/>
          </a:bodyPr>
          <a:lstStyle/>
          <a:p>
            <a:r>
              <a:rPr lang="fi-FI" sz="1400"/>
              <a:t>Talousarvio 2021 perustui </a:t>
            </a:r>
            <a:r>
              <a:rPr lang="fi-FI" sz="1400">
                <a:solidFill>
                  <a:srgbClr val="FF0000"/>
                </a:solidFill>
              </a:rPr>
              <a:t>9/2020 </a:t>
            </a:r>
            <a:r>
              <a:rPr lang="fi-FI" sz="1400"/>
              <a:t>ennusteeseen vuoden 2020 nettotoimintamenojen kasvusta.</a:t>
            </a:r>
          </a:p>
          <a:p>
            <a:endParaRPr lang="fi-FI" sz="1400"/>
          </a:p>
          <a:p>
            <a:pPr marL="285750" indent="-285750">
              <a:buFont typeface="Wingdings" panose="05000000000000000000" pitchFamily="2" charset="2"/>
              <a:buChar char="§"/>
            </a:pPr>
            <a:r>
              <a:rPr lang="fi-FI" sz="1400"/>
              <a:t>Talousarvion 2021 valmistelussa nettomenojen  kasvu  3,8 % vs. ennuste 9/2020 </a:t>
            </a:r>
          </a:p>
          <a:p>
            <a:pPr marL="285750" indent="-285750">
              <a:buFont typeface="Wingdings" panose="05000000000000000000" pitchFamily="2" charset="2"/>
              <a:buChar char="§"/>
            </a:pPr>
            <a:r>
              <a:rPr lang="fi-FI" sz="1400"/>
              <a:t>Vuoden 2020 toteumaan nähden kasvu 7,2% </a:t>
            </a:r>
          </a:p>
          <a:p>
            <a:endParaRPr lang="fi-FI" sz="1400"/>
          </a:p>
          <a:p>
            <a:pPr marL="285750" indent="-285750">
              <a:buFont typeface="Wingdings" panose="05000000000000000000" pitchFamily="2" charset="2"/>
              <a:buChar char="Ø"/>
            </a:pPr>
            <a:r>
              <a:rPr lang="fi-FI" sz="1400"/>
              <a:t>Tarkastettava todellinen määrärahatarve koronarajoitusten ja –rokotusten etenemisen selvittyä. </a:t>
            </a:r>
          </a:p>
          <a:p>
            <a:endParaRPr lang="fi-FI" sz="1600"/>
          </a:p>
        </p:txBody>
      </p:sp>
      <p:pic>
        <p:nvPicPr>
          <p:cNvPr id="14" name="Kuva 13">
            <a:hlinkClick r:id="rId3" action="ppaction://hlinksldjump"/>
            <a:extLst>
              <a:ext uri="{FF2B5EF4-FFF2-40B4-BE49-F238E27FC236}">
                <a16:creationId xmlns:a16="http://schemas.microsoft.com/office/drawing/2014/main" id="{7EB9E4E4-DBF6-45DD-9D07-2F4A9FA35A2A}"/>
              </a:ext>
            </a:extLst>
          </p:cNvPr>
          <p:cNvPicPr>
            <a:picLocks noChangeAspect="1"/>
          </p:cNvPicPr>
          <p:nvPr/>
        </p:nvPicPr>
        <p:blipFill>
          <a:blip r:embed="rId4"/>
          <a:stretch>
            <a:fillRect/>
          </a:stretch>
        </p:blipFill>
        <p:spPr>
          <a:xfrm>
            <a:off x="7873147" y="4568935"/>
            <a:ext cx="390178" cy="402371"/>
          </a:xfrm>
          <a:prstGeom prst="rect">
            <a:avLst/>
          </a:prstGeom>
        </p:spPr>
      </p:pic>
    </p:spTree>
    <p:extLst>
      <p:ext uri="{BB962C8B-B14F-4D97-AF65-F5344CB8AC3E}">
        <p14:creationId xmlns:p14="http://schemas.microsoft.com/office/powerpoint/2010/main" val="313995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C2BC420-F3B4-44C2-9982-CD29C46C465D}"/>
              </a:ext>
            </a:extLst>
          </p:cNvPr>
          <p:cNvSpPr>
            <a:spLocks noGrp="1"/>
          </p:cNvSpPr>
          <p:nvPr>
            <p:ph type="title"/>
          </p:nvPr>
        </p:nvSpPr>
        <p:spPr/>
        <p:txBody>
          <a:bodyPr/>
          <a:lstStyle/>
          <a:p>
            <a:r>
              <a:rPr lang="fi-FI"/>
              <a:t>Talousarvion ja tavoitteiden toteutumisen tarkastelu toimialoittain</a:t>
            </a:r>
          </a:p>
        </p:txBody>
      </p:sp>
      <p:sp>
        <p:nvSpPr>
          <p:cNvPr id="7" name="Tekstin paikkamerkki 6">
            <a:extLst>
              <a:ext uri="{FF2B5EF4-FFF2-40B4-BE49-F238E27FC236}">
                <a16:creationId xmlns:a16="http://schemas.microsoft.com/office/drawing/2014/main" id="{15AF2A0E-C867-401D-90F5-07C429A353D8}"/>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D6DD0CF0-D3EF-4838-838B-2F3702E993A1}"/>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C9A6E79D-D4CF-4404-85E2-D41C2BCE5B9F}"/>
              </a:ext>
            </a:extLst>
          </p:cNvPr>
          <p:cNvSpPr>
            <a:spLocks noGrp="1"/>
          </p:cNvSpPr>
          <p:nvPr>
            <p:ph type="sldNum" sz="quarter" idx="12"/>
          </p:nvPr>
        </p:nvSpPr>
        <p:spPr/>
        <p:txBody>
          <a:bodyPr/>
          <a:lstStyle/>
          <a:p>
            <a:fld id="{6CAB7FB2-350C-4D14-9041-2392A9F69A4F}" type="slidenum">
              <a:rPr lang="en-GB" smtClean="0"/>
              <a:t>14</a:t>
            </a:fld>
            <a:endParaRPr lang="en-GB"/>
          </a:p>
        </p:txBody>
      </p:sp>
    </p:spTree>
    <p:extLst>
      <p:ext uri="{BB962C8B-B14F-4D97-AF65-F5344CB8AC3E}">
        <p14:creationId xmlns:p14="http://schemas.microsoft.com/office/powerpoint/2010/main" val="151950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lstStyle/>
          <a:p>
            <a:r>
              <a:rPr lang="fi-FI"/>
              <a:t>Yleishallinnon talouden toteutuminen</a:t>
            </a:r>
          </a:p>
        </p:txBody>
      </p:sp>
      <p:sp>
        <p:nvSpPr>
          <p:cNvPr id="6" name="Sisällön paikkamerkki 5">
            <a:extLst>
              <a:ext uri="{FF2B5EF4-FFF2-40B4-BE49-F238E27FC236}">
                <a16:creationId xmlns:a16="http://schemas.microsoft.com/office/drawing/2014/main" id="{4F991D18-1296-448B-9645-18DBB5A35516}"/>
              </a:ext>
            </a:extLst>
          </p:cNvPr>
          <p:cNvSpPr>
            <a:spLocks noGrp="1"/>
          </p:cNvSpPr>
          <p:nvPr>
            <p:ph sz="quarter" idx="4"/>
          </p:nvPr>
        </p:nvSpPr>
        <p:spPr>
          <a:xfrm>
            <a:off x="4714155" y="987574"/>
            <a:ext cx="3999539" cy="3677687"/>
          </a:xfrm>
        </p:spPr>
        <p:txBody>
          <a:bodyPr vert="horz" lIns="91440" tIns="45720" rIns="91440" bIns="45720" rtlCol="0" anchor="t">
            <a:normAutofit lnSpcReduction="10000"/>
          </a:bodyPr>
          <a:lstStyle/>
          <a:p>
            <a:r>
              <a:rPr lang="fi-FI" sz="1200"/>
              <a:t>Tulot alittuivat 8,2 milj. euroa. Ruokapalvelujen talousmalli purettiin -4 milj. euroa. Sisäiset ICT-veloitukset alittuivat -7,7 milj. euroa, kaikkia kehitystoimenpiteitä ei toteutettu tai siirrettiin. Espoo sai vahingonkorvausta 2,7 milj. euroa Asfalttikartellista. </a:t>
            </a:r>
          </a:p>
          <a:p>
            <a:r>
              <a:rPr lang="fi-FI" sz="1200"/>
              <a:t>Menot alittuivat alkuperäiseen 13,1 milj. euroa ja muutettuun talousarvioon 12,5 milj. euroa. Alitukseen vaikuttivat edellä mainittujen ruokapalvelujen ja ICT:n lisäksi koronan vaikutukset muun muassa keskitetysti varattujen kaupunkitasoisten henkilöstörahojen toteutumiseen sekä useiden konsernihallinnon yksiköiden toiminnan, tilaisuuksien ja hankkeiden siirtymiseen seuraavalle vuodelle. </a:t>
            </a:r>
          </a:p>
          <a:p>
            <a:r>
              <a:rPr lang="fi-FI" sz="1200">
                <a:solidFill>
                  <a:srgbClr val="FF0000"/>
                </a:solidFill>
              </a:rPr>
              <a:t>Työmarkkinatuen kustannukset olivat 24,6 milj. euroa, ylitys 6,6 milj. euroa</a:t>
            </a:r>
            <a:r>
              <a:rPr lang="fi-FI" sz="1200"/>
              <a:t>. Kasvua edellisvuodesta 19,4 % (4 milj. euroa)</a:t>
            </a:r>
          </a:p>
          <a:p>
            <a:pPr marL="0" indent="0">
              <a:buNone/>
            </a:pPr>
            <a:r>
              <a:rPr lang="fi-FI" sz="1200" b="1"/>
              <a:t>Toimintakatteen alijäämä kasvoi edellisvuodesta 2,2 milj. euroa (2,5%) </a:t>
            </a:r>
            <a:endParaRPr lang="fi-FI" sz="1200">
              <a:cs typeface="Arial"/>
            </a:endParaRP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a:xfrm>
            <a:off x="4788024" y="4671776"/>
            <a:ext cx="4248472" cy="369331"/>
          </a:xfrm>
        </p:spPr>
        <p:txBody>
          <a:bodyPr/>
          <a:lstStyle/>
          <a:p>
            <a:r>
              <a:rPr lang="fi-FI" sz="1200" b="1">
                <a:solidFill>
                  <a:schemeClr val="tx1"/>
                </a:solidFill>
                <a:cs typeface="Arial"/>
              </a:rPr>
              <a:t>Talous toteutuu muutetun talousarvion puitteissa</a:t>
            </a:r>
            <a:endParaRPr lang="fi-FI" sz="1200" b="1">
              <a:solidFill>
                <a:schemeClr val="tx1"/>
              </a:solidFill>
            </a:endParaRPr>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a:xfrm>
            <a:off x="7668344" y="4876005"/>
            <a:ext cx="1018456" cy="165101"/>
          </a:xfrm>
        </p:spPr>
        <p:txBody>
          <a:bodyPr/>
          <a:lstStyle/>
          <a:p>
            <a:fld id="{90FCC827-D7F6-4C0F-BC9F-305C8288FBC7}" type="slidenum">
              <a:rPr lang="fi-FI" smtClean="0"/>
              <a:t>15</a:t>
            </a:fld>
            <a:endParaRPr lang="fi-FI"/>
          </a:p>
        </p:txBody>
      </p:sp>
      <p:graphicFrame>
        <p:nvGraphicFramePr>
          <p:cNvPr id="11" name="Chart 10">
            <a:extLst>
              <a:ext uri="{FF2B5EF4-FFF2-40B4-BE49-F238E27FC236}">
                <a16:creationId xmlns:a16="http://schemas.microsoft.com/office/drawing/2014/main" id="{A4D81E4A-AB32-41FC-ADED-DEAA78F4E303}"/>
              </a:ext>
            </a:extLst>
          </p:cNvPr>
          <p:cNvGraphicFramePr>
            <a:graphicFrameLocks/>
          </p:cNvGraphicFramePr>
          <p:nvPr>
            <p:extLst>
              <p:ext uri="{D42A27DB-BD31-4B8C-83A1-F6EECF244321}">
                <p14:modId xmlns:p14="http://schemas.microsoft.com/office/powerpoint/2010/main" val="612114625"/>
              </p:ext>
            </p:extLst>
          </p:nvPr>
        </p:nvGraphicFramePr>
        <p:xfrm>
          <a:off x="0" y="1294306"/>
          <a:ext cx="4067944" cy="3849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36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p:txBody>
          <a:bodyPr/>
          <a:lstStyle/>
          <a:p>
            <a:r>
              <a:rPr lang="fi-FI"/>
              <a:t>Yleishallinnon  toiminnan toteutuminen</a:t>
            </a:r>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p:txBody>
          <a:bodyPr vert="horz" lIns="91440" tIns="45720" rIns="91440" bIns="45720" rtlCol="0" anchor="t">
            <a:noAutofit/>
          </a:bodyPr>
          <a:lstStyle/>
          <a:p>
            <a:endParaRPr lang="fi-FI" sz="1000">
              <a:cs typeface="Arial"/>
            </a:endParaRPr>
          </a:p>
          <a:p>
            <a:pPr lvl="0"/>
            <a:endParaRPr lang="fi-FI" sz="1000">
              <a:solidFill>
                <a:srgbClr val="FF0000"/>
              </a:solidFill>
              <a:cs typeface="Arial"/>
            </a:endParaRPr>
          </a:p>
          <a:p>
            <a:endParaRPr lang="fi-FI" sz="1000">
              <a:solidFill>
                <a:srgbClr val="FF0000"/>
              </a:solidFill>
              <a:cs typeface="Arial"/>
            </a:endParaRP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a:xfrm>
            <a:off x="7704473" y="4847631"/>
            <a:ext cx="1269504" cy="273844"/>
          </a:xfrm>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16</a:t>
            </a:fld>
            <a:endParaRPr lang="fi-FI"/>
          </a:p>
        </p:txBody>
      </p:sp>
      <p:sp>
        <p:nvSpPr>
          <p:cNvPr id="3" name="Tekstiruutu 2">
            <a:extLst>
              <a:ext uri="{FF2B5EF4-FFF2-40B4-BE49-F238E27FC236}">
                <a16:creationId xmlns:a16="http://schemas.microsoft.com/office/drawing/2014/main" id="{6B5D92E4-5562-4849-95F7-1D104FD69E72}"/>
              </a:ext>
            </a:extLst>
          </p:cNvPr>
          <p:cNvSpPr txBox="1"/>
          <p:nvPr/>
        </p:nvSpPr>
        <p:spPr>
          <a:xfrm>
            <a:off x="158076" y="896659"/>
            <a:ext cx="8935522" cy="4431983"/>
          </a:xfrm>
          <a:prstGeom prst="rect">
            <a:avLst/>
          </a:prstGeom>
          <a:noFill/>
        </p:spPr>
        <p:txBody>
          <a:bodyPr wrap="square" lIns="91440" tIns="45720" rIns="91440" bIns="45720" rtlCol="0" anchor="t">
            <a:spAutoFit/>
          </a:bodyPr>
          <a:lstStyle/>
          <a:p>
            <a:r>
              <a:rPr lang="fi-FI" sz="1200"/>
              <a:t>Koronaviruksen aiheuttaman epidemian vuoksi kehittämishankkeita jouduttiin lykkäämään ja suuntaamaan voimavaroja epidemian hallintaan liittyviin asioihin. Epidemiasta huolimatta useat toiminnan ja kehittämisen tavoitteet saavutettiin, ja merkittäviä tehokkuutta lisääviä järjestelmien käyttöönottoja vietiin päätökseen.</a:t>
            </a:r>
          </a:p>
          <a:p>
            <a:endParaRPr lang="fi-FI" sz="1200"/>
          </a:p>
          <a:p>
            <a:pPr marL="285750" indent="-285750">
              <a:buFont typeface="Arial" panose="020B0604020202020204" pitchFamily="34" charset="0"/>
              <a:buChar char="•"/>
            </a:pPr>
            <a:r>
              <a:rPr lang="fi-FI" sz="1200"/>
              <a:t>Kaupungin työllisyyspalvelujen kautta työllistyi, aloitti opinnot tai osallistui työllistymistä edistäviin palveluihin yli 1000 asiakasta. Palvelujen kautta työllistyi yrityksiin tai muille työnantajille noin 200 henkilöä. Lisäksi 150 henkilöä sai palkkatuetun työpaikan kaupungin toimialoilta ja kaupunki tuki taloudellisesti noin 250 espoolaisen työllistymistä yrityksiin tai välityömarkkinoille. </a:t>
            </a:r>
          </a:p>
          <a:p>
            <a:pPr marL="285750" indent="-285750">
              <a:buFont typeface="Arial" panose="020B0604020202020204" pitchFamily="34" charset="0"/>
              <a:buChar char="•"/>
            </a:pPr>
            <a:r>
              <a:rPr lang="fi-FI" sz="1200"/>
              <a:t>Kalajärven palvelutorikokeilu käynnistyi. Iso Omenan palvelutorilla aloitti uutena toimijana Espoon asunnot ja aloitettiin Työ- ja elinkeinoministeriön rahoittama kokeilu kaupunkilaisten ohjaus- ja neuvontapalveluiden kehittämiseksi. Asiointipisteiden ja palvelutorin käyntimäärät laskivat epidemian vuoksi.</a:t>
            </a:r>
            <a:endParaRPr lang="fi-FI" sz="1200">
              <a:cs typeface="Arial"/>
            </a:endParaRPr>
          </a:p>
          <a:p>
            <a:pPr marL="285750" indent="-285750">
              <a:buFont typeface="Arial" panose="020B0604020202020204" pitchFamily="34" charset="0"/>
              <a:buChar char="•"/>
            </a:pPr>
            <a:r>
              <a:rPr lang="fi-FI" sz="1200"/>
              <a:t>Espoo-tarinan päivittämiseksi käynnistettiin asukkaiden ja henkilöstön osallistamiset. </a:t>
            </a:r>
            <a:r>
              <a:rPr lang="fi-FI" sz="1200" err="1"/>
              <a:t>Mun</a:t>
            </a:r>
            <a:r>
              <a:rPr lang="fi-FI" sz="1200"/>
              <a:t> tulevaisuuden Espoo -kyselyyn osallistui yhteensä noin 7800 henkilöä.</a:t>
            </a:r>
            <a:r>
              <a:rPr lang="fi-FI" sz="1200">
                <a:ea typeface="+mn-lt"/>
                <a:cs typeface="+mn-lt"/>
              </a:rPr>
              <a:t> Asukkaille suunnattu Espoo-lehti ja henkilöstölehti </a:t>
            </a:r>
            <a:r>
              <a:rPr lang="fi-FI" sz="1200" err="1">
                <a:ea typeface="+mn-lt"/>
                <a:cs typeface="+mn-lt"/>
              </a:rPr>
              <a:t>Espressi</a:t>
            </a:r>
            <a:r>
              <a:rPr lang="fi-FI" sz="1200">
                <a:ea typeface="+mn-lt"/>
                <a:cs typeface="+mn-lt"/>
              </a:rPr>
              <a:t> uudistuivat. </a:t>
            </a:r>
            <a:endParaRPr lang="fi-FI" sz="1200">
              <a:cs typeface="Arial"/>
            </a:endParaRPr>
          </a:p>
          <a:p>
            <a:pPr marL="285750" indent="-285750">
              <a:buFont typeface="Arial" panose="020B0604020202020204" pitchFamily="34" charset="0"/>
              <a:buChar char="•"/>
            </a:pPr>
            <a:r>
              <a:rPr lang="fi-FI" sz="1200"/>
              <a:t>Uusi päätöksentekojärjestelmä otettiin käyttöön lokakuussa ja valmistauduttiin palkkahallinnon järjestelmän käyttöönottoon 1.1.2021. Espoon kaupungin johtamisen ja talousohjauksen järjestelmäkokonaisuuden (</a:t>
            </a:r>
            <a:r>
              <a:rPr lang="fi-FI" sz="1200" err="1"/>
              <a:t>JoTo</a:t>
            </a:r>
            <a:r>
              <a:rPr lang="fi-FI" sz="1200"/>
              <a:t>) määrittelyt ja toteutus etenivät suunnitellusti. Vuoden aikana käynnistettiin anonyymi rekrytointi. </a:t>
            </a:r>
            <a:endParaRPr lang="fi-FI" sz="1200">
              <a:cs typeface="Arial"/>
            </a:endParaRPr>
          </a:p>
          <a:p>
            <a:pPr marL="285750" indent="-285750">
              <a:buFont typeface="Arial" panose="020B0604020202020204" pitchFamily="34" charset="0"/>
              <a:buChar char="•"/>
            </a:pPr>
            <a:r>
              <a:rPr lang="fi-FI" sz="1200"/>
              <a:t>Hankintakeskuksessa luotiin toimittajahallinnan malli ja käynnistettiin pilotit yhdessä toimialojen kanssa. Sopimushallinnan kyvykkyyttä parannettiin kehittämällä prosesseja sekä rakentamalla järjestelmätuki.</a:t>
            </a:r>
            <a:endParaRPr lang="fi-FI" sz="1200">
              <a:cs typeface="Arial"/>
            </a:endParaRPr>
          </a:p>
          <a:p>
            <a:pPr marL="285750" indent="-285750">
              <a:buFont typeface="Arial" panose="020B0604020202020204" pitchFamily="34" charset="0"/>
              <a:buChar char="•"/>
            </a:pPr>
            <a:r>
              <a:rPr lang="fi-FI" sz="1200"/>
              <a:t>Talouspalvelujen talouden ydinprosessien sähköistämisastetta kasvatettiin hyödyntämällä robotiikkaa ja prosessiautomatisaatiota. Kirjanpidossa aloitettiin kvartaalitilinpäätösten tekeminen.</a:t>
            </a:r>
            <a:endParaRPr lang="fi-FI" sz="1200">
              <a:cs typeface="Arial"/>
            </a:endParaRPr>
          </a:p>
          <a:p>
            <a:pPr marL="285750" indent="-285750">
              <a:buFont typeface="Arial" panose="020B0604020202020204" pitchFamily="34" charset="0"/>
              <a:buChar char="•"/>
            </a:pPr>
            <a:r>
              <a:rPr lang="fi-FI" sz="1200"/>
              <a:t>Kaupunki palveluna ajattelu- ja toimintamallin mukaista toimintaa edistettiin skaalaamalla kaupunki innovaatioalustana -toimintaa uusille alueille ja otettiin käyttöön kaupunkitasoinen </a:t>
            </a:r>
            <a:r>
              <a:rPr lang="fi-FI" sz="1200" err="1"/>
              <a:t>MakeWithEspoo</a:t>
            </a:r>
            <a:r>
              <a:rPr lang="fi-FI" sz="1200"/>
              <a:t> -yhteiskehittämisen alusta. </a:t>
            </a:r>
            <a:endParaRPr lang="fi-FI" sz="1200">
              <a:cs typeface="Arial"/>
            </a:endParaRPr>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322133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7BDCF-7F22-4476-B4D5-D695B917219B}"/>
              </a:ext>
            </a:extLst>
          </p:cNvPr>
          <p:cNvSpPr>
            <a:spLocks noGrp="1"/>
          </p:cNvSpPr>
          <p:nvPr>
            <p:ph type="title"/>
          </p:nvPr>
        </p:nvSpPr>
        <p:spPr>
          <a:xfrm>
            <a:off x="1736277" y="292407"/>
            <a:ext cx="6376364" cy="490976"/>
          </a:xfrm>
        </p:spPr>
        <p:txBody>
          <a:bodyPr>
            <a:normAutofit/>
          </a:bodyPr>
          <a:lstStyle/>
          <a:p>
            <a:r>
              <a:rPr lang="fi-FI"/>
              <a:t>Yleishallinnon tulostavoitteiden toteutuminen</a:t>
            </a:r>
            <a:endParaRPr lang="fi-FI" sz="1100"/>
          </a:p>
        </p:txBody>
      </p:sp>
      <p:sp>
        <p:nvSpPr>
          <p:cNvPr id="5" name="Päivämäärän paikkamerkki 4">
            <a:extLst>
              <a:ext uri="{FF2B5EF4-FFF2-40B4-BE49-F238E27FC236}">
                <a16:creationId xmlns:a16="http://schemas.microsoft.com/office/drawing/2014/main" id="{E3924FE3-0E35-4638-A37C-3554C49516D7}"/>
              </a:ext>
            </a:extLst>
          </p:cNvPr>
          <p:cNvSpPr>
            <a:spLocks noGrp="1"/>
          </p:cNvSpPr>
          <p:nvPr>
            <p:ph type="dt" sz="half" idx="10"/>
          </p:nvPr>
        </p:nvSpPr>
        <p:spPr>
          <a:xfrm>
            <a:off x="6110807" y="4767263"/>
            <a:ext cx="1269504" cy="273844"/>
          </a:xfrm>
        </p:spPr>
        <p:txBody>
          <a:bodyPr/>
          <a:lstStyle/>
          <a:p>
            <a:pPr defTabSz="914378"/>
            <a:fld id="{A37BA84A-397A-44AD-B905-A690A27F4DCB}" type="datetime1">
              <a:rPr lang="fi-FI" smtClean="0">
                <a:solidFill>
                  <a:prstClr val="black">
                    <a:tint val="75000"/>
                  </a:prstClr>
                </a:solidFill>
                <a:latin typeface="Arial"/>
              </a:rPr>
              <a:pPr defTabSz="914378"/>
              <a:t>4.2.2021</a:t>
            </a:fld>
            <a:endParaRPr lang="fi-FI">
              <a:solidFill>
                <a:prstClr val="black">
                  <a:tint val="75000"/>
                </a:prstClr>
              </a:solidFill>
              <a:latin typeface="Arial"/>
            </a:endParaRPr>
          </a:p>
        </p:txBody>
      </p:sp>
      <p:sp>
        <p:nvSpPr>
          <p:cNvPr id="6" name="Dian numeron paikkamerkki 5">
            <a:extLst>
              <a:ext uri="{FF2B5EF4-FFF2-40B4-BE49-F238E27FC236}">
                <a16:creationId xmlns:a16="http://schemas.microsoft.com/office/drawing/2014/main" id="{AEE76F7C-7483-4949-B9F1-A15CC2EEA9FB}"/>
              </a:ext>
            </a:extLst>
          </p:cNvPr>
          <p:cNvSpPr>
            <a:spLocks noGrp="1"/>
          </p:cNvSpPr>
          <p:nvPr>
            <p:ph type="sldNum" sz="quarter" idx="12"/>
          </p:nvPr>
        </p:nvSpPr>
        <p:spPr/>
        <p:txBody>
          <a:bodyPr/>
          <a:lstStyle/>
          <a:p>
            <a:pPr defTabSz="914378"/>
            <a:fld id="{90FCC827-D7F6-4C0F-BC9F-305C8288FBC7}" type="slidenum">
              <a:rPr lang="fi-FI">
                <a:solidFill>
                  <a:prstClr val="black">
                    <a:tint val="75000"/>
                  </a:prstClr>
                </a:solidFill>
                <a:latin typeface="Arial"/>
              </a:rPr>
              <a:pPr defTabSz="914378"/>
              <a:t>17</a:t>
            </a:fld>
            <a:endParaRPr lang="fi-FI">
              <a:solidFill>
                <a:prstClr val="black">
                  <a:tint val="75000"/>
                </a:prstClr>
              </a:solidFill>
              <a:latin typeface="Arial"/>
            </a:endParaRPr>
          </a:p>
        </p:txBody>
      </p:sp>
      <p:sp>
        <p:nvSpPr>
          <p:cNvPr id="8" name="Tekstiruutu 7">
            <a:extLst>
              <a:ext uri="{FF2B5EF4-FFF2-40B4-BE49-F238E27FC236}">
                <a16:creationId xmlns:a16="http://schemas.microsoft.com/office/drawing/2014/main" id="{C0DD9DEF-05A4-4660-A1AF-61D9B8C55EED}"/>
              </a:ext>
            </a:extLst>
          </p:cNvPr>
          <p:cNvSpPr txBox="1"/>
          <p:nvPr/>
        </p:nvSpPr>
        <p:spPr>
          <a:xfrm>
            <a:off x="1557700" y="770195"/>
            <a:ext cx="7227139" cy="523220"/>
          </a:xfrm>
          <a:prstGeom prst="rect">
            <a:avLst/>
          </a:prstGeom>
          <a:noFill/>
        </p:spPr>
        <p:txBody>
          <a:bodyPr wrap="square" rtlCol="0">
            <a:spAutoFit/>
          </a:bodyPr>
          <a:lstStyle/>
          <a:p>
            <a:r>
              <a:rPr lang="fi-FI" sz="1400" b="1"/>
              <a:t>Yhteensä viisitoista (15) tulostavoitetta</a:t>
            </a:r>
            <a:r>
              <a:rPr lang="fi-FI" sz="1400"/>
              <a:t>, joista kuusi toteutui, seitsemän ei toteutunut, yksi toteutui osittain ja yhtä voidaan arvioida vasta myöhemmin.</a:t>
            </a:r>
          </a:p>
        </p:txBody>
      </p:sp>
      <p:sp>
        <p:nvSpPr>
          <p:cNvPr id="12" name="Sisällön paikkamerkki 2">
            <a:extLst>
              <a:ext uri="{FF2B5EF4-FFF2-40B4-BE49-F238E27FC236}">
                <a16:creationId xmlns:a16="http://schemas.microsoft.com/office/drawing/2014/main" id="{EBC1FE9A-13A6-499E-A54A-2863E6B6BD3A}"/>
              </a:ext>
            </a:extLst>
          </p:cNvPr>
          <p:cNvSpPr>
            <a:spLocks noGrp="1"/>
          </p:cNvSpPr>
          <p:nvPr>
            <p:ph sz="half" idx="1"/>
          </p:nvPr>
        </p:nvSpPr>
        <p:spPr>
          <a:xfrm>
            <a:off x="1115824" y="1348958"/>
            <a:ext cx="3744000" cy="3096000"/>
          </a:xfrm>
        </p:spPr>
        <p:txBody>
          <a:bodyPr vert="horz" lIns="68580" tIns="34290" rIns="68580" bIns="34290" rtlCol="0" anchor="t">
            <a:normAutofit lnSpcReduction="10000"/>
          </a:bodyPr>
          <a:lstStyle/>
          <a:p>
            <a:pPr marL="0" indent="0">
              <a:buNone/>
            </a:pPr>
            <a:r>
              <a:rPr lang="fi-FI" sz="1400">
                <a:cs typeface="Arial"/>
              </a:rPr>
              <a:t>Toteutui</a:t>
            </a:r>
          </a:p>
          <a:p>
            <a:pPr>
              <a:spcBef>
                <a:spcPts val="0"/>
              </a:spcBef>
              <a:spcAft>
                <a:spcPts val="200"/>
              </a:spcAft>
            </a:pPr>
            <a:r>
              <a:rPr lang="fi-FI" sz="1400"/>
              <a:t>Kansainväliset toimijat sijoittuvat Espoon kasvukäytäville.</a:t>
            </a:r>
            <a:endParaRPr lang="fi-FI" sz="1400">
              <a:cs typeface="Arial"/>
            </a:endParaRPr>
          </a:p>
          <a:p>
            <a:pPr>
              <a:spcBef>
                <a:spcPts val="0"/>
              </a:spcBef>
              <a:spcAft>
                <a:spcPts val="200"/>
              </a:spcAft>
            </a:pPr>
            <a:r>
              <a:rPr lang="fi-FI" sz="1400"/>
              <a:t>Yritysten määrä Espoossa kasvaa.</a:t>
            </a:r>
            <a:endParaRPr lang="fi-FI" sz="1400">
              <a:cs typeface="Arial"/>
            </a:endParaRPr>
          </a:p>
          <a:p>
            <a:pPr>
              <a:spcBef>
                <a:spcPts val="0"/>
              </a:spcBef>
              <a:spcAft>
                <a:spcPts val="200"/>
              </a:spcAft>
            </a:pPr>
            <a:r>
              <a:rPr lang="fi-FI" sz="1400"/>
              <a:t>Henkilötyön tuottavuus paranee.</a:t>
            </a:r>
            <a:endParaRPr lang="fi-FI" sz="1400">
              <a:cs typeface="Arial"/>
            </a:endParaRPr>
          </a:p>
          <a:p>
            <a:pPr>
              <a:spcBef>
                <a:spcPts val="0"/>
              </a:spcBef>
              <a:spcAft>
                <a:spcPts val="200"/>
              </a:spcAft>
            </a:pPr>
            <a:r>
              <a:rPr lang="fi-FI" sz="1400"/>
              <a:t>Patu-tuotteiden käyttö palvelujen järjestämisen ja operatiivisen toiminnan johtamisessa lisääntyy.</a:t>
            </a:r>
            <a:endParaRPr lang="fi-FI" sz="1400">
              <a:cs typeface="Arial"/>
            </a:endParaRPr>
          </a:p>
          <a:p>
            <a:pPr>
              <a:spcBef>
                <a:spcPts val="0"/>
              </a:spcBef>
              <a:spcAft>
                <a:spcPts val="200"/>
              </a:spcAft>
            </a:pPr>
            <a:r>
              <a:rPr lang="fi-FI" sz="1400"/>
              <a:t>Nettomenojen kasvu on enintään talousarvion mukainen.</a:t>
            </a:r>
            <a:endParaRPr lang="fi-FI" sz="1400">
              <a:cs typeface="Arial"/>
            </a:endParaRPr>
          </a:p>
          <a:p>
            <a:pPr>
              <a:spcBef>
                <a:spcPts val="0"/>
              </a:spcBef>
              <a:spcAft>
                <a:spcPts val="200"/>
              </a:spcAft>
            </a:pPr>
            <a:r>
              <a:rPr lang="fi-FI" sz="1400"/>
              <a:t>Kaupungin investointien tulorahoitusaste on suurempi kuin tilinpäätöksessä 2019. </a:t>
            </a:r>
            <a:endParaRPr lang="fi-FI" sz="1400">
              <a:cs typeface="Arial"/>
            </a:endParaRPr>
          </a:p>
          <a:p>
            <a:pPr>
              <a:spcBef>
                <a:spcPts val="0"/>
              </a:spcBef>
              <a:spcAft>
                <a:spcPts val="200"/>
              </a:spcAft>
            </a:pPr>
            <a:r>
              <a:rPr lang="fi-FI" sz="1400"/>
              <a:t>Toteutui osittain: Palvelutuotannon tuottavuus paranee.</a:t>
            </a:r>
            <a:endParaRPr lang="fi-FI" sz="1400">
              <a:cs typeface="Arial"/>
            </a:endParaRPr>
          </a:p>
        </p:txBody>
      </p:sp>
      <p:sp>
        <p:nvSpPr>
          <p:cNvPr id="13" name="Sisällön paikkamerkki 3">
            <a:extLst>
              <a:ext uri="{FF2B5EF4-FFF2-40B4-BE49-F238E27FC236}">
                <a16:creationId xmlns:a16="http://schemas.microsoft.com/office/drawing/2014/main" id="{2699B797-F9E9-42E1-A17D-F3CD302193E1}"/>
              </a:ext>
            </a:extLst>
          </p:cNvPr>
          <p:cNvSpPr>
            <a:spLocks noGrp="1"/>
          </p:cNvSpPr>
          <p:nvPr>
            <p:ph sz="half" idx="2"/>
          </p:nvPr>
        </p:nvSpPr>
        <p:spPr>
          <a:xfrm>
            <a:off x="5142790" y="1347958"/>
            <a:ext cx="3744000" cy="3096000"/>
          </a:xfrm>
        </p:spPr>
        <p:txBody>
          <a:bodyPr vert="horz" lIns="68580" tIns="34290" rIns="68580" bIns="34290" rtlCol="0" anchor="t">
            <a:normAutofit lnSpcReduction="10000"/>
          </a:bodyPr>
          <a:lstStyle/>
          <a:p>
            <a:pPr marL="0" indent="0">
              <a:buNone/>
            </a:pPr>
            <a:r>
              <a:rPr lang="fi-FI" sz="1400"/>
              <a:t>Poikkeamat</a:t>
            </a:r>
          </a:p>
          <a:p>
            <a:pPr marL="179070" indent="-179070">
              <a:spcBef>
                <a:spcPts val="0"/>
              </a:spcBef>
            </a:pPr>
            <a:r>
              <a:rPr lang="fi-FI" sz="1400"/>
              <a:t>Työllisyys- ja työttömyysasteet lähestyvät Espoo-tarinan tavoitetasoja.</a:t>
            </a:r>
            <a:endParaRPr lang="fi-FI" sz="1050">
              <a:cs typeface="Arial"/>
            </a:endParaRPr>
          </a:p>
          <a:p>
            <a:pPr marL="179070" indent="-179070">
              <a:spcBef>
                <a:spcPts val="0"/>
              </a:spcBef>
            </a:pPr>
            <a:r>
              <a:rPr lang="fi-FI" sz="1400"/>
              <a:t>Työmarkkinatukikustannukset laskevat.</a:t>
            </a:r>
            <a:endParaRPr lang="fi-FI" sz="1050">
              <a:cs typeface="Arial"/>
            </a:endParaRPr>
          </a:p>
          <a:p>
            <a:pPr marL="179070" indent="-179070">
              <a:spcBef>
                <a:spcPts val="0"/>
              </a:spcBef>
            </a:pPr>
            <a:r>
              <a:rPr lang="fi-FI" sz="1400"/>
              <a:t>Alle 25-vuotiaiden työttömien määrä laskee.</a:t>
            </a:r>
            <a:endParaRPr lang="fi-FI" sz="1050">
              <a:cs typeface="Arial"/>
            </a:endParaRPr>
          </a:p>
          <a:p>
            <a:pPr marL="179070" indent="-179070">
              <a:spcBef>
                <a:spcPts val="0"/>
              </a:spcBef>
            </a:pPr>
            <a:r>
              <a:rPr lang="fi-FI" sz="1400"/>
              <a:t>Vieraskielisten työttömien määrä laskee.</a:t>
            </a:r>
            <a:endParaRPr lang="fi-FI" sz="1050">
              <a:cs typeface="Arial"/>
            </a:endParaRPr>
          </a:p>
          <a:p>
            <a:pPr marL="179070" indent="-179070">
              <a:spcBef>
                <a:spcPts val="0"/>
              </a:spcBef>
            </a:pPr>
            <a:r>
              <a:rPr lang="fi-FI" sz="1400"/>
              <a:t>Työpaikkojen määrä Espoossa ja kasvukäytävillä kasvaa.</a:t>
            </a:r>
            <a:endParaRPr lang="fi-FI" sz="1050">
              <a:cs typeface="Arial"/>
            </a:endParaRPr>
          </a:p>
          <a:p>
            <a:pPr marL="179070" indent="-179070">
              <a:spcBef>
                <a:spcPts val="0"/>
              </a:spcBef>
            </a:pPr>
            <a:r>
              <a:rPr lang="fi-FI" sz="1400"/>
              <a:t>Terveysperusteiset poissaolot vähenevät.</a:t>
            </a:r>
            <a:endParaRPr lang="fi-FI" sz="1050">
              <a:cs typeface="Arial"/>
            </a:endParaRPr>
          </a:p>
          <a:p>
            <a:pPr marL="179070" indent="-179070">
              <a:spcBef>
                <a:spcPts val="0"/>
              </a:spcBef>
            </a:pPr>
            <a:r>
              <a:rPr lang="fi-FI" sz="1400"/>
              <a:t>Henkilöstökokemus johtamisesta, työn sujuvuudesta ja työhyvinvoinnista on korkea ja työnantajaa halutaan suositella.</a:t>
            </a:r>
            <a:endParaRPr lang="fi-FI" sz="1050">
              <a:cs typeface="Arial"/>
            </a:endParaRPr>
          </a:p>
          <a:p>
            <a:pPr marL="0" indent="0">
              <a:buNone/>
            </a:pPr>
            <a:endParaRPr lang="fi-FI" sz="1400">
              <a:cs typeface="Arial"/>
            </a:endParaRPr>
          </a:p>
          <a:p>
            <a:pPr marL="342265" indent="-342265"/>
            <a:endParaRPr lang="fi-FI" sz="1400">
              <a:cs typeface="Arial"/>
            </a:endParaRPr>
          </a:p>
        </p:txBody>
      </p:sp>
      <p:graphicFrame>
        <p:nvGraphicFramePr>
          <p:cNvPr id="9" name="Taulukko 8">
            <a:extLst>
              <a:ext uri="{FF2B5EF4-FFF2-40B4-BE49-F238E27FC236}">
                <a16:creationId xmlns:a16="http://schemas.microsoft.com/office/drawing/2014/main" id="{D5C30ADC-47CF-438E-9737-E0F20B4002B6}"/>
              </a:ext>
            </a:extLst>
          </p:cNvPr>
          <p:cNvGraphicFramePr>
            <a:graphicFrameLocks noGrp="1"/>
          </p:cNvGraphicFramePr>
          <p:nvPr/>
        </p:nvGraphicFramePr>
        <p:xfrm>
          <a:off x="51346" y="774245"/>
          <a:ext cx="309612" cy="4327302"/>
        </p:xfrm>
        <a:graphic>
          <a:graphicData uri="http://schemas.openxmlformats.org/drawingml/2006/table">
            <a:tbl>
              <a:tblPr firstRow="1" bandRow="1">
                <a:tableStyleId>{5C22544A-7EE6-4342-B048-85BDC9FD1C3A}</a:tableStyleId>
              </a:tblPr>
              <a:tblGrid>
                <a:gridCol w="309612">
                  <a:extLst>
                    <a:ext uri="{9D8B030D-6E8A-4147-A177-3AD203B41FA5}">
                      <a16:colId xmlns:a16="http://schemas.microsoft.com/office/drawing/2014/main" val="2377005209"/>
                    </a:ext>
                  </a:extLst>
                </a:gridCol>
              </a:tblGrid>
              <a:tr h="286321">
                <a:tc>
                  <a:txBody>
                    <a:bodyPr/>
                    <a:lstStyle/>
                    <a:p>
                      <a:endParaRPr lang="fi-FI" sz="800"/>
                    </a:p>
                  </a:txBody>
                  <a:tcPr>
                    <a:solidFill>
                      <a:srgbClr val="FF0000"/>
                    </a:solidFill>
                  </a:tcPr>
                </a:tc>
                <a:extLst>
                  <a:ext uri="{0D108BD9-81ED-4DB2-BD59-A6C34878D82A}">
                    <a16:rowId xmlns:a16="http://schemas.microsoft.com/office/drawing/2014/main" val="3323933094"/>
                  </a:ext>
                </a:extLst>
              </a:tr>
              <a:tr h="286321">
                <a:tc>
                  <a:txBody>
                    <a:bodyPr/>
                    <a:lstStyle/>
                    <a:p>
                      <a:endParaRPr lang="fi-FI" sz="800"/>
                    </a:p>
                  </a:txBody>
                  <a:tcPr>
                    <a:solidFill>
                      <a:srgbClr val="FF0000"/>
                    </a:solidFill>
                  </a:tcPr>
                </a:tc>
                <a:extLst>
                  <a:ext uri="{0D108BD9-81ED-4DB2-BD59-A6C34878D82A}">
                    <a16:rowId xmlns:a16="http://schemas.microsoft.com/office/drawing/2014/main" val="528599697"/>
                  </a:ext>
                </a:extLst>
              </a:tr>
              <a:tr h="286321">
                <a:tc>
                  <a:txBody>
                    <a:bodyPr/>
                    <a:lstStyle/>
                    <a:p>
                      <a:endParaRPr lang="fi-FI" sz="800"/>
                    </a:p>
                  </a:txBody>
                  <a:tcPr>
                    <a:solidFill>
                      <a:srgbClr val="FF0000"/>
                    </a:solidFill>
                  </a:tcPr>
                </a:tc>
                <a:extLst>
                  <a:ext uri="{0D108BD9-81ED-4DB2-BD59-A6C34878D82A}">
                    <a16:rowId xmlns:a16="http://schemas.microsoft.com/office/drawing/2014/main" val="315260587"/>
                  </a:ext>
                </a:extLst>
              </a:tr>
              <a:tr h="335049">
                <a:tc>
                  <a:txBody>
                    <a:bodyPr/>
                    <a:lstStyle/>
                    <a:p>
                      <a:endParaRPr lang="fi-FI" sz="800"/>
                    </a:p>
                  </a:txBody>
                  <a:tcPr>
                    <a:solidFill>
                      <a:srgbClr val="FF0000"/>
                    </a:solidFill>
                  </a:tcPr>
                </a:tc>
                <a:extLst>
                  <a:ext uri="{0D108BD9-81ED-4DB2-BD59-A6C34878D82A}">
                    <a16:rowId xmlns:a16="http://schemas.microsoft.com/office/drawing/2014/main" val="2439084571"/>
                  </a:ext>
                </a:extLst>
              </a:tr>
              <a:tr h="270080">
                <a:tc>
                  <a:txBody>
                    <a:bodyPr/>
                    <a:lstStyle/>
                    <a:p>
                      <a:endParaRPr lang="fi-FI" sz="800"/>
                    </a:p>
                  </a:txBody>
                  <a:tcPr>
                    <a:solidFill>
                      <a:srgbClr val="FF0000"/>
                    </a:solidFill>
                  </a:tcPr>
                </a:tc>
                <a:extLst>
                  <a:ext uri="{0D108BD9-81ED-4DB2-BD59-A6C34878D82A}">
                    <a16:rowId xmlns:a16="http://schemas.microsoft.com/office/drawing/2014/main" val="3336502063"/>
                  </a:ext>
                </a:extLst>
              </a:tr>
              <a:tr h="286321">
                <a:tc>
                  <a:txBody>
                    <a:bodyPr/>
                    <a:lstStyle/>
                    <a:p>
                      <a:endParaRPr lang="fi-FI" sz="800"/>
                    </a:p>
                  </a:txBody>
                  <a:tcPr>
                    <a:solidFill>
                      <a:srgbClr val="FF0000"/>
                    </a:solidFill>
                  </a:tcPr>
                </a:tc>
                <a:extLst>
                  <a:ext uri="{0D108BD9-81ED-4DB2-BD59-A6C34878D82A}">
                    <a16:rowId xmlns:a16="http://schemas.microsoft.com/office/drawing/2014/main" val="953261590"/>
                  </a:ext>
                </a:extLst>
              </a:tr>
              <a:tr h="286321">
                <a:tc>
                  <a:txBody>
                    <a:bodyPr/>
                    <a:lstStyle/>
                    <a:p>
                      <a:endParaRPr lang="fi-FI" sz="800"/>
                    </a:p>
                  </a:txBody>
                  <a:tcPr>
                    <a:solidFill>
                      <a:srgbClr val="FF0000"/>
                    </a:solidFill>
                  </a:tcPr>
                </a:tc>
                <a:extLst>
                  <a:ext uri="{0D108BD9-81ED-4DB2-BD59-A6C34878D82A}">
                    <a16:rowId xmlns:a16="http://schemas.microsoft.com/office/drawing/2014/main" val="3262090951"/>
                  </a:ext>
                </a:extLst>
              </a:tr>
              <a:tr h="286321">
                <a:tc>
                  <a:txBody>
                    <a:bodyPr/>
                    <a:lstStyle/>
                    <a:p>
                      <a:endParaRPr lang="fi-FI" sz="800" kern="1200">
                        <a:solidFill>
                          <a:schemeClr val="dk1"/>
                        </a:solidFill>
                        <a:latin typeface="+mn-lt"/>
                        <a:ea typeface="+mn-ea"/>
                        <a:cs typeface="+mn-cs"/>
                      </a:endParaRPr>
                    </a:p>
                  </a:txBody>
                  <a:tcPr>
                    <a:solidFill>
                      <a:srgbClr val="FFFF00"/>
                    </a:solidFill>
                  </a:tcPr>
                </a:tc>
                <a:extLst>
                  <a:ext uri="{0D108BD9-81ED-4DB2-BD59-A6C34878D82A}">
                    <a16:rowId xmlns:a16="http://schemas.microsoft.com/office/drawing/2014/main" val="495375591"/>
                  </a:ext>
                </a:extLst>
              </a:tr>
              <a:tr h="286321">
                <a:tc>
                  <a:txBody>
                    <a:bodyPr/>
                    <a:lstStyle/>
                    <a:p>
                      <a:endParaRPr lang="fi-FI" sz="800"/>
                    </a:p>
                  </a:txBody>
                  <a:tcPr>
                    <a:solidFill>
                      <a:srgbClr val="00B050"/>
                    </a:solidFill>
                  </a:tcPr>
                </a:tc>
                <a:extLst>
                  <a:ext uri="{0D108BD9-81ED-4DB2-BD59-A6C34878D82A}">
                    <a16:rowId xmlns:a16="http://schemas.microsoft.com/office/drawing/2014/main" val="927585959"/>
                  </a:ext>
                </a:extLst>
              </a:tr>
              <a:tr h="286321">
                <a:tc>
                  <a:txBody>
                    <a:bodyPr/>
                    <a:lstStyle/>
                    <a:p>
                      <a:endParaRPr lang="fi-FI" sz="800"/>
                    </a:p>
                  </a:txBody>
                  <a:tcPr>
                    <a:solidFill>
                      <a:srgbClr val="00B050"/>
                    </a:solidFill>
                  </a:tcPr>
                </a:tc>
                <a:extLst>
                  <a:ext uri="{0D108BD9-81ED-4DB2-BD59-A6C34878D82A}">
                    <a16:rowId xmlns:a16="http://schemas.microsoft.com/office/drawing/2014/main" val="1401671168"/>
                  </a:ext>
                </a:extLst>
              </a:tr>
              <a:tr h="286321">
                <a:tc>
                  <a:txBody>
                    <a:bodyPr/>
                    <a:lstStyle/>
                    <a:p>
                      <a:endParaRPr lang="fi-FI" sz="800"/>
                    </a:p>
                  </a:txBody>
                  <a:tcPr>
                    <a:solidFill>
                      <a:srgbClr val="00B050"/>
                    </a:solidFill>
                  </a:tcPr>
                </a:tc>
                <a:extLst>
                  <a:ext uri="{0D108BD9-81ED-4DB2-BD59-A6C34878D82A}">
                    <a16:rowId xmlns:a16="http://schemas.microsoft.com/office/drawing/2014/main" val="961170958"/>
                  </a:ext>
                </a:extLst>
              </a:tr>
              <a:tr h="286321">
                <a:tc>
                  <a:txBody>
                    <a:bodyPr/>
                    <a:lstStyle/>
                    <a:p>
                      <a:endParaRPr lang="fi-FI" sz="800"/>
                    </a:p>
                  </a:txBody>
                  <a:tcPr>
                    <a:solidFill>
                      <a:srgbClr val="00B050"/>
                    </a:solidFill>
                  </a:tcPr>
                </a:tc>
                <a:extLst>
                  <a:ext uri="{0D108BD9-81ED-4DB2-BD59-A6C34878D82A}">
                    <a16:rowId xmlns:a16="http://schemas.microsoft.com/office/drawing/2014/main" val="824316815"/>
                  </a:ext>
                </a:extLst>
              </a:tr>
              <a:tr h="286321">
                <a:tc>
                  <a:txBody>
                    <a:bodyPr/>
                    <a:lstStyle/>
                    <a:p>
                      <a:endParaRPr lang="fi-FI" sz="800"/>
                    </a:p>
                  </a:txBody>
                  <a:tcPr>
                    <a:solidFill>
                      <a:srgbClr val="00B050"/>
                    </a:solidFill>
                  </a:tcPr>
                </a:tc>
                <a:extLst>
                  <a:ext uri="{0D108BD9-81ED-4DB2-BD59-A6C34878D82A}">
                    <a16:rowId xmlns:a16="http://schemas.microsoft.com/office/drawing/2014/main" val="1553012061"/>
                  </a:ext>
                </a:extLst>
              </a:tr>
              <a:tr h="286321">
                <a:tc>
                  <a:txBody>
                    <a:bodyPr/>
                    <a:lstStyle/>
                    <a:p>
                      <a:endParaRPr lang="fi-FI" sz="800"/>
                    </a:p>
                  </a:txBody>
                  <a:tcPr>
                    <a:solidFill>
                      <a:srgbClr val="00B050"/>
                    </a:solidFill>
                  </a:tcPr>
                </a:tc>
                <a:extLst>
                  <a:ext uri="{0D108BD9-81ED-4DB2-BD59-A6C34878D82A}">
                    <a16:rowId xmlns:a16="http://schemas.microsoft.com/office/drawing/2014/main" val="300616950"/>
                  </a:ext>
                </a:extLst>
              </a:tr>
              <a:tr h="286321">
                <a:tc>
                  <a:txBody>
                    <a:bodyPr/>
                    <a:lstStyle/>
                    <a:p>
                      <a:endParaRPr lang="fi-FI" sz="800"/>
                    </a:p>
                  </a:txBody>
                  <a:tcPr>
                    <a:solidFill>
                      <a:schemeClr val="bg2"/>
                    </a:solidFill>
                  </a:tcPr>
                </a:tc>
                <a:extLst>
                  <a:ext uri="{0D108BD9-81ED-4DB2-BD59-A6C34878D82A}">
                    <a16:rowId xmlns:a16="http://schemas.microsoft.com/office/drawing/2014/main" val="2913599198"/>
                  </a:ext>
                </a:extLst>
              </a:tr>
            </a:tbl>
          </a:graphicData>
        </a:graphic>
      </p:graphicFrame>
      <p:sp>
        <p:nvSpPr>
          <p:cNvPr id="3" name="Tekstiruutu 2">
            <a:extLst>
              <a:ext uri="{FF2B5EF4-FFF2-40B4-BE49-F238E27FC236}">
                <a16:creationId xmlns:a16="http://schemas.microsoft.com/office/drawing/2014/main" id="{5C68E721-2120-41ED-8CAB-2E992EF645CD}"/>
              </a:ext>
            </a:extLst>
          </p:cNvPr>
          <p:cNvSpPr txBox="1"/>
          <p:nvPr/>
        </p:nvSpPr>
        <p:spPr>
          <a:xfrm>
            <a:off x="725632" y="4249114"/>
            <a:ext cx="8161158" cy="830997"/>
          </a:xfrm>
          <a:prstGeom prst="rect">
            <a:avLst/>
          </a:prstGeom>
          <a:noFill/>
        </p:spPr>
        <p:txBody>
          <a:bodyPr wrap="square" rtlCol="0">
            <a:spAutoFit/>
          </a:bodyPr>
          <a:lstStyle/>
          <a:p>
            <a:r>
              <a:rPr lang="fi-FI" sz="1200" b="1"/>
              <a:t>Koronapandemia</a:t>
            </a:r>
            <a:r>
              <a:rPr lang="fi-FI" sz="1200"/>
              <a:t> vaikutti voimakkaasti työttömien määrän sekä työmarkkinatuen kustannusten kasvuun. Vaikutus myös henkilöstön poissaoloihin, sillä koronan takia henkilöstöä on kehotettu jäämään kotiin pienissäkin oireissa. Toimintojen sulkeminen pienensi nettomenojen kasvua, mutta suoritteiden väheneminen heikensi myös palvelutuotannon tuottavuutta. Valtion mittavat kompensaation nostivat vuosikatetta ja investointien tulorahoitusta. </a:t>
            </a:r>
          </a:p>
        </p:txBody>
      </p:sp>
    </p:spTree>
    <p:extLst>
      <p:ext uri="{BB962C8B-B14F-4D97-AF65-F5344CB8AC3E}">
        <p14:creationId xmlns:p14="http://schemas.microsoft.com/office/powerpoint/2010/main" val="24351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fontScale="90000"/>
          </a:bodyPr>
          <a:lstStyle/>
          <a:p>
            <a:r>
              <a:rPr lang="fi-FI"/>
              <a:t>Länsi-uudenmaan pelastuslaitoksen talouden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a:xfrm>
            <a:off x="5148064" y="4767263"/>
            <a:ext cx="3538736" cy="269726"/>
          </a:xfrm>
        </p:spPr>
        <p:txBody>
          <a:bodyPr/>
          <a:lstStyle/>
          <a:p>
            <a:r>
              <a:rPr lang="fi-FI" sz="1200" b="1">
                <a:solidFill>
                  <a:schemeClr val="tx1"/>
                </a:solidFill>
                <a:cs typeface="Arial"/>
              </a:rPr>
              <a:t>Talous toteutuu muutetun talousarvion puitteissa</a:t>
            </a:r>
            <a:endParaRPr lang="fi-FI" sz="1200" b="1">
              <a:solidFill>
                <a:schemeClr val="tx1"/>
              </a:solidFill>
            </a:endParaRPr>
          </a:p>
          <a:p>
            <a:endParaRPr lang="fi-FI" sz="1200"/>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18</a:t>
            </a:fld>
            <a:endParaRPr lang="fi-FI"/>
          </a:p>
        </p:txBody>
      </p:sp>
      <p:graphicFrame>
        <p:nvGraphicFramePr>
          <p:cNvPr id="15" name="Chart 14">
            <a:extLst>
              <a:ext uri="{FF2B5EF4-FFF2-40B4-BE49-F238E27FC236}">
                <a16:creationId xmlns:a16="http://schemas.microsoft.com/office/drawing/2014/main" id="{1FFD3DF6-81EF-4F0E-84D2-D9482C794247}"/>
              </a:ext>
            </a:extLst>
          </p:cNvPr>
          <p:cNvGraphicFramePr>
            <a:graphicFrameLocks/>
          </p:cNvGraphicFramePr>
          <p:nvPr>
            <p:extLst>
              <p:ext uri="{D42A27DB-BD31-4B8C-83A1-F6EECF244321}">
                <p14:modId xmlns:p14="http://schemas.microsoft.com/office/powerpoint/2010/main" val="2043547593"/>
              </p:ext>
            </p:extLst>
          </p:nvPr>
        </p:nvGraphicFramePr>
        <p:xfrm>
          <a:off x="0" y="1327500"/>
          <a:ext cx="4680000" cy="3816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Sisällön paikkamerkki 5">
            <a:extLst>
              <a:ext uri="{FF2B5EF4-FFF2-40B4-BE49-F238E27FC236}">
                <a16:creationId xmlns:a16="http://schemas.microsoft.com/office/drawing/2014/main" id="{7784BB24-AF70-4276-8D16-9FA064898366}"/>
              </a:ext>
            </a:extLst>
          </p:cNvPr>
          <p:cNvSpPr>
            <a:spLocks noGrp="1"/>
          </p:cNvSpPr>
          <p:nvPr>
            <p:ph sz="quarter" idx="4"/>
          </p:nvPr>
        </p:nvSpPr>
        <p:spPr>
          <a:xfrm>
            <a:off x="4943475" y="1293813"/>
            <a:ext cx="3743325" cy="3436937"/>
          </a:xfrm>
        </p:spPr>
        <p:txBody>
          <a:bodyPr vert="horz" lIns="91440" tIns="45720" rIns="91440" bIns="45720" rtlCol="0" anchor="t">
            <a:normAutofit lnSpcReduction="10000"/>
          </a:bodyPr>
          <a:lstStyle/>
          <a:p>
            <a:r>
              <a:rPr lang="fi-FI" sz="1400">
                <a:cs typeface="Arial"/>
              </a:rPr>
              <a:t>Tulot kasvoivat yhteensä n. 1% verrattuna talousarvioon; syynä lähinnä pelastustoimen kaluston myynnistä saadut ennakoitua paremmat tulot.</a:t>
            </a:r>
          </a:p>
          <a:p>
            <a:r>
              <a:rPr lang="fi-FI" sz="1400">
                <a:cs typeface="Arial"/>
              </a:rPr>
              <a:t>Pandemiasta johtuvat tarvike- ym. varustehankinnat ylittivät arvion n. 7%. Vastaavasti palvelujen ostot alittivat arvion ja lisäksi henkilöstökulut kasvoivat n. 2 %.</a:t>
            </a:r>
          </a:p>
          <a:p>
            <a:r>
              <a:rPr lang="fi-FI" sz="1400">
                <a:cs typeface="Arial"/>
              </a:rPr>
              <a:t>Poistot alittivat talousarvion n. 10%.​</a:t>
            </a:r>
          </a:p>
          <a:p>
            <a:r>
              <a:rPr lang="fi-FI" sz="1400">
                <a:cs typeface="Arial"/>
              </a:rPr>
              <a:t>Tilikauden tulos jäi n. 340.000 ylijäämäiseksi. Ylijäämä tullaan palauttamaan pelastustoimen alueen jäsenkunnille ja ensihoidon osalta Helsingin ja Uudenmaan sairaanhoitopiirille</a:t>
            </a:r>
          </a:p>
        </p:txBody>
      </p:sp>
    </p:spTree>
    <p:extLst>
      <p:ext uri="{BB962C8B-B14F-4D97-AF65-F5344CB8AC3E}">
        <p14:creationId xmlns:p14="http://schemas.microsoft.com/office/powerpoint/2010/main" val="303168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2051721" y="413100"/>
            <a:ext cx="6638680" cy="857250"/>
          </a:xfrm>
        </p:spPr>
        <p:txBody>
          <a:bodyPr/>
          <a:lstStyle/>
          <a:p>
            <a:r>
              <a:rPr lang="fi-FI"/>
              <a:t>Länsi-uudenmaan pelastuslaitoksen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19</a:t>
            </a:fld>
            <a:endParaRPr lang="fi-FI"/>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a:xfrm>
            <a:off x="571501" y="1486526"/>
            <a:ext cx="8124667" cy="3491290"/>
          </a:xfrm>
        </p:spPr>
        <p:txBody>
          <a:bodyPr vert="horz" lIns="91440" tIns="45720" rIns="91440" bIns="45720" rtlCol="0" anchor="t">
            <a:noAutofit/>
          </a:bodyPr>
          <a:lstStyle/>
          <a:p>
            <a:endParaRPr lang="fi-FI" sz="1000">
              <a:cs typeface="Arial"/>
            </a:endParaRPr>
          </a:p>
          <a:p>
            <a:pPr lvl="0"/>
            <a:r>
              <a:rPr lang="fi-FI" sz="1200">
                <a:cs typeface="Arial"/>
              </a:rPr>
              <a:t>COVID-19 –pandemia ei heikentänyt hälytystehtävien hoitamista eli asiakkaan saamaa palvelua pelastustoiminnassa ja ensihoitopalvelussa. Pandemia vaikeutti valvontatoimintaa, turvallisuusviestintää, henkilöstön osaamisen ylläpitämistä ja kehittämistä sekä osin tukipalveluja ja hallintoa.</a:t>
            </a:r>
          </a:p>
          <a:p>
            <a:pPr lvl="0"/>
            <a:r>
              <a:rPr lang="fi-FI" sz="1200">
                <a:cs typeface="Arial"/>
              </a:rPr>
              <a:t>Valvontasuunnitelman mukaiset valvontatoimenpiteet eli palotarkastukset sekä kemikaalivalvonnan luvat ja päätökset toteutuivat noin 93-prosenttisesti. </a:t>
            </a:r>
          </a:p>
          <a:p>
            <a:pPr lvl="0"/>
            <a:r>
              <a:rPr lang="fi-FI" sz="1200">
                <a:cs typeface="Arial"/>
              </a:rPr>
              <a:t>Turvallisuuskoulutuksia ja -tapahtumia pelastuslaitos ja alueen sopimuspalokunnat järjestivät noin 440. Näissä tilaisuuksissa pelastuslaitos saavutti noin 21 700 asukasta, 4,7 % alueen kokonaisasukasmäärästä. Vuoden 2020 tavoite oli 20 %. Pandemiasta johtuvat rajoitukset heikensivät tulosta erittäin merkittävästi.</a:t>
            </a:r>
          </a:p>
          <a:p>
            <a:pPr lvl="0"/>
            <a:r>
              <a:rPr lang="fi-FI" sz="1200">
                <a:cs typeface="Arial"/>
              </a:rPr>
              <a:t>Pelastustehtäviä oli 7893, mikä oli 231 enemmän kuin edellisvuonna. Maastopaloja sammutettiin 138, rakennuspaloja 300 ja liikennevälinepaloja 143. Palokuolemia oli kaksi.</a:t>
            </a:r>
          </a:p>
          <a:p>
            <a:pPr lvl="0"/>
            <a:r>
              <a:rPr lang="fi-FI" sz="1200">
                <a:cs typeface="Arial"/>
              </a:rPr>
              <a:t>LUP 23 ensihoitoyksiköllä oli hälytyksiä yhteensä 41 176. Hälytysten lukumäärä väheni vuoteen 2019 verrattuna (42 506). Lisäksi ensivasteena hätätilapotilaan avuksi hälytettiin pelastuslaitoksen sekä sopimuspalokuntien ensivasteyksiköt 1768 kertaa (2204 kertaa vuonna 2019). Myös ensivastehälytysten määrä väheni vuoteen 2019 verrattuna.</a:t>
            </a:r>
          </a:p>
          <a:p>
            <a:pPr lvl="0"/>
            <a:r>
              <a:rPr lang="fi-FI" sz="1200">
                <a:cs typeface="Arial"/>
              </a:rPr>
              <a:t>Pelastuslaitoksen johtokunta päätti vuosien 2021-24 palvelutasopäätöksestä alueen kuntia kuultuaan.</a:t>
            </a:r>
          </a:p>
          <a:p>
            <a:pPr lvl="0"/>
            <a:r>
              <a:rPr lang="fi-FI" sz="1200">
                <a:cs typeface="Arial"/>
              </a:rPr>
              <a:t>Työtapaturmia 2020 oli 42 kpl. Määrä väheni 16 % vuodesta 2019 (50).</a:t>
            </a:r>
          </a:p>
          <a:p>
            <a:endParaRPr lang="fi-FI" sz="1000">
              <a:solidFill>
                <a:srgbClr val="FF0000"/>
              </a:solidFill>
              <a:cs typeface="Arial"/>
            </a:endParaRPr>
          </a:p>
        </p:txBody>
      </p:sp>
      <p:sp>
        <p:nvSpPr>
          <p:cNvPr id="7" name="Suorakulmio 6">
            <a:extLst>
              <a:ext uri="{FF2B5EF4-FFF2-40B4-BE49-F238E27FC236}">
                <a16:creationId xmlns:a16="http://schemas.microsoft.com/office/drawing/2014/main" id="{BE3FE49A-95DE-45E1-BAD2-586FFAC21755}"/>
              </a:ext>
            </a:extLst>
          </p:cNvPr>
          <p:cNvSpPr/>
          <p:nvPr/>
        </p:nvSpPr>
        <p:spPr>
          <a:xfrm>
            <a:off x="572915" y="1270350"/>
            <a:ext cx="7701419" cy="338554"/>
          </a:xfrm>
          <a:prstGeom prst="rect">
            <a:avLst/>
          </a:prstGeom>
        </p:spPr>
        <p:txBody>
          <a:bodyPr wrap="square">
            <a:spAutoFit/>
          </a:bodyPr>
          <a:lstStyle/>
          <a:p>
            <a:r>
              <a:rPr lang="fi-FI" sz="1600" b="1"/>
              <a:t>Olennaiset tapahtumat toiminnassa</a:t>
            </a:r>
          </a:p>
        </p:txBody>
      </p:sp>
    </p:spTree>
    <p:extLst>
      <p:ext uri="{BB962C8B-B14F-4D97-AF65-F5344CB8AC3E}">
        <p14:creationId xmlns:p14="http://schemas.microsoft.com/office/powerpoint/2010/main" val="316695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691B67-0668-4972-B91B-0EFDFAB96AB4}"/>
              </a:ext>
            </a:extLst>
          </p:cNvPr>
          <p:cNvSpPr>
            <a:spLocks noGrp="1"/>
          </p:cNvSpPr>
          <p:nvPr>
            <p:ph type="title"/>
          </p:nvPr>
        </p:nvSpPr>
        <p:spPr/>
        <p:txBody>
          <a:bodyPr/>
          <a:lstStyle/>
          <a:p>
            <a:r>
              <a:rPr lang="fi-FI"/>
              <a:t>Sisällysluettelo </a:t>
            </a:r>
          </a:p>
        </p:txBody>
      </p:sp>
      <p:sp>
        <p:nvSpPr>
          <p:cNvPr id="3" name="Sisällön paikkamerkki 2">
            <a:extLst>
              <a:ext uri="{FF2B5EF4-FFF2-40B4-BE49-F238E27FC236}">
                <a16:creationId xmlns:a16="http://schemas.microsoft.com/office/drawing/2014/main" id="{CACC4558-06A6-43AC-ADDF-633FE5050FB8}"/>
              </a:ext>
            </a:extLst>
          </p:cNvPr>
          <p:cNvSpPr>
            <a:spLocks noGrp="1"/>
          </p:cNvSpPr>
          <p:nvPr>
            <p:ph idx="1"/>
          </p:nvPr>
        </p:nvSpPr>
        <p:spPr>
          <a:xfrm>
            <a:off x="608823" y="1270350"/>
            <a:ext cx="8085178" cy="3249450"/>
          </a:xfrm>
        </p:spPr>
        <p:txBody>
          <a:bodyPr vert="horz" lIns="91440" tIns="45720" rIns="91440" bIns="45720" rtlCol="0" anchor="t">
            <a:normAutofit fontScale="92500" lnSpcReduction="10000"/>
          </a:bodyPr>
          <a:lstStyle/>
          <a:p>
            <a:pPr>
              <a:buFont typeface="+mj-lt"/>
              <a:buAutoNum type="arabicPeriod"/>
            </a:pPr>
            <a:r>
              <a:rPr lang="fi-FI">
                <a:hlinkClick r:id="rId2" action="ppaction://hlinksldjump"/>
              </a:rPr>
              <a:t>Yleinen talous, väestö ja työllisyys</a:t>
            </a:r>
            <a:endParaRPr lang="fi-FI"/>
          </a:p>
          <a:p>
            <a:pPr>
              <a:buFont typeface="+mj-lt"/>
              <a:buAutoNum type="arabicPeriod"/>
            </a:pPr>
            <a:r>
              <a:rPr lang="fi-FI">
                <a:hlinkClick r:id="rId3" action="ppaction://hlinksldjump"/>
              </a:rPr>
              <a:t>Yhteenveto henkilöstömäärien ja –menojen,  toimintatuottojen ja -kulujen sekä nettomenojen kehityksestä</a:t>
            </a:r>
            <a:endParaRPr lang="fi-FI"/>
          </a:p>
          <a:p>
            <a:pPr>
              <a:buFont typeface="+mj-lt"/>
              <a:buAutoNum type="arabicPeriod"/>
            </a:pPr>
            <a:r>
              <a:rPr lang="fi-FI">
                <a:hlinkClick r:id="rId4" action="ppaction://hlinksldjump"/>
              </a:rPr>
              <a:t>Talousarvion ja tavoitteiden toteutumisen tarkastelu toimialoittain</a:t>
            </a:r>
            <a:endParaRPr lang="fi-FI"/>
          </a:p>
          <a:p>
            <a:pPr>
              <a:buFont typeface="+mj-lt"/>
              <a:buAutoNum type="arabicPeriod"/>
            </a:pPr>
            <a:r>
              <a:rPr lang="fi-FI">
                <a:hlinkClick r:id="rId5" action="ppaction://hlinksldjump"/>
              </a:rPr>
              <a:t>Verotulojen kehitys Espoossa ja suurissa kaupungeissa 2020</a:t>
            </a:r>
            <a:endParaRPr lang="fi-FI"/>
          </a:p>
          <a:p>
            <a:pPr>
              <a:buFont typeface="+mj-lt"/>
              <a:buAutoNum type="arabicPeriod"/>
            </a:pPr>
            <a:r>
              <a:rPr lang="fi-FI">
                <a:hlinkClick r:id="rId6" action="ppaction://hlinksldjump"/>
              </a:rPr>
              <a:t>Rahoituserien ja rahastojen vuosi</a:t>
            </a:r>
            <a:endParaRPr lang="fi-FI"/>
          </a:p>
          <a:p>
            <a:pPr>
              <a:buFont typeface="+mj-lt"/>
              <a:buAutoNum type="arabicPeriod"/>
            </a:pPr>
            <a:r>
              <a:rPr lang="fi-FI">
                <a:hlinkClick r:id="rId7" action="ppaction://hlinksldjump"/>
              </a:rPr>
              <a:t>Tuloslaskelma</a:t>
            </a:r>
            <a:endParaRPr lang="fi-FI"/>
          </a:p>
          <a:p>
            <a:pPr>
              <a:buFont typeface="+mj-lt"/>
              <a:buAutoNum type="arabicPeriod"/>
            </a:pPr>
            <a:r>
              <a:rPr lang="fi-FI">
                <a:hlinkClick r:id="rId8" action="ppaction://hlinksldjump"/>
              </a:rPr>
              <a:t>Investointiosan toteutuminen</a:t>
            </a:r>
            <a:endParaRPr lang="fi-FI"/>
          </a:p>
          <a:p>
            <a:pPr>
              <a:buFont typeface="+mj-lt"/>
              <a:buAutoNum type="arabicPeriod"/>
            </a:pPr>
            <a:r>
              <a:rPr lang="fi-FI">
                <a:hlinkClick r:id="rId9" action="ppaction://hlinksldjump"/>
              </a:rPr>
              <a:t>Emokaupungin lainakanta ja korkokulut sekä keskeiset tunnusluvut</a:t>
            </a:r>
            <a:endParaRPr lang="fi-FI"/>
          </a:p>
          <a:p>
            <a:pPr>
              <a:buFont typeface="+mj-lt"/>
              <a:buAutoNum type="arabicPeriod"/>
            </a:pPr>
            <a:r>
              <a:rPr lang="fi-FI">
                <a:hlinkClick r:id="rId10" action="ppaction://hlinksldjump"/>
              </a:rPr>
              <a:t>Valtuuston asettamien tulostavoitteiden toteutuminen 2020</a:t>
            </a:r>
            <a:endParaRPr lang="fi-FI">
              <a:cs typeface="Arial"/>
            </a:endParaRPr>
          </a:p>
          <a:p>
            <a:pPr>
              <a:buFont typeface="+mj-lt"/>
              <a:buAutoNum type="arabicPeriod"/>
            </a:pPr>
            <a:r>
              <a:rPr lang="fi-FI">
                <a:hlinkClick r:id="rId11" action="ppaction://hlinksldjump"/>
              </a:rPr>
              <a:t>Konserniraportti tammi-joulukuu 2020</a:t>
            </a:r>
            <a:endParaRPr lang="fi-FI"/>
          </a:p>
          <a:p>
            <a:pPr marL="0" indent="0">
              <a:buNone/>
            </a:pPr>
            <a:endParaRPr lang="fi-FI"/>
          </a:p>
          <a:p>
            <a:pPr>
              <a:buFont typeface="+mj-lt"/>
              <a:buAutoNum type="arabicPeriod"/>
            </a:pPr>
            <a:endParaRPr lang="fi-FI"/>
          </a:p>
          <a:p>
            <a:pPr>
              <a:buFont typeface="+mj-lt"/>
              <a:buAutoNum type="arabicPeriod"/>
            </a:pPr>
            <a:endParaRPr lang="fi-FI"/>
          </a:p>
        </p:txBody>
      </p:sp>
      <p:sp>
        <p:nvSpPr>
          <p:cNvPr id="4" name="Päivämäärän paikkamerkki 3">
            <a:extLst>
              <a:ext uri="{FF2B5EF4-FFF2-40B4-BE49-F238E27FC236}">
                <a16:creationId xmlns:a16="http://schemas.microsoft.com/office/drawing/2014/main" id="{482EBBC7-3EA2-4BD8-8B56-58B73F14F081}"/>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6FE1BA1D-B67A-4F34-81B9-39A720821DB1}"/>
              </a:ext>
            </a:extLst>
          </p:cNvPr>
          <p:cNvSpPr>
            <a:spLocks noGrp="1"/>
          </p:cNvSpPr>
          <p:nvPr>
            <p:ph type="sldNum" sz="quarter" idx="12"/>
          </p:nvPr>
        </p:nvSpPr>
        <p:spPr/>
        <p:txBody>
          <a:bodyPr/>
          <a:lstStyle/>
          <a:p>
            <a:fld id="{6CAB7FB2-350C-4D14-9041-2392A9F69A4F}" type="slidenum">
              <a:rPr lang="en-GB" smtClean="0"/>
              <a:t>2</a:t>
            </a:fld>
            <a:endParaRPr lang="en-GB"/>
          </a:p>
        </p:txBody>
      </p:sp>
      <p:sp>
        <p:nvSpPr>
          <p:cNvPr id="7" name="Tekstiruutu 6">
            <a:extLst>
              <a:ext uri="{FF2B5EF4-FFF2-40B4-BE49-F238E27FC236}">
                <a16:creationId xmlns:a16="http://schemas.microsoft.com/office/drawing/2014/main" id="{F4FB01E9-3713-478F-B308-D92AE3BFAC08}"/>
              </a:ext>
            </a:extLst>
          </p:cNvPr>
          <p:cNvSpPr txBox="1"/>
          <p:nvPr/>
        </p:nvSpPr>
        <p:spPr>
          <a:xfrm>
            <a:off x="7320830" y="4401157"/>
            <a:ext cx="1654053" cy="507831"/>
          </a:xfrm>
          <a:prstGeom prst="rect">
            <a:avLst/>
          </a:prstGeom>
          <a:noFill/>
        </p:spPr>
        <p:txBody>
          <a:bodyPr wrap="square" rtlCol="0">
            <a:spAutoFit/>
          </a:bodyPr>
          <a:lstStyle/>
          <a:p>
            <a:r>
              <a:rPr lang="fi-FI" sz="1350">
                <a:solidFill>
                  <a:srgbClr val="0070C0"/>
                </a:solidFill>
              </a:rPr>
              <a:t>Paluu  sisällysluetteloon</a:t>
            </a:r>
          </a:p>
        </p:txBody>
      </p:sp>
      <p:sp>
        <p:nvSpPr>
          <p:cNvPr id="8" name="Nuoli: Oikea 6">
            <a:hlinkClick r:id="rId12" action="ppaction://hlinksldjump"/>
            <a:extLst>
              <a:ext uri="{FF2B5EF4-FFF2-40B4-BE49-F238E27FC236}">
                <a16:creationId xmlns:a16="http://schemas.microsoft.com/office/drawing/2014/main" id="{702449D9-EBB4-48B4-96BC-FD9C1774A1C0}"/>
              </a:ext>
            </a:extLst>
          </p:cNvPr>
          <p:cNvSpPr/>
          <p:nvPr/>
        </p:nvSpPr>
        <p:spPr>
          <a:xfrm rot="10800000" flipV="1">
            <a:off x="6961327" y="4519800"/>
            <a:ext cx="359503" cy="335901"/>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303129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fontScale="90000"/>
          </a:bodyPr>
          <a:lstStyle/>
          <a:p>
            <a:r>
              <a:rPr lang="fi-FI"/>
              <a:t>Sosiaali- ja terveystoimen talouden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a:xfrm>
            <a:off x="4834917" y="1895805"/>
            <a:ext cx="3960440" cy="273844"/>
          </a:xfrm>
        </p:spPr>
        <p:txBody>
          <a:bodyPr/>
          <a:lstStyle/>
          <a:p>
            <a:pPr lvl="0"/>
            <a:endParaRPr lang="fi-FI" sz="1200" b="1">
              <a:solidFill>
                <a:prstClr val="black"/>
              </a:solidFill>
            </a:endParaRPr>
          </a:p>
          <a:p>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20</a:t>
            </a:fld>
            <a:endParaRPr lang="fi-FI"/>
          </a:p>
        </p:txBody>
      </p:sp>
      <p:sp>
        <p:nvSpPr>
          <p:cNvPr id="16" name="Sisällön paikkamerkki 5">
            <a:extLst>
              <a:ext uri="{FF2B5EF4-FFF2-40B4-BE49-F238E27FC236}">
                <a16:creationId xmlns:a16="http://schemas.microsoft.com/office/drawing/2014/main" id="{EC97382F-DB2C-4BAC-983D-173732AB08A6}"/>
              </a:ext>
            </a:extLst>
          </p:cNvPr>
          <p:cNvSpPr>
            <a:spLocks noGrp="1"/>
          </p:cNvSpPr>
          <p:nvPr>
            <p:ph sz="quarter" idx="4"/>
          </p:nvPr>
        </p:nvSpPr>
        <p:spPr>
          <a:xfrm>
            <a:off x="4764102" y="1060397"/>
            <a:ext cx="4211534" cy="4260299"/>
          </a:xfrm>
        </p:spPr>
        <p:txBody>
          <a:bodyPr vert="horz" lIns="91440" tIns="45720" rIns="91440" bIns="45720" rtlCol="0" anchor="t">
            <a:normAutofit/>
          </a:bodyPr>
          <a:lstStyle/>
          <a:p>
            <a:pPr>
              <a:lnSpc>
                <a:spcPts val="900"/>
              </a:lnSpc>
            </a:pPr>
            <a:r>
              <a:rPr lang="fi-FI" sz="1300"/>
              <a:t>Tulot laskivat edelliseen tilinpäätökseen verrattuna ja jäivät alle vuoden 2020 alkuperäisen talousarvion. Vertailukelpoisesti, vanhusten pitkäaikaishoidon muutos huomioiden, tulot kasvoivat edelliseen tilinpäätökseen verrattuna 3,6%, jääden kuitenkin alle alkuperäisen talousarvion</a:t>
            </a:r>
          </a:p>
          <a:p>
            <a:pPr lvl="1">
              <a:lnSpc>
                <a:spcPts val="900"/>
              </a:lnSpc>
            </a:pPr>
            <a:r>
              <a:rPr lang="fi-FI" sz="1300"/>
              <a:t>Maksutuottoja jäi toteutumatta koronasta johtuvien palvelujen sulkujen ja supistamisien takia </a:t>
            </a:r>
          </a:p>
          <a:p>
            <a:pPr>
              <a:lnSpc>
                <a:spcPts val="900"/>
              </a:lnSpc>
              <a:spcBef>
                <a:spcPts val="750"/>
              </a:spcBef>
            </a:pPr>
            <a:r>
              <a:rPr lang="fi-FI" sz="1300"/>
              <a:t>Menojen kasvu kohdistui henkilöstömenoihin, palvelujen ostoihin ja hoitotarvikkeisiin.</a:t>
            </a:r>
          </a:p>
          <a:p>
            <a:pPr lvl="1">
              <a:lnSpc>
                <a:spcPts val="900"/>
              </a:lnSpc>
            </a:pPr>
            <a:r>
              <a:rPr lang="fi-FI" sz="1300"/>
              <a:t>Suurin menokasvu oli avosairaanhoidossa korona-näytteenotosta, -neuvonnasta ja tartuntajäljityksestä johtuen</a:t>
            </a:r>
          </a:p>
          <a:p>
            <a:pPr lvl="1">
              <a:lnSpc>
                <a:spcPts val="900"/>
              </a:lnSpc>
            </a:pPr>
            <a:r>
              <a:rPr lang="fi-FI" sz="1300"/>
              <a:t>Palvelujen volyymi kasvoi lasten sijaishuollossa ja aikuisten sosiaalipalvelujen tilapäisessä ja tuetussa asumisen palveluissa  sekä vanhusten kotihoidossa ja sairaalan laboratorio- ja siivouspalveluissa</a:t>
            </a:r>
          </a:p>
          <a:p>
            <a:pPr lvl="1">
              <a:lnSpc>
                <a:spcPts val="900"/>
              </a:lnSpc>
            </a:pPr>
            <a:r>
              <a:rPr lang="fi-FI" sz="1300"/>
              <a:t>Avustuksissa syntyy säästöä perhe- ja sosiaalipalveluissa, kuten kotiin vietävissä palveluissa ja toimeentulotuessa</a:t>
            </a:r>
          </a:p>
          <a:p>
            <a:pPr lvl="1">
              <a:lnSpc>
                <a:spcPts val="900"/>
              </a:lnSpc>
            </a:pPr>
            <a:r>
              <a:rPr lang="fi-FI" sz="1300"/>
              <a:t>Oman toiminnan henkilöstökulut kasvoivat edellisestä vuodesta, alittaen kuitenkin talousarvion</a:t>
            </a:r>
          </a:p>
          <a:p>
            <a:pPr lvl="1">
              <a:lnSpc>
                <a:spcPts val="900"/>
              </a:lnSpc>
            </a:pPr>
            <a:r>
              <a:rPr lang="fi-FI" sz="1300"/>
              <a:t>Erikoissairaanhoidon menot kasvoivat 8,1 milj. euroa (+2,8%) edellisestä vuodesta</a:t>
            </a:r>
          </a:p>
        </p:txBody>
      </p:sp>
      <p:graphicFrame>
        <p:nvGraphicFramePr>
          <p:cNvPr id="10" name="Chart 9">
            <a:extLst>
              <a:ext uri="{FF2B5EF4-FFF2-40B4-BE49-F238E27FC236}">
                <a16:creationId xmlns:a16="http://schemas.microsoft.com/office/drawing/2014/main" id="{C4520BA9-646E-4EED-8283-6D053FF13636}"/>
              </a:ext>
            </a:extLst>
          </p:cNvPr>
          <p:cNvGraphicFramePr>
            <a:graphicFrameLocks/>
          </p:cNvGraphicFramePr>
          <p:nvPr>
            <p:extLst>
              <p:ext uri="{D42A27DB-BD31-4B8C-83A1-F6EECF244321}">
                <p14:modId xmlns:p14="http://schemas.microsoft.com/office/powerpoint/2010/main" val="2803311330"/>
              </p:ext>
            </p:extLst>
          </p:nvPr>
        </p:nvGraphicFramePr>
        <p:xfrm>
          <a:off x="11766" y="1190064"/>
          <a:ext cx="4560234" cy="2663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7674AD4C-C26E-4691-BCCD-6F89657CAB22}"/>
              </a:ext>
            </a:extLst>
          </p:cNvPr>
          <p:cNvGraphicFramePr>
            <a:graphicFrameLocks/>
          </p:cNvGraphicFramePr>
          <p:nvPr>
            <p:extLst>
              <p:ext uri="{D42A27DB-BD31-4B8C-83A1-F6EECF244321}">
                <p14:modId xmlns:p14="http://schemas.microsoft.com/office/powerpoint/2010/main" val="1224629322"/>
              </p:ext>
            </p:extLst>
          </p:nvPr>
        </p:nvGraphicFramePr>
        <p:xfrm>
          <a:off x="274683" y="3853966"/>
          <a:ext cx="4560234" cy="12895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iruutu 3">
            <a:extLst>
              <a:ext uri="{FF2B5EF4-FFF2-40B4-BE49-F238E27FC236}">
                <a16:creationId xmlns:a16="http://schemas.microsoft.com/office/drawing/2014/main" id="{E6199CEF-8F27-428D-9B87-D80FFFBDFB89}"/>
              </a:ext>
            </a:extLst>
          </p:cNvPr>
          <p:cNvSpPr txBox="1"/>
          <p:nvPr/>
        </p:nvSpPr>
        <p:spPr>
          <a:xfrm>
            <a:off x="4940834" y="4788642"/>
            <a:ext cx="4141693" cy="276999"/>
          </a:xfrm>
          <a:prstGeom prst="rect">
            <a:avLst/>
          </a:prstGeom>
          <a:noFill/>
        </p:spPr>
        <p:txBody>
          <a:bodyPr wrap="square" rtlCol="0">
            <a:spAutoFit/>
          </a:bodyPr>
          <a:lstStyle/>
          <a:p>
            <a:r>
              <a:rPr lang="fi-FI" sz="1200" b="1"/>
              <a:t>Talous ei toteutunut muutetun talousarvion puitteissa</a:t>
            </a:r>
          </a:p>
        </p:txBody>
      </p:sp>
    </p:spTree>
    <p:extLst>
      <p:ext uri="{BB962C8B-B14F-4D97-AF65-F5344CB8AC3E}">
        <p14:creationId xmlns:p14="http://schemas.microsoft.com/office/powerpoint/2010/main" val="70866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1721305" y="197947"/>
            <a:ext cx="7084597" cy="857250"/>
          </a:xfrm>
        </p:spPr>
        <p:txBody>
          <a:bodyPr/>
          <a:lstStyle/>
          <a:p>
            <a:r>
              <a:rPr lang="fi-FI"/>
              <a:t>Sosiaali- ja terveystoimen  toiminnan toteutuminen</a:t>
            </a:r>
          </a:p>
        </p:txBody>
      </p:sp>
      <p:sp>
        <p:nvSpPr>
          <p:cNvPr id="10" name="Sisällön paikkamerkki 9">
            <a:extLst>
              <a:ext uri="{FF2B5EF4-FFF2-40B4-BE49-F238E27FC236}">
                <a16:creationId xmlns:a16="http://schemas.microsoft.com/office/drawing/2014/main" id="{C9EF94C1-AF15-4E5E-8E27-53EAEFC81A8A}"/>
              </a:ext>
            </a:extLst>
          </p:cNvPr>
          <p:cNvSpPr>
            <a:spLocks noGrp="1"/>
          </p:cNvSpPr>
          <p:nvPr>
            <p:ph idx="1"/>
          </p:nvPr>
        </p:nvSpPr>
        <p:spPr>
          <a:xfrm>
            <a:off x="353466" y="970820"/>
            <a:ext cx="8729062" cy="4172679"/>
          </a:xfrm>
        </p:spPr>
        <p:txBody>
          <a:bodyPr>
            <a:normAutofit fontScale="92500" lnSpcReduction="10000"/>
          </a:bodyPr>
          <a:lstStyle/>
          <a:p>
            <a:pPr marL="0" lvl="0" indent="0">
              <a:spcBef>
                <a:spcPts val="0"/>
              </a:spcBef>
              <a:buNone/>
            </a:pPr>
            <a:r>
              <a:rPr lang="fi-FI" sz="1200" b="1">
                <a:solidFill>
                  <a:prstClr val="black"/>
                </a:solidFill>
              </a:rPr>
              <a:t>Koronan vaikutukset toimintaan</a:t>
            </a:r>
          </a:p>
          <a:p>
            <a:pPr lvl="0">
              <a:spcBef>
                <a:spcPts val="0"/>
              </a:spcBef>
            </a:pPr>
            <a:r>
              <a:rPr lang="fi-FI" sz="1200">
                <a:solidFill>
                  <a:prstClr val="black"/>
                </a:solidFill>
              </a:rPr>
              <a:t>Asioinnissa etäkontakteja suositaan mahdollisuuksien mukaan ja niiden määrä on kasvanut merkittävästi</a:t>
            </a:r>
          </a:p>
          <a:p>
            <a:pPr lvl="0">
              <a:spcBef>
                <a:spcPts val="0"/>
              </a:spcBef>
            </a:pPr>
            <a:r>
              <a:rPr lang="fi-FI" sz="1200">
                <a:solidFill>
                  <a:prstClr val="black"/>
                </a:solidFill>
              </a:rPr>
              <a:t>Palvelujen osittaisia sulkuja ja supistuksia sekä henkilöstön siirtoja eri tehtäviin on jouduttu tekemään kriittisten palvelujen turvaamiseksi</a:t>
            </a:r>
          </a:p>
          <a:p>
            <a:pPr marL="0" lvl="0" indent="0">
              <a:spcBef>
                <a:spcPts val="0"/>
              </a:spcBef>
              <a:buNone/>
            </a:pPr>
            <a:r>
              <a:rPr lang="fi-FI" sz="1200" b="1">
                <a:solidFill>
                  <a:prstClr val="black"/>
                </a:solidFill>
              </a:rPr>
              <a:t>Vanhusten palvelut</a:t>
            </a:r>
            <a:endParaRPr lang="fi-FI" sz="1200" b="1">
              <a:solidFill>
                <a:prstClr val="black"/>
              </a:solidFill>
              <a:cs typeface="Arial"/>
            </a:endParaRPr>
          </a:p>
          <a:p>
            <a:pPr lvl="0">
              <a:spcBef>
                <a:spcPts val="0"/>
              </a:spcBef>
            </a:pPr>
            <a:r>
              <a:rPr lang="fi-FI" sz="1200">
                <a:solidFill>
                  <a:prstClr val="black"/>
                </a:solidFill>
              </a:rPr>
              <a:t>Pitkäaikaishoidon valinnanvapausmalli käynnistyi</a:t>
            </a:r>
            <a:endParaRPr lang="fi-FI" sz="1200">
              <a:solidFill>
                <a:prstClr val="black"/>
              </a:solidFill>
              <a:cs typeface="Arial"/>
            </a:endParaRPr>
          </a:p>
          <a:p>
            <a:pPr lvl="0">
              <a:spcBef>
                <a:spcPts val="0"/>
              </a:spcBef>
            </a:pPr>
            <a:r>
              <a:rPr lang="fi-FI" sz="1200">
                <a:solidFill>
                  <a:srgbClr val="000000"/>
                </a:solidFill>
                <a:cs typeface="Arial"/>
              </a:rPr>
              <a:t>Elämän loppuvaiheen hoitoa kehitettiin</a:t>
            </a:r>
            <a:endParaRPr lang="fi-FI" sz="1200">
              <a:solidFill>
                <a:srgbClr val="000000"/>
              </a:solidFill>
            </a:endParaRPr>
          </a:p>
          <a:p>
            <a:pPr lvl="0">
              <a:spcBef>
                <a:spcPts val="0"/>
              </a:spcBef>
            </a:pPr>
            <a:r>
              <a:rPr lang="fi-FI" sz="1200">
                <a:solidFill>
                  <a:srgbClr val="000000"/>
                </a:solidFill>
                <a:cs typeface="Arial"/>
              </a:rPr>
              <a:t>Kotihoidossa yhden maantieteellisen alueen ulkoistus käynnistettiin</a:t>
            </a:r>
          </a:p>
          <a:p>
            <a:pPr lvl="0">
              <a:spcBef>
                <a:spcPts val="0"/>
              </a:spcBef>
            </a:pPr>
            <a:r>
              <a:rPr lang="fi-FI" sz="1200">
                <a:solidFill>
                  <a:srgbClr val="000000"/>
                </a:solidFill>
                <a:cs typeface="Arial"/>
              </a:rPr>
              <a:t>Etäpalveluita laajennettiin</a:t>
            </a:r>
            <a:endParaRPr lang="fi-FI" sz="1200">
              <a:solidFill>
                <a:prstClr val="black"/>
              </a:solidFill>
            </a:endParaRPr>
          </a:p>
          <a:p>
            <a:pPr lvl="0">
              <a:spcBef>
                <a:spcPts val="0"/>
              </a:spcBef>
            </a:pPr>
            <a:r>
              <a:rPr lang="fi-FI" sz="1200">
                <a:solidFill>
                  <a:srgbClr val="000000"/>
                </a:solidFill>
                <a:cs typeface="Arial"/>
              </a:rPr>
              <a:t>Kotiutusprosessia ja kriisiasiakkaan prosessia kehitettiin</a:t>
            </a:r>
          </a:p>
          <a:p>
            <a:pPr marL="0" lvl="0" indent="0">
              <a:spcBef>
                <a:spcPts val="0"/>
              </a:spcBef>
              <a:buNone/>
            </a:pPr>
            <a:r>
              <a:rPr lang="fi-FI" sz="1200" b="1">
                <a:solidFill>
                  <a:srgbClr val="000000"/>
                </a:solidFill>
                <a:cs typeface="Arial"/>
              </a:rPr>
              <a:t>Terveyspalvelut</a:t>
            </a:r>
            <a:endParaRPr lang="fi-FI" sz="1200">
              <a:solidFill>
                <a:prstClr val="black"/>
              </a:solidFill>
              <a:cs typeface="Arial"/>
            </a:endParaRPr>
          </a:p>
          <a:p>
            <a:pPr lvl="0">
              <a:spcBef>
                <a:spcPts val="0"/>
              </a:spcBef>
            </a:pPr>
            <a:r>
              <a:rPr lang="fi-FI" sz="1200">
                <a:solidFill>
                  <a:prstClr val="black"/>
                </a:solidFill>
              </a:rPr>
              <a:t>Koronaviruspandemian vuoksi terveysasematoiminnassa infektiopotilaiden hoito keskitettiin keväällä Samarian terveysasemalle ja vastaanottoaikoja vähennettiin. Suun terveydenhuollossa kiireetön hoito lopetettiin ja myös avokuntoutuspalveluissa toimintaa supistettiin huomattavasti kevään aikana.</a:t>
            </a:r>
          </a:p>
          <a:p>
            <a:pPr lvl="0">
              <a:spcBef>
                <a:spcPts val="0"/>
              </a:spcBef>
            </a:pPr>
            <a:r>
              <a:rPr lang="fi-FI" sz="1200">
                <a:solidFill>
                  <a:prstClr val="black"/>
                </a:solidFill>
              </a:rPr>
              <a:t>Terveyspalveluissa on kertynyt huomattava hoitovelka palveluiden alasajosta johtuen ja palveluiden saatavuustilanne heikentyi vuoden 2020 aikana. </a:t>
            </a:r>
          </a:p>
          <a:p>
            <a:pPr lvl="0">
              <a:spcBef>
                <a:spcPts val="0"/>
              </a:spcBef>
            </a:pPr>
            <a:r>
              <a:rPr lang="fi-FI" sz="1200">
                <a:solidFill>
                  <a:prstClr val="black"/>
                </a:solidFill>
              </a:rPr>
              <a:t>Monissa palveluissa laajennettiin ja kehitettiin etäpalveluita, mm. </a:t>
            </a:r>
            <a:r>
              <a:rPr lang="fi-FI" sz="1200" err="1">
                <a:solidFill>
                  <a:prstClr val="black"/>
                </a:solidFill>
              </a:rPr>
              <a:t>mtp</a:t>
            </a:r>
            <a:r>
              <a:rPr lang="fi-FI" sz="1200">
                <a:solidFill>
                  <a:prstClr val="black"/>
                </a:solidFill>
              </a:rPr>
              <a:t>-vastaanotoilla, avokuntoutuksessa ja ympäristöterveydenhuollon tarkastuksissa.</a:t>
            </a:r>
          </a:p>
          <a:p>
            <a:pPr lvl="0">
              <a:spcBef>
                <a:spcPts val="0"/>
              </a:spcBef>
            </a:pPr>
            <a:r>
              <a:rPr lang="fi-FI" sz="1200">
                <a:solidFill>
                  <a:prstClr val="black"/>
                </a:solidFill>
              </a:rPr>
              <a:t>Espoon keskuksen alueen terveysasematoiminnan palveluseteli käynnistyi toukokuussa ja yksittäisen lääkärikäynnin palveluseteli syyskuussa. Suun terveydenhuollossa hammashoidon palveluseteli otettiin käyttöön elokuussa.</a:t>
            </a:r>
          </a:p>
          <a:p>
            <a:pPr marL="0" lvl="0" indent="0">
              <a:spcBef>
                <a:spcPts val="0"/>
              </a:spcBef>
              <a:buNone/>
            </a:pPr>
            <a:r>
              <a:rPr lang="fi-FI" sz="1200" b="1">
                <a:solidFill>
                  <a:prstClr val="black"/>
                </a:solidFill>
              </a:rPr>
              <a:t>Perhe- ja sosiaalipalvelut</a:t>
            </a:r>
            <a:endParaRPr lang="fi-FI" sz="1200" b="1">
              <a:solidFill>
                <a:prstClr val="black"/>
              </a:solidFill>
              <a:cs typeface="Arial"/>
            </a:endParaRPr>
          </a:p>
          <a:p>
            <a:pPr lvl="0">
              <a:spcBef>
                <a:spcPts val="0"/>
              </a:spcBef>
            </a:pPr>
            <a:r>
              <a:rPr lang="fi-FI" sz="1200">
                <a:solidFill>
                  <a:prstClr val="black"/>
                </a:solidFill>
              </a:rPr>
              <a:t>Perhekeskustoimintamallia on kehitetty ja Espoon </a:t>
            </a:r>
            <a:r>
              <a:rPr lang="fi-FI" sz="1200">
                <a:solidFill>
                  <a:prstClr val="black"/>
                </a:solidFill>
                <a:cs typeface="Arial"/>
              </a:rPr>
              <a:t>keskuksen perhekeskuscampuksen suunnittelua on jatkettu</a:t>
            </a:r>
          </a:p>
          <a:p>
            <a:pPr lvl="0">
              <a:spcBef>
                <a:spcPts val="0"/>
              </a:spcBef>
            </a:pPr>
            <a:r>
              <a:rPr lang="fi-FI" sz="1200">
                <a:solidFill>
                  <a:prstClr val="black"/>
                </a:solidFill>
              </a:rPr>
              <a:t>Lasten sijaishuollon ostettavien palvelujen volyymi on kasvanut, samaan aikaan on valmisteltu oman palvelun vahvistamista järjestämistavan muutoksen toteuttamiseksi</a:t>
            </a:r>
          </a:p>
          <a:p>
            <a:pPr lvl="0">
              <a:spcBef>
                <a:spcPts val="0"/>
              </a:spcBef>
            </a:pPr>
            <a:r>
              <a:rPr lang="fi-FI" sz="1200">
                <a:solidFill>
                  <a:prstClr val="black"/>
                </a:solidFill>
              </a:rPr>
              <a:t>Lapsiperheiden palvelujen painopistettä on saatu siirrettyä hyvinvointia vahvistaviin palveluihin sijaishuollon kasvusta huolimatta</a:t>
            </a:r>
          </a:p>
          <a:p>
            <a:pPr>
              <a:spcBef>
                <a:spcPts val="0"/>
              </a:spcBef>
            </a:pPr>
            <a:r>
              <a:rPr lang="fi-FI" sz="1200">
                <a:solidFill>
                  <a:prstClr val="black"/>
                </a:solidFill>
              </a:rPr>
              <a:t>Asunnottomuus on vähentynyt aikuisten sosiaalipalvelujen tilapäismajoituksen ja tuetun asumisen vahvistamisen myötä</a:t>
            </a:r>
          </a:p>
          <a:p>
            <a:pPr>
              <a:spcBef>
                <a:spcPts val="0"/>
              </a:spcBef>
            </a:pPr>
            <a:r>
              <a:rPr lang="fi-FI" sz="1200">
                <a:solidFill>
                  <a:prstClr val="black"/>
                </a:solidFill>
              </a:rPr>
              <a:t>Vammaissosiaalityössä käsittelyajat ovat parantuneet ja vammaisten asumisessa tuetun asumisen osuus on kasvanut</a:t>
            </a:r>
          </a:p>
          <a:p>
            <a:pPr marL="0" indent="0">
              <a:buNone/>
            </a:pPr>
            <a:endParaRPr lang="fi-FI"/>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pPr/>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pPr/>
              <a:t>21</a:t>
            </a:fld>
            <a:endParaRPr lang="fi-FI"/>
          </a:p>
        </p:txBody>
      </p:sp>
    </p:spTree>
    <p:extLst>
      <p:ext uri="{BB962C8B-B14F-4D97-AF65-F5344CB8AC3E}">
        <p14:creationId xmlns:p14="http://schemas.microsoft.com/office/powerpoint/2010/main" val="122315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7BDCF-7F22-4476-B4D5-D695B917219B}"/>
              </a:ext>
            </a:extLst>
          </p:cNvPr>
          <p:cNvSpPr>
            <a:spLocks noGrp="1"/>
          </p:cNvSpPr>
          <p:nvPr>
            <p:ph type="title"/>
          </p:nvPr>
        </p:nvSpPr>
        <p:spPr>
          <a:xfrm>
            <a:off x="2450551" y="194566"/>
            <a:ext cx="6518114" cy="857250"/>
          </a:xfrm>
        </p:spPr>
        <p:txBody>
          <a:bodyPr/>
          <a:lstStyle/>
          <a:p>
            <a:r>
              <a:rPr lang="fi-FI"/>
              <a:t>Sosiaali- ja terveystoimen tulostavoitteiden toteutuminen </a:t>
            </a:r>
          </a:p>
        </p:txBody>
      </p:sp>
      <p:sp>
        <p:nvSpPr>
          <p:cNvPr id="3" name="Sisällön paikkamerkki 2">
            <a:extLst>
              <a:ext uri="{FF2B5EF4-FFF2-40B4-BE49-F238E27FC236}">
                <a16:creationId xmlns:a16="http://schemas.microsoft.com/office/drawing/2014/main" id="{8454ABB3-BE33-4DC6-8C88-F2A3CEF23892}"/>
              </a:ext>
            </a:extLst>
          </p:cNvPr>
          <p:cNvSpPr>
            <a:spLocks noGrp="1"/>
          </p:cNvSpPr>
          <p:nvPr>
            <p:ph sz="half" idx="1"/>
          </p:nvPr>
        </p:nvSpPr>
        <p:spPr>
          <a:xfrm>
            <a:off x="1406178" y="1299251"/>
            <a:ext cx="3310136" cy="3051000"/>
          </a:xfrm>
        </p:spPr>
        <p:txBody>
          <a:bodyPr vert="horz" lIns="68580" tIns="34290" rIns="68580" bIns="34290" rtlCol="0" anchor="t">
            <a:noAutofit/>
          </a:bodyPr>
          <a:lstStyle/>
          <a:p>
            <a:pPr marL="0" indent="0">
              <a:lnSpc>
                <a:spcPct val="90000"/>
              </a:lnSpc>
              <a:spcBef>
                <a:spcPts val="0"/>
              </a:spcBef>
              <a:spcAft>
                <a:spcPts val="200"/>
              </a:spcAft>
              <a:buNone/>
            </a:pPr>
            <a:r>
              <a:rPr lang="fi-FI" sz="1300"/>
              <a:t>Toteutui</a:t>
            </a:r>
          </a:p>
          <a:p>
            <a:pPr marL="179070" indent="-179070">
              <a:lnSpc>
                <a:spcPct val="90000"/>
              </a:lnSpc>
              <a:spcBef>
                <a:spcPts val="0"/>
              </a:spcBef>
              <a:spcAft>
                <a:spcPts val="200"/>
              </a:spcAft>
            </a:pPr>
            <a:r>
              <a:rPr lang="fi-FI" sz="1300"/>
              <a:t>Terveysasemien asiakkaista 90 % on tyytyväisiä tai erittäin tyytyväisiä saamaansa palveluun.</a:t>
            </a:r>
            <a:endParaRPr lang="fi-FI" sz="1300">
              <a:cs typeface="Arial"/>
            </a:endParaRPr>
          </a:p>
          <a:p>
            <a:pPr marL="179070" indent="-179070">
              <a:lnSpc>
                <a:spcPct val="90000"/>
              </a:lnSpc>
              <a:spcBef>
                <a:spcPts val="0"/>
              </a:spcBef>
              <a:spcAft>
                <a:spcPts val="200"/>
              </a:spcAft>
            </a:pPr>
            <a:r>
              <a:rPr lang="fi-FI" sz="1300"/>
              <a:t>Kotona asuu vähintään 93 prosenttia 75 vuotta täyttäneistä.</a:t>
            </a:r>
            <a:endParaRPr lang="fi-FI" sz="1300">
              <a:cs typeface="Arial"/>
            </a:endParaRPr>
          </a:p>
          <a:p>
            <a:pPr marL="179070" indent="-179070">
              <a:lnSpc>
                <a:spcPct val="90000"/>
              </a:lnSpc>
              <a:spcBef>
                <a:spcPts val="0"/>
              </a:spcBef>
              <a:spcAft>
                <a:spcPts val="200"/>
              </a:spcAft>
            </a:pPr>
            <a:r>
              <a:rPr lang="fi-FI" sz="1300">
                <a:cs typeface="Arial"/>
              </a:rPr>
              <a:t>Kevyemmän tuetun asumisen osuus vammaisten asumispalveluista kasvaa.</a:t>
            </a:r>
          </a:p>
          <a:p>
            <a:pPr marL="179070" indent="-179070">
              <a:lnSpc>
                <a:spcPct val="90000"/>
              </a:lnSpc>
              <a:spcBef>
                <a:spcPts val="0"/>
              </a:spcBef>
              <a:spcAft>
                <a:spcPts val="200"/>
              </a:spcAft>
            </a:pPr>
            <a:r>
              <a:rPr lang="fi-FI" sz="1300">
                <a:cs typeface="Arial"/>
              </a:rPr>
              <a:t>Toteutui osittain: </a:t>
            </a:r>
          </a:p>
          <a:p>
            <a:pPr marL="579120" lvl="1" indent="-179070">
              <a:lnSpc>
                <a:spcPct val="90000"/>
              </a:lnSpc>
              <a:spcBef>
                <a:spcPts val="0"/>
              </a:spcBef>
              <a:spcAft>
                <a:spcPts val="200"/>
              </a:spcAft>
            </a:pPr>
            <a:r>
              <a:rPr lang="fi-FI" sz="1300"/>
              <a:t>Kodin ulkopuolelle sijoitettujen lasten ja nuorten suhteellinen osuus ikäluokasta ei kasva.</a:t>
            </a:r>
            <a:endParaRPr lang="fi-FI" sz="1300">
              <a:cs typeface="Arial"/>
            </a:endParaRPr>
          </a:p>
          <a:p>
            <a:pPr marL="579120" lvl="1" indent="-179070">
              <a:lnSpc>
                <a:spcPct val="90000"/>
              </a:lnSpc>
              <a:spcBef>
                <a:spcPts val="0"/>
              </a:spcBef>
              <a:spcAft>
                <a:spcPts val="200"/>
              </a:spcAft>
            </a:pPr>
            <a:r>
              <a:rPr lang="fi-FI" sz="1300"/>
              <a:t>Tarve lasten ja nuorten psykiatrisiin palveluihin vähenee.</a:t>
            </a:r>
            <a:endParaRPr lang="fi-FI" sz="1300">
              <a:cs typeface="Arial"/>
            </a:endParaRPr>
          </a:p>
        </p:txBody>
      </p:sp>
      <p:sp>
        <p:nvSpPr>
          <p:cNvPr id="4" name="Sisällön paikkamerkki 3">
            <a:extLst>
              <a:ext uri="{FF2B5EF4-FFF2-40B4-BE49-F238E27FC236}">
                <a16:creationId xmlns:a16="http://schemas.microsoft.com/office/drawing/2014/main" id="{C80DC586-5FA1-453D-A474-1991873CAAC9}"/>
              </a:ext>
            </a:extLst>
          </p:cNvPr>
          <p:cNvSpPr>
            <a:spLocks noGrp="1"/>
          </p:cNvSpPr>
          <p:nvPr>
            <p:ph sz="half" idx="2"/>
          </p:nvPr>
        </p:nvSpPr>
        <p:spPr>
          <a:xfrm>
            <a:off x="4932975" y="1327127"/>
            <a:ext cx="3989061" cy="3210215"/>
          </a:xfrm>
        </p:spPr>
        <p:txBody>
          <a:bodyPr vert="horz" lIns="68580" tIns="34290" rIns="68580" bIns="34290" rtlCol="0" anchor="t">
            <a:noAutofit/>
          </a:bodyPr>
          <a:lstStyle/>
          <a:p>
            <a:pPr marL="0" indent="0">
              <a:lnSpc>
                <a:spcPct val="90000"/>
              </a:lnSpc>
              <a:spcBef>
                <a:spcPts val="0"/>
              </a:spcBef>
              <a:spcAft>
                <a:spcPts val="200"/>
              </a:spcAft>
              <a:buNone/>
            </a:pPr>
            <a:r>
              <a:rPr lang="fi-FI" sz="1400"/>
              <a:t>Poikkeamat</a:t>
            </a:r>
            <a:endParaRPr lang="fi-FI" sz="1400">
              <a:cs typeface="Arial"/>
            </a:endParaRPr>
          </a:p>
          <a:p>
            <a:pPr marL="179388" indent="-179388">
              <a:lnSpc>
                <a:spcPct val="90000"/>
              </a:lnSpc>
              <a:spcBef>
                <a:spcPts val="0"/>
              </a:spcBef>
              <a:spcAft>
                <a:spcPts val="200"/>
              </a:spcAft>
            </a:pPr>
            <a:r>
              <a:rPr lang="fi-FI" sz="1400"/>
              <a:t>Terveysasemien palvelukyky paranee ja tavoitteena, on että lääkärin kiireettömälle vastaanotolle (T3) päästään 14 vuorokauden sisällä.</a:t>
            </a:r>
          </a:p>
          <a:p>
            <a:pPr marL="179388" indent="-179388">
              <a:lnSpc>
                <a:spcPct val="90000"/>
              </a:lnSpc>
              <a:spcBef>
                <a:spcPts val="0"/>
              </a:spcBef>
              <a:spcAft>
                <a:spcPts val="200"/>
              </a:spcAft>
            </a:pPr>
            <a:r>
              <a:rPr lang="fi-FI" sz="1400"/>
              <a:t>Kehitetään perussoten ja </a:t>
            </a:r>
            <a:r>
              <a:rPr lang="fi-FI" sz="1400" err="1"/>
              <a:t>esh:n</a:t>
            </a:r>
            <a:r>
              <a:rPr lang="fi-FI" sz="1400"/>
              <a:t> integraatiota, tavoitteena potilaan hyöty.</a:t>
            </a:r>
          </a:p>
          <a:p>
            <a:pPr marL="179388" indent="-179388">
              <a:lnSpc>
                <a:spcPct val="90000"/>
              </a:lnSpc>
              <a:spcBef>
                <a:spcPts val="0"/>
              </a:spcBef>
              <a:spcAft>
                <a:spcPts val="200"/>
              </a:spcAft>
            </a:pPr>
            <a:r>
              <a:rPr lang="fi-FI" sz="1400"/>
              <a:t>Pitkäaikaishoidon asumispalvelut järjestetään viiveettä</a:t>
            </a:r>
          </a:p>
          <a:p>
            <a:pPr marL="179388" indent="-179388">
              <a:lnSpc>
                <a:spcPct val="90000"/>
              </a:lnSpc>
              <a:spcBef>
                <a:spcPts val="0"/>
              </a:spcBef>
              <a:spcAft>
                <a:spcPts val="200"/>
              </a:spcAft>
            </a:pPr>
            <a:r>
              <a:rPr lang="fi-FI" sz="1400">
                <a:cs typeface="Arial"/>
              </a:rPr>
              <a:t>Säännöllisen kotihoidon asiakkaan luona käyvien eri hoitajien määrä vähenee.</a:t>
            </a:r>
          </a:p>
          <a:p>
            <a:pPr marL="179388" indent="-179388">
              <a:lnSpc>
                <a:spcPct val="90000"/>
              </a:lnSpc>
              <a:spcBef>
                <a:spcPts val="0"/>
              </a:spcBef>
              <a:spcAft>
                <a:spcPts val="200"/>
              </a:spcAft>
            </a:pPr>
            <a:r>
              <a:rPr lang="fi-FI" sz="1400">
                <a:cs typeface="Arial"/>
              </a:rPr>
              <a:t>Kotihoidon asiakkaiden kipu hoidetaan hyvin.</a:t>
            </a:r>
            <a:endParaRPr lang="fi-FI" sz="1200">
              <a:cs typeface="Arial"/>
            </a:endParaRPr>
          </a:p>
          <a:p>
            <a:pPr marL="179388" indent="-179388">
              <a:lnSpc>
                <a:spcPct val="90000"/>
              </a:lnSpc>
              <a:spcBef>
                <a:spcPts val="0"/>
              </a:spcBef>
              <a:spcAft>
                <a:spcPts val="200"/>
              </a:spcAft>
            </a:pPr>
            <a:r>
              <a:rPr lang="fi-FI" sz="1400">
                <a:cs typeface="Arial"/>
              </a:rPr>
              <a:t>Vammaispalvelujen saatavuus paranee.</a:t>
            </a:r>
          </a:p>
          <a:p>
            <a:pPr marL="179388" indent="-179388">
              <a:lnSpc>
                <a:spcPct val="90000"/>
              </a:lnSpc>
              <a:spcBef>
                <a:spcPts val="0"/>
              </a:spcBef>
              <a:spcAft>
                <a:spcPts val="200"/>
              </a:spcAft>
            </a:pPr>
            <a:r>
              <a:rPr lang="fi-FI" sz="1400"/>
              <a:t>Palvelutuotannon tuottavuus paranee. </a:t>
            </a:r>
          </a:p>
        </p:txBody>
      </p:sp>
      <p:sp>
        <p:nvSpPr>
          <p:cNvPr id="5" name="Päivämäärän paikkamerkki 4">
            <a:extLst>
              <a:ext uri="{FF2B5EF4-FFF2-40B4-BE49-F238E27FC236}">
                <a16:creationId xmlns:a16="http://schemas.microsoft.com/office/drawing/2014/main" id="{E3924FE3-0E35-4638-A37C-3554C49516D7}"/>
              </a:ext>
            </a:extLst>
          </p:cNvPr>
          <p:cNvSpPr>
            <a:spLocks noGrp="1"/>
          </p:cNvSpPr>
          <p:nvPr>
            <p:ph type="dt" sz="half" idx="10"/>
          </p:nvPr>
        </p:nvSpPr>
        <p:spPr>
          <a:xfrm>
            <a:off x="6234048" y="4838505"/>
            <a:ext cx="1269504" cy="273844"/>
          </a:xfrm>
        </p:spPr>
        <p:txBody>
          <a:bodyPr/>
          <a:lstStyle/>
          <a:p>
            <a:pPr defTabSz="914378"/>
            <a:fld id="{A37BA84A-397A-44AD-B905-A690A27F4DCB}" type="datetime1">
              <a:rPr lang="fi-FI">
                <a:solidFill>
                  <a:prstClr val="black">
                    <a:tint val="75000"/>
                  </a:prstClr>
                </a:solidFill>
                <a:latin typeface="Arial"/>
              </a:rPr>
              <a:pPr defTabSz="914378"/>
              <a:t>4.2.2021</a:t>
            </a:fld>
            <a:endParaRPr lang="fi-FI">
              <a:solidFill>
                <a:prstClr val="black">
                  <a:tint val="75000"/>
                </a:prstClr>
              </a:solidFill>
              <a:latin typeface="Arial"/>
            </a:endParaRPr>
          </a:p>
        </p:txBody>
      </p:sp>
      <p:sp>
        <p:nvSpPr>
          <p:cNvPr id="6" name="Dian numeron paikkamerkki 5">
            <a:extLst>
              <a:ext uri="{FF2B5EF4-FFF2-40B4-BE49-F238E27FC236}">
                <a16:creationId xmlns:a16="http://schemas.microsoft.com/office/drawing/2014/main" id="{AEE76F7C-7483-4949-B9F1-A15CC2EEA9FB}"/>
              </a:ext>
            </a:extLst>
          </p:cNvPr>
          <p:cNvSpPr>
            <a:spLocks noGrp="1"/>
          </p:cNvSpPr>
          <p:nvPr>
            <p:ph type="sldNum" sz="quarter" idx="12"/>
          </p:nvPr>
        </p:nvSpPr>
        <p:spPr/>
        <p:txBody>
          <a:bodyPr/>
          <a:lstStyle/>
          <a:p>
            <a:pPr defTabSz="914378"/>
            <a:fld id="{90FCC827-D7F6-4C0F-BC9F-305C8288FBC7}" type="slidenum">
              <a:rPr lang="fi-FI">
                <a:solidFill>
                  <a:prstClr val="black">
                    <a:tint val="75000"/>
                  </a:prstClr>
                </a:solidFill>
                <a:latin typeface="Arial"/>
              </a:rPr>
              <a:pPr defTabSz="914378"/>
              <a:t>22</a:t>
            </a:fld>
            <a:endParaRPr lang="fi-FI">
              <a:solidFill>
                <a:prstClr val="black">
                  <a:tint val="75000"/>
                </a:prstClr>
              </a:solidFill>
              <a:latin typeface="Arial"/>
            </a:endParaRPr>
          </a:p>
        </p:txBody>
      </p:sp>
      <p:sp>
        <p:nvSpPr>
          <p:cNvPr id="8" name="Tekstiruutu 7">
            <a:extLst>
              <a:ext uri="{FF2B5EF4-FFF2-40B4-BE49-F238E27FC236}">
                <a16:creationId xmlns:a16="http://schemas.microsoft.com/office/drawing/2014/main" id="{8C3ABBBF-42D0-4F65-A5EC-E7F74D50A927}"/>
              </a:ext>
            </a:extLst>
          </p:cNvPr>
          <p:cNvSpPr txBox="1"/>
          <p:nvPr/>
        </p:nvSpPr>
        <p:spPr>
          <a:xfrm>
            <a:off x="899032" y="907904"/>
            <a:ext cx="7961940" cy="523220"/>
          </a:xfrm>
          <a:prstGeom prst="rect">
            <a:avLst/>
          </a:prstGeom>
          <a:noFill/>
        </p:spPr>
        <p:txBody>
          <a:bodyPr wrap="square" rtlCol="0" anchor="t">
            <a:spAutoFit/>
          </a:bodyPr>
          <a:lstStyle/>
          <a:p>
            <a:r>
              <a:rPr lang="fi-FI" sz="1400" b="1"/>
              <a:t>Toimialalla yhteensä 12 tulostavoitetta</a:t>
            </a:r>
            <a:r>
              <a:rPr lang="fi-FI" sz="1400"/>
              <a:t>, joista 3 toteutui, seitsemän ei toteutunut ja kaksi toteutui osittain.</a:t>
            </a:r>
          </a:p>
        </p:txBody>
      </p:sp>
      <p:graphicFrame>
        <p:nvGraphicFramePr>
          <p:cNvPr id="9" name="Taulukko 8">
            <a:extLst>
              <a:ext uri="{FF2B5EF4-FFF2-40B4-BE49-F238E27FC236}">
                <a16:creationId xmlns:a16="http://schemas.microsoft.com/office/drawing/2014/main" id="{00B65BB9-334D-4C09-B111-E6311F122BFD}"/>
              </a:ext>
            </a:extLst>
          </p:cNvPr>
          <p:cNvGraphicFramePr>
            <a:graphicFrameLocks noGrp="1"/>
          </p:cNvGraphicFramePr>
          <p:nvPr>
            <p:extLst>
              <p:ext uri="{D42A27DB-BD31-4B8C-83A1-F6EECF244321}">
                <p14:modId xmlns:p14="http://schemas.microsoft.com/office/powerpoint/2010/main" val="1212425123"/>
              </p:ext>
            </p:extLst>
          </p:nvPr>
        </p:nvGraphicFramePr>
        <p:xfrm>
          <a:off x="372759" y="1051816"/>
          <a:ext cx="309612" cy="3467540"/>
        </p:xfrm>
        <a:graphic>
          <a:graphicData uri="http://schemas.openxmlformats.org/drawingml/2006/table">
            <a:tbl>
              <a:tblPr firstRow="1" bandRow="1">
                <a:tableStyleId>{5C22544A-7EE6-4342-B048-85BDC9FD1C3A}</a:tableStyleId>
              </a:tblPr>
              <a:tblGrid>
                <a:gridCol w="309612">
                  <a:extLst>
                    <a:ext uri="{9D8B030D-6E8A-4147-A177-3AD203B41FA5}">
                      <a16:colId xmlns:a16="http://schemas.microsoft.com/office/drawing/2014/main" val="2377005209"/>
                    </a:ext>
                  </a:extLst>
                </a:gridCol>
              </a:tblGrid>
              <a:tr h="286255">
                <a:tc>
                  <a:txBody>
                    <a:bodyPr/>
                    <a:lstStyle/>
                    <a:p>
                      <a:endParaRPr lang="fi-FI" sz="800"/>
                    </a:p>
                  </a:txBody>
                  <a:tcPr>
                    <a:solidFill>
                      <a:srgbClr val="FF0000"/>
                    </a:solidFill>
                  </a:tcPr>
                </a:tc>
                <a:extLst>
                  <a:ext uri="{0D108BD9-81ED-4DB2-BD59-A6C34878D82A}">
                    <a16:rowId xmlns:a16="http://schemas.microsoft.com/office/drawing/2014/main" val="315260587"/>
                  </a:ext>
                </a:extLst>
              </a:tr>
              <a:tr h="334972">
                <a:tc>
                  <a:txBody>
                    <a:bodyPr/>
                    <a:lstStyle/>
                    <a:p>
                      <a:endParaRPr lang="fi-FI" sz="800"/>
                    </a:p>
                  </a:txBody>
                  <a:tcPr>
                    <a:solidFill>
                      <a:srgbClr val="FF0000"/>
                    </a:solidFill>
                  </a:tcPr>
                </a:tc>
                <a:extLst>
                  <a:ext uri="{0D108BD9-81ED-4DB2-BD59-A6C34878D82A}">
                    <a16:rowId xmlns:a16="http://schemas.microsoft.com/office/drawing/2014/main" val="2439084571"/>
                  </a:ext>
                </a:extLst>
              </a:tr>
              <a:tr h="270018">
                <a:tc>
                  <a:txBody>
                    <a:bodyPr/>
                    <a:lstStyle/>
                    <a:p>
                      <a:endParaRPr lang="fi-FI" sz="800"/>
                    </a:p>
                  </a:txBody>
                  <a:tcPr>
                    <a:solidFill>
                      <a:srgbClr val="FF0000"/>
                    </a:solidFill>
                  </a:tcPr>
                </a:tc>
                <a:extLst>
                  <a:ext uri="{0D108BD9-81ED-4DB2-BD59-A6C34878D82A}">
                    <a16:rowId xmlns:a16="http://schemas.microsoft.com/office/drawing/2014/main" val="3336502063"/>
                  </a:ext>
                </a:extLst>
              </a:tr>
              <a:tr h="286255">
                <a:tc>
                  <a:txBody>
                    <a:bodyPr/>
                    <a:lstStyle/>
                    <a:p>
                      <a:endParaRPr lang="fi-FI" sz="800"/>
                    </a:p>
                  </a:txBody>
                  <a:tcPr>
                    <a:solidFill>
                      <a:srgbClr val="FF0000"/>
                    </a:solidFill>
                  </a:tcPr>
                </a:tc>
                <a:extLst>
                  <a:ext uri="{0D108BD9-81ED-4DB2-BD59-A6C34878D82A}">
                    <a16:rowId xmlns:a16="http://schemas.microsoft.com/office/drawing/2014/main" val="953261590"/>
                  </a:ext>
                </a:extLst>
              </a:tr>
              <a:tr h="286255">
                <a:tc>
                  <a:txBody>
                    <a:bodyPr/>
                    <a:lstStyle/>
                    <a:p>
                      <a:endParaRPr lang="fi-FI" sz="800"/>
                    </a:p>
                  </a:txBody>
                  <a:tcPr>
                    <a:solidFill>
                      <a:srgbClr val="FF0000"/>
                    </a:solidFill>
                  </a:tcPr>
                </a:tc>
                <a:extLst>
                  <a:ext uri="{0D108BD9-81ED-4DB2-BD59-A6C34878D82A}">
                    <a16:rowId xmlns:a16="http://schemas.microsoft.com/office/drawing/2014/main" val="3262090951"/>
                  </a:ext>
                </a:extLst>
              </a:tr>
              <a:tr h="286255">
                <a:tc>
                  <a:txBody>
                    <a:bodyPr/>
                    <a:lstStyle/>
                    <a:p>
                      <a:endParaRPr lang="fi-FI" sz="800"/>
                    </a:p>
                  </a:txBody>
                  <a:tcPr>
                    <a:solidFill>
                      <a:srgbClr val="FF0000"/>
                    </a:solidFill>
                  </a:tcPr>
                </a:tc>
                <a:extLst>
                  <a:ext uri="{0D108BD9-81ED-4DB2-BD59-A6C34878D82A}">
                    <a16:rowId xmlns:a16="http://schemas.microsoft.com/office/drawing/2014/main" val="495375591"/>
                  </a:ext>
                </a:extLst>
              </a:tr>
              <a:tr h="286255">
                <a:tc>
                  <a:txBody>
                    <a:bodyPr/>
                    <a:lstStyle/>
                    <a:p>
                      <a:endParaRPr lang="fi-FI" sz="800"/>
                    </a:p>
                  </a:txBody>
                  <a:tcPr>
                    <a:solidFill>
                      <a:srgbClr val="FF0000"/>
                    </a:solidFill>
                  </a:tcPr>
                </a:tc>
                <a:extLst>
                  <a:ext uri="{0D108BD9-81ED-4DB2-BD59-A6C34878D82A}">
                    <a16:rowId xmlns:a16="http://schemas.microsoft.com/office/drawing/2014/main" val="927585959"/>
                  </a:ext>
                </a:extLst>
              </a:tr>
              <a:tr h="286255">
                <a:tc>
                  <a:txBody>
                    <a:bodyPr/>
                    <a:lstStyle/>
                    <a:p>
                      <a:endParaRPr lang="fi-FI" sz="800"/>
                    </a:p>
                  </a:txBody>
                  <a:tcPr>
                    <a:solidFill>
                      <a:srgbClr val="FFFF00"/>
                    </a:solidFill>
                  </a:tcPr>
                </a:tc>
                <a:extLst>
                  <a:ext uri="{0D108BD9-81ED-4DB2-BD59-A6C34878D82A}">
                    <a16:rowId xmlns:a16="http://schemas.microsoft.com/office/drawing/2014/main" val="1401671168"/>
                  </a:ext>
                </a:extLst>
              </a:tr>
              <a:tr h="286255">
                <a:tc>
                  <a:txBody>
                    <a:bodyPr/>
                    <a:lstStyle/>
                    <a:p>
                      <a:endParaRPr lang="fi-FI" sz="800"/>
                    </a:p>
                  </a:txBody>
                  <a:tcPr>
                    <a:solidFill>
                      <a:srgbClr val="FFFF00"/>
                    </a:solidFill>
                  </a:tcPr>
                </a:tc>
                <a:extLst>
                  <a:ext uri="{0D108BD9-81ED-4DB2-BD59-A6C34878D82A}">
                    <a16:rowId xmlns:a16="http://schemas.microsoft.com/office/drawing/2014/main" val="961170958"/>
                  </a:ext>
                </a:extLst>
              </a:tr>
              <a:tr h="286255">
                <a:tc>
                  <a:txBody>
                    <a:bodyPr/>
                    <a:lstStyle/>
                    <a:p>
                      <a:endParaRPr lang="fi-FI" sz="800"/>
                    </a:p>
                  </a:txBody>
                  <a:tcPr>
                    <a:solidFill>
                      <a:srgbClr val="00B050"/>
                    </a:solidFill>
                  </a:tcPr>
                </a:tc>
                <a:extLst>
                  <a:ext uri="{0D108BD9-81ED-4DB2-BD59-A6C34878D82A}">
                    <a16:rowId xmlns:a16="http://schemas.microsoft.com/office/drawing/2014/main" val="824316815"/>
                  </a:ext>
                </a:extLst>
              </a:tr>
              <a:tr h="286255">
                <a:tc>
                  <a:txBody>
                    <a:bodyPr/>
                    <a:lstStyle/>
                    <a:p>
                      <a:endParaRPr lang="fi-FI" sz="800"/>
                    </a:p>
                  </a:txBody>
                  <a:tcPr>
                    <a:solidFill>
                      <a:srgbClr val="00B050"/>
                    </a:solidFill>
                  </a:tcPr>
                </a:tc>
                <a:extLst>
                  <a:ext uri="{0D108BD9-81ED-4DB2-BD59-A6C34878D82A}">
                    <a16:rowId xmlns:a16="http://schemas.microsoft.com/office/drawing/2014/main" val="1553012061"/>
                  </a:ext>
                </a:extLst>
              </a:tr>
              <a:tr h="286255">
                <a:tc>
                  <a:txBody>
                    <a:bodyPr/>
                    <a:lstStyle/>
                    <a:p>
                      <a:endParaRPr lang="fi-FI" sz="800"/>
                    </a:p>
                  </a:txBody>
                  <a:tcPr>
                    <a:solidFill>
                      <a:srgbClr val="00B050"/>
                    </a:solidFill>
                  </a:tcPr>
                </a:tc>
                <a:extLst>
                  <a:ext uri="{0D108BD9-81ED-4DB2-BD59-A6C34878D82A}">
                    <a16:rowId xmlns:a16="http://schemas.microsoft.com/office/drawing/2014/main" val="2913599198"/>
                  </a:ext>
                </a:extLst>
              </a:tr>
            </a:tbl>
          </a:graphicData>
        </a:graphic>
      </p:graphicFrame>
      <p:sp>
        <p:nvSpPr>
          <p:cNvPr id="7" name="Tekstiruutu 6">
            <a:extLst>
              <a:ext uri="{FF2B5EF4-FFF2-40B4-BE49-F238E27FC236}">
                <a16:creationId xmlns:a16="http://schemas.microsoft.com/office/drawing/2014/main" id="{B9830844-0E6B-4BFC-8B80-31CA9C4ADC63}"/>
              </a:ext>
            </a:extLst>
          </p:cNvPr>
          <p:cNvSpPr txBox="1"/>
          <p:nvPr/>
        </p:nvSpPr>
        <p:spPr>
          <a:xfrm>
            <a:off x="732185" y="4275104"/>
            <a:ext cx="8236480" cy="892552"/>
          </a:xfrm>
          <a:prstGeom prst="rect">
            <a:avLst/>
          </a:prstGeom>
          <a:noFill/>
        </p:spPr>
        <p:txBody>
          <a:bodyPr wrap="square" rtlCol="0">
            <a:spAutoFit/>
          </a:bodyPr>
          <a:lstStyle/>
          <a:p>
            <a:r>
              <a:rPr lang="fi-FI" sz="1300" b="1"/>
              <a:t>Koronapandemiasta</a:t>
            </a:r>
            <a:r>
              <a:rPr lang="fi-FI" sz="1300"/>
              <a:t> johtuvat toiminnan muutokset terveysasemilla ja henkilöstön sijoittaminen koronatyöhön ovat heikentäneet kiireettömien lääkärin vastaanottoaikojen saatavuutta. Testaus- , jäljitys ja hoivatyö edellyttivät lisäresursseja ja toimintojen sulkeminen ilman kustannusten sopeutusta heikensi palvelutuotannon tuottavuutta</a:t>
            </a:r>
            <a:r>
              <a:rPr lang="fi-FI" sz="1200"/>
              <a:t>. </a:t>
            </a:r>
          </a:p>
        </p:txBody>
      </p:sp>
    </p:spTree>
    <p:extLst>
      <p:ext uri="{BB962C8B-B14F-4D97-AF65-F5344CB8AC3E}">
        <p14:creationId xmlns:p14="http://schemas.microsoft.com/office/powerpoint/2010/main" val="261763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FA67D40-849B-44CB-A09B-945C075A40DC}"/>
              </a:ext>
            </a:extLst>
          </p:cNvPr>
          <p:cNvGraphicFramePr>
            <a:graphicFrameLocks/>
          </p:cNvGraphicFramePr>
          <p:nvPr>
            <p:extLst>
              <p:ext uri="{D42A27DB-BD31-4B8C-83A1-F6EECF244321}">
                <p14:modId xmlns:p14="http://schemas.microsoft.com/office/powerpoint/2010/main" val="2571477965"/>
              </p:ext>
            </p:extLst>
          </p:nvPr>
        </p:nvGraphicFramePr>
        <p:xfrm>
          <a:off x="0" y="1229931"/>
          <a:ext cx="468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Sivistystoimen talouden toteutuminen</a:t>
            </a:r>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23</a:t>
            </a:fld>
            <a:endParaRPr lang="fi-FI"/>
          </a:p>
        </p:txBody>
      </p:sp>
      <p:sp>
        <p:nvSpPr>
          <p:cNvPr id="16" name="Sisällön paikkamerkki 5">
            <a:extLst>
              <a:ext uri="{FF2B5EF4-FFF2-40B4-BE49-F238E27FC236}">
                <a16:creationId xmlns:a16="http://schemas.microsoft.com/office/drawing/2014/main" id="{9B207C10-44F9-485A-ADEC-D68EAB44F808}"/>
              </a:ext>
            </a:extLst>
          </p:cNvPr>
          <p:cNvSpPr>
            <a:spLocks noGrp="1"/>
          </p:cNvSpPr>
          <p:nvPr>
            <p:ph sz="quarter" idx="4"/>
          </p:nvPr>
        </p:nvSpPr>
        <p:spPr>
          <a:xfrm>
            <a:off x="4796271" y="982086"/>
            <a:ext cx="4009632" cy="3843913"/>
          </a:xfrm>
        </p:spPr>
        <p:txBody>
          <a:bodyPr vert="horz" lIns="91440" tIns="45720" rIns="91440" bIns="45720" rtlCol="0" anchor="t">
            <a:normAutofit lnSpcReduction="10000"/>
          </a:bodyPr>
          <a:lstStyle/>
          <a:p>
            <a:r>
              <a:rPr lang="fi-FI" sz="1400">
                <a:cs typeface="Arial"/>
              </a:rPr>
              <a:t>Tulot jäivät 1,2 milj. euroa alle alkuperäisen talousarvion. Koronan vaikutuksesta asiakasmaksut vähenivät. Asiakasmaksujen vähentymistä kompensoivat saadut korona-avustukset sekä muut avustukset.</a:t>
            </a:r>
          </a:p>
          <a:p>
            <a:r>
              <a:rPr lang="fi-FI" sz="1400">
                <a:cs typeface="Arial"/>
              </a:rPr>
              <a:t>Menot </a:t>
            </a:r>
            <a:r>
              <a:rPr lang="fi-FI" sz="1400" b="1">
                <a:cs typeface="Arial"/>
              </a:rPr>
              <a:t>alittivat alkuperäisen talousarvion 27 milj. eurolla</a:t>
            </a:r>
            <a:r>
              <a:rPr lang="fi-FI" sz="1400">
                <a:cs typeface="Arial"/>
              </a:rPr>
              <a:t>. Koronasta johtuvia säästöjä tuli henkilöstömenoihin, työvoimanvuokraukseen, kuljetuksiin ja ruokapalvelujen ostoihin. Sisäisten erien osalta mm. ICT-kulut toteutuivat talousarviota pienempinä.</a:t>
            </a:r>
          </a:p>
          <a:p>
            <a:r>
              <a:rPr lang="fi-FI" sz="1400" b="1">
                <a:cs typeface="Arial"/>
              </a:rPr>
              <a:t>Toimintakate oli 25,9 milj. euroa alkuperäistä talousarviota parempi</a:t>
            </a:r>
            <a:r>
              <a:rPr lang="fi-FI" sz="1400">
                <a:cs typeface="Arial"/>
              </a:rPr>
              <a:t>.</a:t>
            </a:r>
          </a:p>
          <a:p>
            <a:pPr marL="0" indent="0">
              <a:buNone/>
            </a:pPr>
            <a:endParaRPr lang="fi-FI" sz="1400" b="1">
              <a:cs typeface="Arial"/>
            </a:endParaRPr>
          </a:p>
          <a:p>
            <a:pPr marL="0" indent="0">
              <a:buNone/>
            </a:pPr>
            <a:endParaRPr lang="fi-FI" sz="1400" b="1">
              <a:cs typeface="Arial"/>
            </a:endParaRPr>
          </a:p>
          <a:p>
            <a:pPr marL="0" indent="0">
              <a:buNone/>
            </a:pPr>
            <a:r>
              <a:rPr lang="fi-FI" sz="1200" b="1">
                <a:cs typeface="Arial"/>
              </a:rPr>
              <a:t>Talous toteutui  muutetun talousarvion puitteissa.</a:t>
            </a:r>
          </a:p>
          <a:p>
            <a:endParaRPr lang="fi-FI" sz="1200">
              <a:cs typeface="Arial"/>
            </a:endParaRPr>
          </a:p>
        </p:txBody>
      </p:sp>
    </p:spTree>
    <p:extLst>
      <p:ext uri="{BB962C8B-B14F-4D97-AF65-F5344CB8AC3E}">
        <p14:creationId xmlns:p14="http://schemas.microsoft.com/office/powerpoint/2010/main" val="967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2051721" y="413100"/>
            <a:ext cx="6638680" cy="857250"/>
          </a:xfrm>
        </p:spPr>
        <p:txBody>
          <a:bodyPr/>
          <a:lstStyle/>
          <a:p>
            <a:r>
              <a:rPr lang="fi-FI"/>
              <a:t>Sivistystoimen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24</a:t>
            </a:fld>
            <a:endParaRPr lang="fi-FI"/>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a:xfrm>
            <a:off x="571501" y="1317249"/>
            <a:ext cx="8124667" cy="3660567"/>
          </a:xfrm>
        </p:spPr>
        <p:txBody>
          <a:bodyPr vert="horz" lIns="91440" tIns="45720" rIns="91440" bIns="45720" rtlCol="0" anchor="t">
            <a:noAutofit/>
          </a:bodyPr>
          <a:lstStyle/>
          <a:p>
            <a:r>
              <a:rPr lang="fi-FI" sz="1400">
                <a:ea typeface="+mn-lt"/>
                <a:cs typeface="+mn-lt"/>
              </a:rPr>
              <a:t>Espoolaisten hyvinvointia tukee laaja harrastus- ja kerhotoiminta kouluissa, KULPS-kulttuuri- ja liikuntapolku sekä yhteistyö taiteen perusopetuksen, kulttuuripalvelujen sekä liikunta- ja nuoriso-palvelujen kanssa. </a:t>
            </a:r>
            <a:endParaRPr lang="fi-FI" sz="1400"/>
          </a:p>
          <a:p>
            <a:r>
              <a:rPr lang="fi-FI" sz="1400">
                <a:cs typeface="Arial"/>
              </a:rPr>
              <a:t>Espoon kaupungin merkittävin ketterän kehityksen projekti, varhaiskasvatuksen toiminnanohjausjärjestelmä </a:t>
            </a:r>
            <a:r>
              <a:rPr lang="fi-FI" sz="1400" err="1">
                <a:cs typeface="Arial"/>
              </a:rPr>
              <a:t>eVaka</a:t>
            </a:r>
            <a:r>
              <a:rPr lang="fi-FI" sz="1400">
                <a:cs typeface="Arial"/>
              </a:rPr>
              <a:t>, otettiin tuotantokäyttöön.</a:t>
            </a:r>
            <a:endParaRPr lang="fi-FI" sz="1400">
              <a:ea typeface="+mn-lt"/>
              <a:cs typeface="+mn-lt"/>
            </a:endParaRPr>
          </a:p>
          <a:p>
            <a:r>
              <a:rPr lang="fi-FI" sz="1400">
                <a:cs typeface="Arial"/>
              </a:rPr>
              <a:t>Espoon, Oulun, Tampereen, Turun ja Vantaan kaupungit sekä Kuntien Tiera aloittivat yhteisen DigiOne-hankkeen, jonka tavoitteena on luoda oppimisen ja koulutuksen palveluita kokoava kansallinen digitaalinen palvelualusta. </a:t>
            </a:r>
            <a:endParaRPr lang="en-US" sz="1400">
              <a:ea typeface="+mn-lt"/>
              <a:cs typeface="+mn-lt"/>
            </a:endParaRPr>
          </a:p>
          <a:p>
            <a:r>
              <a:rPr lang="fi-FI" sz="1400">
                <a:ea typeface="+mn-lt"/>
                <a:cs typeface="+mn-lt"/>
              </a:rPr>
              <a:t>Pandemian alkaessa kulttuurissa, liikunnassa ja nuorisopalveluissa siirryttiin nopealla aikataululla onlinepalveluihin.</a:t>
            </a:r>
          </a:p>
          <a:p>
            <a:r>
              <a:rPr lang="fi-FI" sz="1400">
                <a:ea typeface="+mn-lt"/>
                <a:cs typeface="+mn-lt"/>
              </a:rPr>
              <a:t>Sivistystoimi osallistui soten koronatyön huippujen tasaamiseen siirtämällä kaupungin hr-poolin käyttöön henkilökuntaa </a:t>
            </a:r>
            <a:r>
              <a:rPr lang="fi-FI" sz="1400" err="1">
                <a:ea typeface="+mn-lt"/>
                <a:cs typeface="+mn-lt"/>
              </a:rPr>
              <a:t>siton</a:t>
            </a:r>
            <a:r>
              <a:rPr lang="fi-FI" sz="1400">
                <a:ea typeface="+mn-lt"/>
                <a:cs typeface="+mn-lt"/>
              </a:rPr>
              <a:t> tulosyksiköistä </a:t>
            </a:r>
          </a:p>
          <a:p>
            <a:r>
              <a:rPr lang="fi-FI" sz="1400">
                <a:ea typeface="+mn-lt"/>
                <a:cs typeface="+mn-lt"/>
              </a:rPr>
              <a:t>Opettajat siirtyivät kevään 2020 aikana vauhdilla etäopetukseen. </a:t>
            </a:r>
          </a:p>
          <a:p>
            <a:r>
              <a:rPr lang="fi-FI" sz="1400">
                <a:ea typeface="+mn-lt"/>
                <a:cs typeface="+mn-lt"/>
              </a:rPr>
              <a:t>Ohjaamotalon palkittu toimintamalli tavoittaa työttömät nuoret.</a:t>
            </a:r>
            <a:endParaRPr lang="fi-FI" sz="1400"/>
          </a:p>
          <a:p>
            <a:pPr lvl="0"/>
            <a:endParaRPr lang="fi-FI" sz="1000">
              <a:solidFill>
                <a:srgbClr val="FF0000"/>
              </a:solidFill>
              <a:cs typeface="Arial"/>
            </a:endParaRPr>
          </a:p>
          <a:p>
            <a:endParaRPr lang="fi-FI" sz="1000">
              <a:solidFill>
                <a:srgbClr val="FF0000"/>
              </a:solidFill>
              <a:cs typeface="Arial"/>
            </a:endParaRPr>
          </a:p>
        </p:txBody>
      </p:sp>
      <p:sp>
        <p:nvSpPr>
          <p:cNvPr id="7" name="Suorakulmio 6">
            <a:extLst>
              <a:ext uri="{FF2B5EF4-FFF2-40B4-BE49-F238E27FC236}">
                <a16:creationId xmlns:a16="http://schemas.microsoft.com/office/drawing/2014/main" id="{BE3FE49A-95DE-45E1-BAD2-586FFAC21755}"/>
              </a:ext>
            </a:extLst>
          </p:cNvPr>
          <p:cNvSpPr/>
          <p:nvPr/>
        </p:nvSpPr>
        <p:spPr>
          <a:xfrm>
            <a:off x="691564" y="980544"/>
            <a:ext cx="8004604" cy="338554"/>
          </a:xfrm>
          <a:prstGeom prst="rect">
            <a:avLst/>
          </a:prstGeom>
        </p:spPr>
        <p:txBody>
          <a:bodyPr wrap="square">
            <a:spAutoFit/>
          </a:bodyPr>
          <a:lstStyle/>
          <a:p>
            <a:r>
              <a:rPr lang="fi-FI" sz="1600" b="1"/>
              <a:t>Olennaiset tapahtumat toiminnassa</a:t>
            </a:r>
          </a:p>
        </p:txBody>
      </p:sp>
    </p:spTree>
    <p:extLst>
      <p:ext uri="{BB962C8B-B14F-4D97-AF65-F5344CB8AC3E}">
        <p14:creationId xmlns:p14="http://schemas.microsoft.com/office/powerpoint/2010/main" val="232290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7BDCF-7F22-4476-B4D5-D695B917219B}"/>
              </a:ext>
            </a:extLst>
          </p:cNvPr>
          <p:cNvSpPr>
            <a:spLocks noGrp="1"/>
          </p:cNvSpPr>
          <p:nvPr>
            <p:ph type="title"/>
          </p:nvPr>
        </p:nvSpPr>
        <p:spPr>
          <a:xfrm>
            <a:off x="1736277" y="292407"/>
            <a:ext cx="6376364" cy="490976"/>
          </a:xfrm>
        </p:spPr>
        <p:txBody>
          <a:bodyPr>
            <a:normAutofit fontScale="90000"/>
          </a:bodyPr>
          <a:lstStyle/>
          <a:p>
            <a:r>
              <a:rPr lang="fi-FI"/>
              <a:t>Sivistystoimen tulostavoitteiden toteutuminen</a:t>
            </a:r>
            <a:br>
              <a:rPr lang="fi-FI"/>
            </a:br>
            <a:r>
              <a:rPr lang="fi-FI" sz="1100"/>
              <a:t>(ennakkotilinpäätös)</a:t>
            </a:r>
          </a:p>
        </p:txBody>
      </p:sp>
      <p:sp>
        <p:nvSpPr>
          <p:cNvPr id="5" name="Päivämäärän paikkamerkki 4">
            <a:extLst>
              <a:ext uri="{FF2B5EF4-FFF2-40B4-BE49-F238E27FC236}">
                <a16:creationId xmlns:a16="http://schemas.microsoft.com/office/drawing/2014/main" id="{E3924FE3-0E35-4638-A37C-3554C49516D7}"/>
              </a:ext>
            </a:extLst>
          </p:cNvPr>
          <p:cNvSpPr>
            <a:spLocks noGrp="1"/>
          </p:cNvSpPr>
          <p:nvPr>
            <p:ph type="dt" sz="half" idx="10"/>
          </p:nvPr>
        </p:nvSpPr>
        <p:spPr>
          <a:xfrm>
            <a:off x="6110807" y="4767263"/>
            <a:ext cx="1269504" cy="273844"/>
          </a:xfrm>
        </p:spPr>
        <p:txBody>
          <a:bodyPr/>
          <a:lstStyle/>
          <a:p>
            <a:pPr defTabSz="914378"/>
            <a:fld id="{A37BA84A-397A-44AD-B905-A690A27F4DCB}" type="datetime1">
              <a:rPr lang="fi-FI" smtClean="0">
                <a:solidFill>
                  <a:prstClr val="black">
                    <a:tint val="75000"/>
                  </a:prstClr>
                </a:solidFill>
                <a:latin typeface="Arial"/>
              </a:rPr>
              <a:pPr defTabSz="914378"/>
              <a:t>4.2.2021</a:t>
            </a:fld>
            <a:endParaRPr lang="fi-FI">
              <a:solidFill>
                <a:prstClr val="black">
                  <a:tint val="75000"/>
                </a:prstClr>
              </a:solidFill>
              <a:latin typeface="Arial"/>
            </a:endParaRPr>
          </a:p>
        </p:txBody>
      </p:sp>
      <p:sp>
        <p:nvSpPr>
          <p:cNvPr id="6" name="Dian numeron paikkamerkki 5">
            <a:extLst>
              <a:ext uri="{FF2B5EF4-FFF2-40B4-BE49-F238E27FC236}">
                <a16:creationId xmlns:a16="http://schemas.microsoft.com/office/drawing/2014/main" id="{AEE76F7C-7483-4949-B9F1-A15CC2EEA9FB}"/>
              </a:ext>
            </a:extLst>
          </p:cNvPr>
          <p:cNvSpPr>
            <a:spLocks noGrp="1"/>
          </p:cNvSpPr>
          <p:nvPr>
            <p:ph type="sldNum" sz="quarter" idx="12"/>
          </p:nvPr>
        </p:nvSpPr>
        <p:spPr/>
        <p:txBody>
          <a:bodyPr/>
          <a:lstStyle/>
          <a:p>
            <a:pPr defTabSz="914378"/>
            <a:fld id="{90FCC827-D7F6-4C0F-BC9F-305C8288FBC7}" type="slidenum">
              <a:rPr lang="fi-FI">
                <a:solidFill>
                  <a:prstClr val="black">
                    <a:tint val="75000"/>
                  </a:prstClr>
                </a:solidFill>
                <a:latin typeface="Arial"/>
              </a:rPr>
              <a:pPr defTabSz="914378"/>
              <a:t>25</a:t>
            </a:fld>
            <a:endParaRPr lang="fi-FI">
              <a:solidFill>
                <a:prstClr val="black">
                  <a:tint val="75000"/>
                </a:prstClr>
              </a:solidFill>
              <a:latin typeface="Arial"/>
            </a:endParaRPr>
          </a:p>
        </p:txBody>
      </p:sp>
      <p:sp>
        <p:nvSpPr>
          <p:cNvPr id="8" name="Tekstiruutu 7">
            <a:extLst>
              <a:ext uri="{FF2B5EF4-FFF2-40B4-BE49-F238E27FC236}">
                <a16:creationId xmlns:a16="http://schemas.microsoft.com/office/drawing/2014/main" id="{C0DD9DEF-05A4-4660-A1AF-61D9B8C55EED}"/>
              </a:ext>
            </a:extLst>
          </p:cNvPr>
          <p:cNvSpPr txBox="1"/>
          <p:nvPr/>
        </p:nvSpPr>
        <p:spPr>
          <a:xfrm>
            <a:off x="611560" y="960114"/>
            <a:ext cx="8075241" cy="261610"/>
          </a:xfrm>
          <a:prstGeom prst="rect">
            <a:avLst/>
          </a:prstGeom>
          <a:noFill/>
        </p:spPr>
        <p:txBody>
          <a:bodyPr wrap="square" lIns="91440" tIns="45720" rIns="91440" bIns="45720" rtlCol="0" anchor="t">
            <a:spAutoFit/>
          </a:bodyPr>
          <a:lstStyle/>
          <a:p>
            <a:r>
              <a:rPr lang="fi-FI" sz="1100" b="1"/>
              <a:t>Yhteensä seitsemän tulostavoitetta</a:t>
            </a:r>
            <a:r>
              <a:rPr lang="fi-FI" sz="1100"/>
              <a:t>, joista kolme toteutui, yksi toteutui osittain ja kolme ei toteutunut. </a:t>
            </a:r>
            <a:endParaRPr lang="fi-FI" sz="1100">
              <a:cs typeface="Arial"/>
            </a:endParaRPr>
          </a:p>
        </p:txBody>
      </p:sp>
      <p:sp>
        <p:nvSpPr>
          <p:cNvPr id="12" name="Sisällön paikkamerkki 2">
            <a:extLst>
              <a:ext uri="{FF2B5EF4-FFF2-40B4-BE49-F238E27FC236}">
                <a16:creationId xmlns:a16="http://schemas.microsoft.com/office/drawing/2014/main" id="{EBC1FE9A-13A6-499E-A54A-2863E6B6BD3A}"/>
              </a:ext>
            </a:extLst>
          </p:cNvPr>
          <p:cNvSpPr>
            <a:spLocks noGrp="1"/>
          </p:cNvSpPr>
          <p:nvPr>
            <p:ph sz="half" idx="1"/>
          </p:nvPr>
        </p:nvSpPr>
        <p:spPr>
          <a:xfrm>
            <a:off x="1102969" y="1296701"/>
            <a:ext cx="3744000" cy="3096000"/>
          </a:xfrm>
        </p:spPr>
        <p:txBody>
          <a:bodyPr vert="horz" lIns="68580" tIns="34290" rIns="68580" bIns="34290" rtlCol="0" anchor="t">
            <a:normAutofit/>
          </a:bodyPr>
          <a:lstStyle/>
          <a:p>
            <a:pPr marL="0" indent="0">
              <a:buNone/>
            </a:pPr>
            <a:r>
              <a:rPr lang="fi-FI" sz="1400">
                <a:cs typeface="Arial"/>
              </a:rPr>
              <a:t>Toteutui</a:t>
            </a:r>
          </a:p>
          <a:p>
            <a:r>
              <a:rPr lang="fi-FI" sz="1400"/>
              <a:t>Kansainvälisyyttä on edistetty Sivistystoimen kansainvälisyys- ja globaalikasvatusohjelman 2019-2021 mukaisesti.</a:t>
            </a:r>
            <a:endParaRPr lang="fi-FI" sz="1400">
              <a:cs typeface="Arial"/>
            </a:endParaRPr>
          </a:p>
          <a:p>
            <a:r>
              <a:rPr lang="fi-FI" sz="1400"/>
              <a:t>Kaupunki palveluna -ajattelun oppeja hyödyntäen tehdään vähintään kaksi uutta kokeilua sivistystoimen palveluissa. </a:t>
            </a:r>
            <a:endParaRPr lang="fi-FI" sz="1400">
              <a:cs typeface="Arial"/>
            </a:endParaRPr>
          </a:p>
          <a:p>
            <a:r>
              <a:rPr lang="fi-FI" sz="1400"/>
              <a:t>Tilojen käyttö- ja täyttöasteet paranevat.</a:t>
            </a:r>
            <a:endParaRPr lang="fi-FI" sz="1400">
              <a:cs typeface="Arial"/>
            </a:endParaRPr>
          </a:p>
          <a:p>
            <a:r>
              <a:rPr lang="fi-FI" sz="1400"/>
              <a:t>Toteutui osittain: Espoon oppimistulokset ovat Suomen parhaat (olemassa olevilla mittareilla.) </a:t>
            </a:r>
            <a:endParaRPr lang="fi-FI" sz="1400">
              <a:cs typeface="Arial"/>
            </a:endParaRPr>
          </a:p>
          <a:p>
            <a:pPr marL="0" indent="0">
              <a:buNone/>
            </a:pPr>
            <a:endParaRPr lang="fi-FI" sz="1400"/>
          </a:p>
        </p:txBody>
      </p:sp>
      <p:sp>
        <p:nvSpPr>
          <p:cNvPr id="13" name="Sisällön paikkamerkki 3">
            <a:extLst>
              <a:ext uri="{FF2B5EF4-FFF2-40B4-BE49-F238E27FC236}">
                <a16:creationId xmlns:a16="http://schemas.microsoft.com/office/drawing/2014/main" id="{2699B797-F9E9-42E1-A17D-F3CD302193E1}"/>
              </a:ext>
            </a:extLst>
          </p:cNvPr>
          <p:cNvSpPr>
            <a:spLocks noGrp="1"/>
          </p:cNvSpPr>
          <p:nvPr>
            <p:ph sz="half" idx="2"/>
          </p:nvPr>
        </p:nvSpPr>
        <p:spPr>
          <a:xfrm>
            <a:off x="5206748" y="1296701"/>
            <a:ext cx="3744000" cy="3096000"/>
          </a:xfrm>
        </p:spPr>
        <p:txBody>
          <a:bodyPr vert="horz" lIns="68580" tIns="34290" rIns="68580" bIns="34290" rtlCol="0" anchor="t">
            <a:normAutofit/>
          </a:bodyPr>
          <a:lstStyle/>
          <a:p>
            <a:pPr marL="0" indent="0">
              <a:buNone/>
            </a:pPr>
            <a:r>
              <a:rPr lang="fi-FI" sz="1400"/>
              <a:t>Poikkeamat</a:t>
            </a:r>
          </a:p>
          <a:p>
            <a:r>
              <a:rPr lang="fi-FI" sz="1400"/>
              <a:t>Varhaiskasvatuksen osallistumisaste nousee.</a:t>
            </a:r>
          </a:p>
          <a:p>
            <a:r>
              <a:rPr lang="fi-FI" sz="1400"/>
              <a:t>Eri kieli- ja kulttuuriryhmien lasten ja nuorten osallistumisaste kasvaa.</a:t>
            </a:r>
          </a:p>
          <a:p>
            <a:r>
              <a:rPr lang="fi-FI" sz="1400"/>
              <a:t>Palvelutuotannon tuottavuus paranee vähintään 1,5 % peruspalvelujen hintaindeksin muutos huomioiden.</a:t>
            </a:r>
          </a:p>
          <a:p>
            <a:pPr marL="0" indent="0">
              <a:buNone/>
            </a:pPr>
            <a:endParaRPr lang="fi-FI" sz="1400">
              <a:cs typeface="Arial"/>
            </a:endParaRPr>
          </a:p>
        </p:txBody>
      </p:sp>
      <p:graphicFrame>
        <p:nvGraphicFramePr>
          <p:cNvPr id="10" name="Taulukko 9">
            <a:extLst>
              <a:ext uri="{FF2B5EF4-FFF2-40B4-BE49-F238E27FC236}">
                <a16:creationId xmlns:a16="http://schemas.microsoft.com/office/drawing/2014/main" id="{AD689661-18F2-45BE-A484-76B589DB6F85}"/>
              </a:ext>
            </a:extLst>
          </p:cNvPr>
          <p:cNvGraphicFramePr>
            <a:graphicFrameLocks noGrp="1"/>
          </p:cNvGraphicFramePr>
          <p:nvPr/>
        </p:nvGraphicFramePr>
        <p:xfrm>
          <a:off x="466090" y="1840867"/>
          <a:ext cx="309612" cy="2007669"/>
        </p:xfrm>
        <a:graphic>
          <a:graphicData uri="http://schemas.openxmlformats.org/drawingml/2006/table">
            <a:tbl>
              <a:tblPr firstRow="1" bandRow="1">
                <a:tableStyleId>{5C22544A-7EE6-4342-B048-85BDC9FD1C3A}</a:tableStyleId>
              </a:tblPr>
              <a:tblGrid>
                <a:gridCol w="309612">
                  <a:extLst>
                    <a:ext uri="{9D8B030D-6E8A-4147-A177-3AD203B41FA5}">
                      <a16:colId xmlns:a16="http://schemas.microsoft.com/office/drawing/2014/main" val="2377005209"/>
                    </a:ext>
                  </a:extLst>
                </a:gridCol>
              </a:tblGrid>
              <a:tr h="288032">
                <a:tc>
                  <a:txBody>
                    <a:bodyPr/>
                    <a:lstStyle/>
                    <a:p>
                      <a:endParaRPr lang="fi-FI" sz="800"/>
                    </a:p>
                  </a:txBody>
                  <a:tcPr>
                    <a:solidFill>
                      <a:srgbClr val="FF0000"/>
                    </a:solidFill>
                  </a:tcPr>
                </a:tc>
                <a:extLst>
                  <a:ext uri="{0D108BD9-81ED-4DB2-BD59-A6C34878D82A}">
                    <a16:rowId xmlns:a16="http://schemas.microsoft.com/office/drawing/2014/main" val="315260587"/>
                  </a:ext>
                </a:extLst>
              </a:tr>
              <a:tr h="288032">
                <a:tc>
                  <a:txBody>
                    <a:bodyPr/>
                    <a:lstStyle/>
                    <a:p>
                      <a:endParaRPr lang="fi-FI" sz="800"/>
                    </a:p>
                  </a:txBody>
                  <a:tcPr>
                    <a:solidFill>
                      <a:srgbClr val="FF0000"/>
                    </a:solidFill>
                  </a:tcPr>
                </a:tc>
                <a:extLst>
                  <a:ext uri="{0D108BD9-81ED-4DB2-BD59-A6C34878D82A}">
                    <a16:rowId xmlns:a16="http://schemas.microsoft.com/office/drawing/2014/main" val="3336502063"/>
                  </a:ext>
                </a:extLst>
              </a:tr>
              <a:tr h="286321">
                <a:tc>
                  <a:txBody>
                    <a:bodyPr/>
                    <a:lstStyle/>
                    <a:p>
                      <a:endParaRPr lang="fi-FI" sz="800"/>
                    </a:p>
                  </a:txBody>
                  <a:tcPr>
                    <a:solidFill>
                      <a:srgbClr val="FF0000"/>
                    </a:solidFill>
                  </a:tcPr>
                </a:tc>
                <a:extLst>
                  <a:ext uri="{0D108BD9-81ED-4DB2-BD59-A6C34878D82A}">
                    <a16:rowId xmlns:a16="http://schemas.microsoft.com/office/drawing/2014/main" val="3262090951"/>
                  </a:ext>
                </a:extLst>
              </a:tr>
              <a:tr h="286321">
                <a:tc>
                  <a:txBody>
                    <a:bodyPr/>
                    <a:lstStyle/>
                    <a:p>
                      <a:endParaRPr lang="fi-FI" sz="800"/>
                    </a:p>
                  </a:txBody>
                  <a:tcPr>
                    <a:solidFill>
                      <a:srgbClr val="FFFF00"/>
                    </a:solidFill>
                  </a:tcPr>
                </a:tc>
                <a:extLst>
                  <a:ext uri="{0D108BD9-81ED-4DB2-BD59-A6C34878D82A}">
                    <a16:rowId xmlns:a16="http://schemas.microsoft.com/office/drawing/2014/main" val="1401671168"/>
                  </a:ext>
                </a:extLst>
              </a:tr>
              <a:tr h="286321">
                <a:tc>
                  <a:txBody>
                    <a:bodyPr/>
                    <a:lstStyle/>
                    <a:p>
                      <a:endParaRPr lang="fi-FI" sz="800"/>
                    </a:p>
                  </a:txBody>
                  <a:tcPr>
                    <a:solidFill>
                      <a:srgbClr val="00B050"/>
                    </a:solidFill>
                  </a:tcPr>
                </a:tc>
                <a:extLst>
                  <a:ext uri="{0D108BD9-81ED-4DB2-BD59-A6C34878D82A}">
                    <a16:rowId xmlns:a16="http://schemas.microsoft.com/office/drawing/2014/main" val="961170958"/>
                  </a:ext>
                </a:extLst>
              </a:tr>
              <a:tr h="286321">
                <a:tc>
                  <a:txBody>
                    <a:bodyPr/>
                    <a:lstStyle/>
                    <a:p>
                      <a:endParaRPr lang="fi-FI" sz="800"/>
                    </a:p>
                  </a:txBody>
                  <a:tcPr>
                    <a:solidFill>
                      <a:srgbClr val="00B050"/>
                    </a:solidFill>
                  </a:tcPr>
                </a:tc>
                <a:extLst>
                  <a:ext uri="{0D108BD9-81ED-4DB2-BD59-A6C34878D82A}">
                    <a16:rowId xmlns:a16="http://schemas.microsoft.com/office/drawing/2014/main" val="824316815"/>
                  </a:ext>
                </a:extLst>
              </a:tr>
              <a:tr h="286321">
                <a:tc>
                  <a:txBody>
                    <a:bodyPr/>
                    <a:lstStyle/>
                    <a:p>
                      <a:endParaRPr lang="fi-FI" sz="800"/>
                    </a:p>
                  </a:txBody>
                  <a:tcPr>
                    <a:solidFill>
                      <a:srgbClr val="00B050"/>
                    </a:solidFill>
                  </a:tcPr>
                </a:tc>
                <a:extLst>
                  <a:ext uri="{0D108BD9-81ED-4DB2-BD59-A6C34878D82A}">
                    <a16:rowId xmlns:a16="http://schemas.microsoft.com/office/drawing/2014/main" val="618283179"/>
                  </a:ext>
                </a:extLst>
              </a:tr>
            </a:tbl>
          </a:graphicData>
        </a:graphic>
      </p:graphicFrame>
      <p:sp>
        <p:nvSpPr>
          <p:cNvPr id="3" name="Tekstiruutu 2">
            <a:extLst>
              <a:ext uri="{FF2B5EF4-FFF2-40B4-BE49-F238E27FC236}">
                <a16:creationId xmlns:a16="http://schemas.microsoft.com/office/drawing/2014/main" id="{EA4FCEA7-3C93-4E5C-86A0-86ECC6E787F6}"/>
              </a:ext>
            </a:extLst>
          </p:cNvPr>
          <p:cNvSpPr txBox="1"/>
          <p:nvPr/>
        </p:nvSpPr>
        <p:spPr>
          <a:xfrm>
            <a:off x="323528" y="4392701"/>
            <a:ext cx="8627220" cy="677108"/>
          </a:xfrm>
          <a:prstGeom prst="rect">
            <a:avLst/>
          </a:prstGeom>
          <a:noFill/>
        </p:spPr>
        <p:txBody>
          <a:bodyPr wrap="square" rtlCol="0">
            <a:spAutoFit/>
          </a:bodyPr>
          <a:lstStyle/>
          <a:p>
            <a:r>
              <a:rPr lang="fi-FI" sz="1200" b="1"/>
              <a:t>Koronapandemia</a:t>
            </a:r>
            <a:r>
              <a:rPr lang="fi-FI" sz="1200"/>
              <a:t> vaikutti tavoitteista erityisesti oppimistulosten arviointiin (osa arvioinneista peruttiin), varhaiskasvatuksen osallistumisasteeseen ja  eri kieli- ja kulttuuriryhmien osallistumisasteeseen sekä toimintojen sulkeminen palvelutuotannon tuottavuuteen</a:t>
            </a:r>
            <a:r>
              <a:rPr lang="fi-FI" sz="1400"/>
              <a:t>.</a:t>
            </a:r>
          </a:p>
        </p:txBody>
      </p:sp>
    </p:spTree>
    <p:extLst>
      <p:ext uri="{BB962C8B-B14F-4D97-AF65-F5344CB8AC3E}">
        <p14:creationId xmlns:p14="http://schemas.microsoft.com/office/powerpoint/2010/main" val="240979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fontScale="90000"/>
          </a:bodyPr>
          <a:lstStyle/>
          <a:p>
            <a:r>
              <a:rPr lang="fi-FI"/>
              <a:t>Teknisen ja ympäristötoimen talouden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a:xfrm>
            <a:off x="5184504" y="4612760"/>
            <a:ext cx="3743324" cy="310707"/>
          </a:xfrm>
        </p:spPr>
        <p:txBody>
          <a:bodyPr/>
          <a:lstStyle/>
          <a:p>
            <a:pPr lvl="0"/>
            <a:endParaRPr lang="fi-FI" sz="1200">
              <a:solidFill>
                <a:prstClr val="black"/>
              </a:solidFill>
            </a:endParaRPr>
          </a:p>
          <a:p>
            <a:r>
              <a:rPr lang="fi-FI" sz="1200" b="1">
                <a:solidFill>
                  <a:schemeClr val="tx1"/>
                </a:solidFill>
              </a:rPr>
              <a:t>Talous toteutui muutetun talousarvion puitteissa </a:t>
            </a:r>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a:xfrm>
            <a:off x="7550415" y="4631192"/>
            <a:ext cx="1018456" cy="273844"/>
          </a:xfrm>
        </p:spPr>
        <p:txBody>
          <a:bodyPr/>
          <a:lstStyle/>
          <a:p>
            <a:fld id="{90FCC827-D7F6-4C0F-BC9F-305C8288FBC7}" type="slidenum">
              <a:rPr lang="fi-FI" smtClean="0"/>
              <a:t>26</a:t>
            </a:fld>
            <a:endParaRPr lang="fi-FI"/>
          </a:p>
        </p:txBody>
      </p:sp>
      <p:sp>
        <p:nvSpPr>
          <p:cNvPr id="16" name="Sisällön paikkamerkki 5">
            <a:extLst>
              <a:ext uri="{FF2B5EF4-FFF2-40B4-BE49-F238E27FC236}">
                <a16:creationId xmlns:a16="http://schemas.microsoft.com/office/drawing/2014/main" id="{E568798B-9DE6-4398-B740-1EFE785545F4}"/>
              </a:ext>
            </a:extLst>
          </p:cNvPr>
          <p:cNvSpPr>
            <a:spLocks noGrp="1"/>
          </p:cNvSpPr>
          <p:nvPr>
            <p:ph sz="quarter" idx="4"/>
          </p:nvPr>
        </p:nvSpPr>
        <p:spPr>
          <a:xfrm>
            <a:off x="4943475" y="1148670"/>
            <a:ext cx="3743325" cy="3436937"/>
          </a:xfrm>
        </p:spPr>
        <p:txBody>
          <a:bodyPr vert="horz" lIns="91440" tIns="45720" rIns="91440" bIns="45720" rtlCol="0" anchor="t">
            <a:normAutofit/>
          </a:bodyPr>
          <a:lstStyle/>
          <a:p>
            <a:r>
              <a:rPr lang="fi-FI" sz="1400">
                <a:cs typeface="Arial"/>
              </a:rPr>
              <a:t>Tulotavoite toteutui toimialatasolla ja kaikissa tulosyksiköissä. </a:t>
            </a:r>
          </a:p>
          <a:p>
            <a:r>
              <a:rPr lang="fi-FI" sz="1400">
                <a:cs typeface="Arial"/>
              </a:rPr>
              <a:t>Tulokertymä kasvoi edellisestä vuodesta    1 milj. euroa tarkastusmaksuissa, vuokrissa ja myyntituotoissa. Maankäyttösopimusmaksuja tuloutettiin 6,5 milj. euroa enemmän kuin 2019.</a:t>
            </a:r>
          </a:p>
          <a:p>
            <a:r>
              <a:rPr lang="fi-FI" sz="1400">
                <a:cs typeface="Arial"/>
              </a:rPr>
              <a:t>Menot toteutuivat talousarvion puitteissa.</a:t>
            </a:r>
          </a:p>
          <a:p>
            <a:r>
              <a:rPr lang="fi-FI" sz="1400">
                <a:cs typeface="Arial"/>
              </a:rPr>
              <a:t>Menot ovat kasvaneet edellisestä vuodesta HSL kuntaosuuksien kasvun sekä maaomistamiseen liittyvien kertaluonteisten erien vuoksi. Näitä ovat Finnoon putkisiirrot, Espoon toimistotalo Oy:n osakkeiden osto ja rakennuksen purkukulut.</a:t>
            </a:r>
          </a:p>
          <a:p>
            <a:pPr marL="0" indent="0">
              <a:buNone/>
            </a:pPr>
            <a:endParaRPr lang="fi-FI" sz="1400">
              <a:cs typeface="Arial"/>
            </a:endParaRPr>
          </a:p>
        </p:txBody>
      </p:sp>
      <p:graphicFrame>
        <p:nvGraphicFramePr>
          <p:cNvPr id="9" name="Chart 8">
            <a:extLst>
              <a:ext uri="{FF2B5EF4-FFF2-40B4-BE49-F238E27FC236}">
                <a16:creationId xmlns:a16="http://schemas.microsoft.com/office/drawing/2014/main" id="{30C99C36-694D-4BDC-B80F-BC9385B6E410}"/>
              </a:ext>
            </a:extLst>
          </p:cNvPr>
          <p:cNvGraphicFramePr>
            <a:graphicFrameLocks/>
          </p:cNvGraphicFramePr>
          <p:nvPr>
            <p:extLst>
              <p:ext uri="{D42A27DB-BD31-4B8C-83A1-F6EECF244321}">
                <p14:modId xmlns:p14="http://schemas.microsoft.com/office/powerpoint/2010/main" val="572923997"/>
              </p:ext>
            </p:extLst>
          </p:nvPr>
        </p:nvGraphicFramePr>
        <p:xfrm>
          <a:off x="54429" y="1168114"/>
          <a:ext cx="4680000" cy="36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69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2051721" y="413100"/>
            <a:ext cx="6638680" cy="857250"/>
          </a:xfrm>
        </p:spPr>
        <p:txBody>
          <a:bodyPr>
            <a:normAutofit/>
          </a:bodyPr>
          <a:lstStyle/>
          <a:p>
            <a:r>
              <a:rPr lang="fi-FI" sz="2200"/>
              <a:t>Teknisen ja ympäristötoimen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27</a:t>
            </a:fld>
            <a:endParaRPr lang="fi-FI"/>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a:xfrm>
            <a:off x="571501" y="1317249"/>
            <a:ext cx="8124667" cy="3660567"/>
          </a:xfrm>
        </p:spPr>
        <p:txBody>
          <a:bodyPr vert="horz" lIns="91440" tIns="45720" rIns="91440" bIns="45720" rtlCol="0" anchor="t">
            <a:noAutofit/>
          </a:bodyPr>
          <a:lstStyle/>
          <a:p>
            <a:pPr marL="0" lvl="0" indent="0">
              <a:buNone/>
            </a:pPr>
            <a:endParaRPr lang="fi-FI" sz="1000">
              <a:solidFill>
                <a:srgbClr val="FF0000"/>
              </a:solidFill>
              <a:cs typeface="Arial"/>
            </a:endParaRPr>
          </a:p>
          <a:p>
            <a:pPr marL="0" lvl="0" indent="0">
              <a:buNone/>
            </a:pPr>
            <a:endParaRPr lang="fi-FI" sz="1000">
              <a:solidFill>
                <a:srgbClr val="FF0000"/>
              </a:solidFill>
              <a:cs typeface="Arial"/>
            </a:endParaRPr>
          </a:p>
          <a:p>
            <a:r>
              <a:rPr lang="fi-FI"/>
              <a:t>Uusi Maankäytön, asumisen ja liikenteen sopimus sekä päätös kaupunkiradasta</a:t>
            </a:r>
          </a:p>
          <a:p>
            <a:r>
              <a:rPr lang="fi-FI"/>
              <a:t>Joukkoliikenteen matkustajamäärien pudotus</a:t>
            </a:r>
          </a:p>
          <a:p>
            <a:r>
              <a:rPr lang="fi-FI"/>
              <a:t>Raidejokerin ja Länsimetron työt edistyivät</a:t>
            </a:r>
          </a:p>
          <a:p>
            <a:r>
              <a:rPr lang="fi-FI"/>
              <a:t>Tapiolan uimahallin peruskorjauksesta saatiin ratkaisu</a:t>
            </a:r>
          </a:p>
          <a:p>
            <a:r>
              <a:rPr lang="fi-FI"/>
              <a:t>Espoon keskuksen brändin luominen</a:t>
            </a:r>
          </a:p>
          <a:p>
            <a:r>
              <a:rPr lang="fi-FI"/>
              <a:t>Kaupunginhallitus hyväksyi stadionyhtiön perustamisen keväällä 2020</a:t>
            </a:r>
          </a:p>
          <a:p>
            <a:r>
              <a:rPr lang="fi-FI"/>
              <a:t>Työskentelytavat muuttuivat nopeasti ja merkittävästi, kun siirryttiin etätyöhön.</a:t>
            </a:r>
          </a:p>
        </p:txBody>
      </p:sp>
      <p:sp>
        <p:nvSpPr>
          <p:cNvPr id="7" name="Suorakulmio 6">
            <a:extLst>
              <a:ext uri="{FF2B5EF4-FFF2-40B4-BE49-F238E27FC236}">
                <a16:creationId xmlns:a16="http://schemas.microsoft.com/office/drawing/2014/main" id="{BE3FE49A-95DE-45E1-BAD2-586FFAC21755}"/>
              </a:ext>
            </a:extLst>
          </p:cNvPr>
          <p:cNvSpPr/>
          <p:nvPr/>
        </p:nvSpPr>
        <p:spPr>
          <a:xfrm>
            <a:off x="822192" y="1253958"/>
            <a:ext cx="7873975" cy="338554"/>
          </a:xfrm>
          <a:prstGeom prst="rect">
            <a:avLst/>
          </a:prstGeom>
        </p:spPr>
        <p:txBody>
          <a:bodyPr wrap="square">
            <a:spAutoFit/>
          </a:bodyPr>
          <a:lstStyle/>
          <a:p>
            <a:r>
              <a:rPr lang="fi-FI" sz="1600" b="1"/>
              <a:t>Olennaiset tapahtumat toiminnassa</a:t>
            </a:r>
          </a:p>
        </p:txBody>
      </p:sp>
    </p:spTree>
    <p:extLst>
      <p:ext uri="{BB962C8B-B14F-4D97-AF65-F5344CB8AC3E}">
        <p14:creationId xmlns:p14="http://schemas.microsoft.com/office/powerpoint/2010/main" val="424570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7BDCF-7F22-4476-B4D5-D695B917219B}"/>
              </a:ext>
            </a:extLst>
          </p:cNvPr>
          <p:cNvSpPr>
            <a:spLocks noGrp="1"/>
          </p:cNvSpPr>
          <p:nvPr>
            <p:ph type="title"/>
          </p:nvPr>
        </p:nvSpPr>
        <p:spPr>
          <a:xfrm>
            <a:off x="1736277" y="292407"/>
            <a:ext cx="6376364" cy="490976"/>
          </a:xfrm>
        </p:spPr>
        <p:txBody>
          <a:bodyPr>
            <a:normAutofit fontScale="90000"/>
          </a:bodyPr>
          <a:lstStyle/>
          <a:p>
            <a:r>
              <a:rPr lang="fi-FI"/>
              <a:t>Teknisen ja ympäristötoimen tulostavoitteiden toteutuminen</a:t>
            </a:r>
            <a:endParaRPr lang="fi-FI" sz="1100"/>
          </a:p>
        </p:txBody>
      </p:sp>
      <p:sp>
        <p:nvSpPr>
          <p:cNvPr id="5" name="Päivämäärän paikkamerkki 4">
            <a:extLst>
              <a:ext uri="{FF2B5EF4-FFF2-40B4-BE49-F238E27FC236}">
                <a16:creationId xmlns:a16="http://schemas.microsoft.com/office/drawing/2014/main" id="{E3924FE3-0E35-4638-A37C-3554C49516D7}"/>
              </a:ext>
            </a:extLst>
          </p:cNvPr>
          <p:cNvSpPr>
            <a:spLocks noGrp="1"/>
          </p:cNvSpPr>
          <p:nvPr>
            <p:ph type="dt" sz="half" idx="10"/>
          </p:nvPr>
        </p:nvSpPr>
        <p:spPr>
          <a:xfrm>
            <a:off x="6110807" y="4767263"/>
            <a:ext cx="1269504" cy="273844"/>
          </a:xfrm>
        </p:spPr>
        <p:txBody>
          <a:bodyPr/>
          <a:lstStyle/>
          <a:p>
            <a:pPr defTabSz="914378"/>
            <a:fld id="{A37BA84A-397A-44AD-B905-A690A27F4DCB}" type="datetime1">
              <a:rPr lang="fi-FI" smtClean="0">
                <a:solidFill>
                  <a:prstClr val="black">
                    <a:tint val="75000"/>
                  </a:prstClr>
                </a:solidFill>
                <a:latin typeface="Arial"/>
              </a:rPr>
              <a:pPr defTabSz="914378"/>
              <a:t>4.2.2021</a:t>
            </a:fld>
            <a:endParaRPr lang="fi-FI">
              <a:solidFill>
                <a:prstClr val="black">
                  <a:tint val="75000"/>
                </a:prstClr>
              </a:solidFill>
              <a:latin typeface="Arial"/>
            </a:endParaRPr>
          </a:p>
        </p:txBody>
      </p:sp>
      <p:sp>
        <p:nvSpPr>
          <p:cNvPr id="6" name="Dian numeron paikkamerkki 5">
            <a:extLst>
              <a:ext uri="{FF2B5EF4-FFF2-40B4-BE49-F238E27FC236}">
                <a16:creationId xmlns:a16="http://schemas.microsoft.com/office/drawing/2014/main" id="{AEE76F7C-7483-4949-B9F1-A15CC2EEA9FB}"/>
              </a:ext>
            </a:extLst>
          </p:cNvPr>
          <p:cNvSpPr>
            <a:spLocks noGrp="1"/>
          </p:cNvSpPr>
          <p:nvPr>
            <p:ph type="sldNum" sz="quarter" idx="12"/>
          </p:nvPr>
        </p:nvSpPr>
        <p:spPr/>
        <p:txBody>
          <a:bodyPr/>
          <a:lstStyle/>
          <a:p>
            <a:pPr defTabSz="914378"/>
            <a:fld id="{90FCC827-D7F6-4C0F-BC9F-305C8288FBC7}" type="slidenum">
              <a:rPr lang="fi-FI">
                <a:solidFill>
                  <a:prstClr val="black">
                    <a:tint val="75000"/>
                  </a:prstClr>
                </a:solidFill>
                <a:latin typeface="Arial"/>
              </a:rPr>
              <a:pPr defTabSz="914378"/>
              <a:t>28</a:t>
            </a:fld>
            <a:endParaRPr lang="fi-FI">
              <a:solidFill>
                <a:prstClr val="black">
                  <a:tint val="75000"/>
                </a:prstClr>
              </a:solidFill>
              <a:latin typeface="Arial"/>
            </a:endParaRPr>
          </a:p>
        </p:txBody>
      </p:sp>
      <p:sp>
        <p:nvSpPr>
          <p:cNvPr id="8" name="Tekstiruutu 7">
            <a:extLst>
              <a:ext uri="{FF2B5EF4-FFF2-40B4-BE49-F238E27FC236}">
                <a16:creationId xmlns:a16="http://schemas.microsoft.com/office/drawing/2014/main" id="{C0DD9DEF-05A4-4660-A1AF-61D9B8C55EED}"/>
              </a:ext>
            </a:extLst>
          </p:cNvPr>
          <p:cNvSpPr txBox="1"/>
          <p:nvPr/>
        </p:nvSpPr>
        <p:spPr>
          <a:xfrm>
            <a:off x="1106263" y="1088966"/>
            <a:ext cx="7227139" cy="286232"/>
          </a:xfrm>
          <a:prstGeom prst="rect">
            <a:avLst/>
          </a:prstGeom>
          <a:noFill/>
        </p:spPr>
        <p:txBody>
          <a:bodyPr wrap="square" rtlCol="0">
            <a:spAutoFit/>
          </a:bodyPr>
          <a:lstStyle/>
          <a:p>
            <a:pPr>
              <a:lnSpc>
                <a:spcPct val="90000"/>
              </a:lnSpc>
            </a:pPr>
            <a:r>
              <a:rPr lang="fi-FI" sz="1400" b="1"/>
              <a:t>Toimialalla yhteensä seitsemän </a:t>
            </a:r>
            <a:r>
              <a:rPr lang="fi-FI" sz="1400"/>
              <a:t>tulostavoitetta, joista kaikki toteutuvat.</a:t>
            </a:r>
            <a:endParaRPr lang="fi-FI" sz="1400">
              <a:cs typeface="Arial"/>
            </a:endParaRPr>
          </a:p>
        </p:txBody>
      </p:sp>
      <p:sp>
        <p:nvSpPr>
          <p:cNvPr id="12" name="Sisällön paikkamerkki 2">
            <a:extLst>
              <a:ext uri="{FF2B5EF4-FFF2-40B4-BE49-F238E27FC236}">
                <a16:creationId xmlns:a16="http://schemas.microsoft.com/office/drawing/2014/main" id="{EBC1FE9A-13A6-499E-A54A-2863E6B6BD3A}"/>
              </a:ext>
            </a:extLst>
          </p:cNvPr>
          <p:cNvSpPr>
            <a:spLocks noGrp="1"/>
          </p:cNvSpPr>
          <p:nvPr>
            <p:ph sz="half" idx="1"/>
          </p:nvPr>
        </p:nvSpPr>
        <p:spPr>
          <a:xfrm>
            <a:off x="1102885" y="1378249"/>
            <a:ext cx="7853039" cy="2797199"/>
          </a:xfrm>
        </p:spPr>
        <p:txBody>
          <a:bodyPr vert="horz" lIns="68580" tIns="34290" rIns="68580" bIns="34290" rtlCol="0" anchor="t">
            <a:normAutofit/>
          </a:bodyPr>
          <a:lstStyle/>
          <a:p>
            <a:pPr marL="0" indent="0">
              <a:buNone/>
            </a:pPr>
            <a:r>
              <a:rPr lang="fi-FI" sz="1400">
                <a:cs typeface="Arial"/>
              </a:rPr>
              <a:t>Toteutui</a:t>
            </a:r>
          </a:p>
          <a:p>
            <a:pPr marL="179388" indent="-179388">
              <a:lnSpc>
                <a:spcPct val="90000"/>
              </a:lnSpc>
              <a:spcBef>
                <a:spcPts val="0"/>
              </a:spcBef>
              <a:spcAft>
                <a:spcPts val="200"/>
              </a:spcAft>
            </a:pPr>
            <a:r>
              <a:rPr lang="fi-FI" sz="1400"/>
              <a:t>Palvelutuotanto kehittyy asukas- ja asiakaslähtöisesti ja kustannusvaikuttavasti monituottajamallia hyödyntäen.</a:t>
            </a:r>
            <a:endParaRPr lang="fi-FI" sz="1400">
              <a:cs typeface="Arial"/>
            </a:endParaRPr>
          </a:p>
          <a:p>
            <a:pPr marL="179388" indent="-179388">
              <a:lnSpc>
                <a:spcPct val="90000"/>
              </a:lnSpc>
              <a:spcBef>
                <a:spcPts val="0"/>
              </a:spcBef>
              <a:spcAft>
                <a:spcPts val="200"/>
              </a:spcAft>
            </a:pPr>
            <a:r>
              <a:rPr lang="fi-FI" sz="1400">
                <a:cs typeface="Arial"/>
              </a:rPr>
              <a:t>Edistetään yritysten ja työpaikkojen sijoittumista Länsimetron ja kaupunkiradan kasvu- ja kehityskäytäviin.</a:t>
            </a:r>
          </a:p>
          <a:p>
            <a:pPr marL="179388" indent="-179388">
              <a:lnSpc>
                <a:spcPct val="90000"/>
              </a:lnSpc>
              <a:spcBef>
                <a:spcPts val="0"/>
              </a:spcBef>
              <a:spcAft>
                <a:spcPts val="200"/>
              </a:spcAft>
            </a:pPr>
            <a:r>
              <a:rPr lang="fi-FI" sz="1400">
                <a:cs typeface="Arial"/>
              </a:rPr>
              <a:t>Kouluilla ja päiväkodeilla on terveet ja toimivat tilat,  ja sisäilmakohteiden hätäväistöjen lukumäärä on nolla.</a:t>
            </a:r>
          </a:p>
          <a:p>
            <a:pPr marL="179388" indent="-179388">
              <a:lnSpc>
                <a:spcPct val="90000"/>
              </a:lnSpc>
              <a:spcBef>
                <a:spcPts val="0"/>
              </a:spcBef>
              <a:spcAft>
                <a:spcPts val="200"/>
              </a:spcAft>
            </a:pPr>
            <a:r>
              <a:rPr lang="fi-FI" sz="1400">
                <a:cs typeface="Arial"/>
              </a:rPr>
              <a:t>Toimitilat tukevat palvelujen toteuttamista kustannustehokkaasti.</a:t>
            </a:r>
          </a:p>
          <a:p>
            <a:pPr marL="179388" indent="-179388">
              <a:lnSpc>
                <a:spcPct val="90000"/>
              </a:lnSpc>
              <a:spcBef>
                <a:spcPts val="0"/>
              </a:spcBef>
              <a:spcAft>
                <a:spcPts val="200"/>
              </a:spcAft>
            </a:pPr>
            <a:r>
              <a:rPr lang="fi-FI" sz="1400">
                <a:cs typeface="Arial"/>
              </a:rPr>
              <a:t>Asuntotuotantoa ja liikennettä koskevien velvoitteiden täyttäminen.</a:t>
            </a:r>
          </a:p>
          <a:p>
            <a:pPr marL="179388" indent="-179388">
              <a:lnSpc>
                <a:spcPct val="90000"/>
              </a:lnSpc>
              <a:spcBef>
                <a:spcPts val="0"/>
              </a:spcBef>
              <a:spcAft>
                <a:spcPts val="200"/>
              </a:spcAft>
            </a:pPr>
            <a:r>
              <a:rPr lang="fi-FI" sz="1400">
                <a:cs typeface="Arial"/>
              </a:rPr>
              <a:t>Edistetään energiasäästötavoitteita ja ympäristökriteereitä rakentamisessa, alueiden kehittämisessä ja palvelutuotannossa.</a:t>
            </a:r>
          </a:p>
          <a:p>
            <a:pPr marL="179388" indent="-179388">
              <a:lnSpc>
                <a:spcPct val="90000"/>
              </a:lnSpc>
              <a:spcBef>
                <a:spcPts val="0"/>
              </a:spcBef>
              <a:spcAft>
                <a:spcPts val="200"/>
              </a:spcAft>
            </a:pPr>
            <a:r>
              <a:rPr lang="fi-FI" sz="1400">
                <a:cs typeface="Arial"/>
              </a:rPr>
              <a:t>Palvelutuotannon tuottavuus paranee.</a:t>
            </a:r>
          </a:p>
          <a:p>
            <a:pPr marL="0" indent="0">
              <a:buNone/>
            </a:pPr>
            <a:endParaRPr lang="fi-FI" sz="1400">
              <a:cs typeface="Arial"/>
            </a:endParaRPr>
          </a:p>
          <a:p>
            <a:endParaRPr lang="fi-FI" sz="1400"/>
          </a:p>
        </p:txBody>
      </p:sp>
      <p:graphicFrame>
        <p:nvGraphicFramePr>
          <p:cNvPr id="9" name="Taulukko 6">
            <a:extLst>
              <a:ext uri="{FF2B5EF4-FFF2-40B4-BE49-F238E27FC236}">
                <a16:creationId xmlns:a16="http://schemas.microsoft.com/office/drawing/2014/main" id="{25BE8495-7EC1-4A67-91CC-CCFE061CB9DD}"/>
              </a:ext>
            </a:extLst>
          </p:cNvPr>
          <p:cNvGraphicFramePr>
            <a:graphicFrameLocks noGrp="1"/>
          </p:cNvGraphicFramePr>
          <p:nvPr>
            <p:extLst>
              <p:ext uri="{D42A27DB-BD31-4B8C-83A1-F6EECF244321}">
                <p14:modId xmlns:p14="http://schemas.microsoft.com/office/powerpoint/2010/main" val="3953771364"/>
              </p:ext>
            </p:extLst>
          </p:nvPr>
        </p:nvGraphicFramePr>
        <p:xfrm>
          <a:off x="265310" y="1286026"/>
          <a:ext cx="295624" cy="2223018"/>
        </p:xfrm>
        <a:graphic>
          <a:graphicData uri="http://schemas.openxmlformats.org/drawingml/2006/table">
            <a:tbl>
              <a:tblPr firstRow="1" bandRow="1">
                <a:tableStyleId>{5C22544A-7EE6-4342-B048-85BDC9FD1C3A}</a:tableStyleId>
              </a:tblPr>
              <a:tblGrid>
                <a:gridCol w="295624">
                  <a:extLst>
                    <a:ext uri="{9D8B030D-6E8A-4147-A177-3AD203B41FA5}">
                      <a16:colId xmlns:a16="http://schemas.microsoft.com/office/drawing/2014/main" val="2377005209"/>
                    </a:ext>
                  </a:extLst>
                </a:gridCol>
              </a:tblGrid>
              <a:tr h="317574">
                <a:tc>
                  <a:txBody>
                    <a:bodyPr/>
                    <a:lstStyle/>
                    <a:p>
                      <a:endParaRPr lang="fi-FI" sz="800"/>
                    </a:p>
                  </a:txBody>
                  <a:tcPr>
                    <a:solidFill>
                      <a:srgbClr val="00B050"/>
                    </a:solidFill>
                  </a:tcPr>
                </a:tc>
                <a:extLst>
                  <a:ext uri="{0D108BD9-81ED-4DB2-BD59-A6C34878D82A}">
                    <a16:rowId xmlns:a16="http://schemas.microsoft.com/office/drawing/2014/main" val="315260587"/>
                  </a:ext>
                </a:extLst>
              </a:tr>
              <a:tr h="317574">
                <a:tc>
                  <a:txBody>
                    <a:bodyPr/>
                    <a:lstStyle/>
                    <a:p>
                      <a:endParaRPr lang="fi-FI" sz="800">
                        <a:solidFill>
                          <a:schemeClr val="bg2">
                            <a:lumMod val="25000"/>
                          </a:schemeClr>
                        </a:solidFill>
                      </a:endParaRPr>
                    </a:p>
                  </a:txBody>
                  <a:tcPr>
                    <a:solidFill>
                      <a:srgbClr val="00B050"/>
                    </a:solidFill>
                  </a:tcPr>
                </a:tc>
                <a:extLst>
                  <a:ext uri="{0D108BD9-81ED-4DB2-BD59-A6C34878D82A}">
                    <a16:rowId xmlns:a16="http://schemas.microsoft.com/office/drawing/2014/main" val="3336502063"/>
                  </a:ext>
                </a:extLst>
              </a:tr>
              <a:tr h="317574">
                <a:tc>
                  <a:txBody>
                    <a:bodyPr/>
                    <a:lstStyle/>
                    <a:p>
                      <a:endParaRPr lang="fi-FI" sz="800"/>
                    </a:p>
                  </a:txBody>
                  <a:tcPr>
                    <a:solidFill>
                      <a:srgbClr val="00B050"/>
                    </a:solidFill>
                  </a:tcPr>
                </a:tc>
                <a:extLst>
                  <a:ext uri="{0D108BD9-81ED-4DB2-BD59-A6C34878D82A}">
                    <a16:rowId xmlns:a16="http://schemas.microsoft.com/office/drawing/2014/main" val="3262090951"/>
                  </a:ext>
                </a:extLst>
              </a:tr>
              <a:tr h="317574">
                <a:tc>
                  <a:txBody>
                    <a:bodyPr/>
                    <a:lstStyle/>
                    <a:p>
                      <a:endParaRPr lang="fi-FI" sz="800"/>
                    </a:p>
                  </a:txBody>
                  <a:tcPr>
                    <a:solidFill>
                      <a:srgbClr val="00B050"/>
                    </a:solidFill>
                  </a:tcPr>
                </a:tc>
                <a:extLst>
                  <a:ext uri="{0D108BD9-81ED-4DB2-BD59-A6C34878D82A}">
                    <a16:rowId xmlns:a16="http://schemas.microsoft.com/office/drawing/2014/main" val="495375591"/>
                  </a:ext>
                </a:extLst>
              </a:tr>
              <a:tr h="317574">
                <a:tc>
                  <a:txBody>
                    <a:bodyPr/>
                    <a:lstStyle/>
                    <a:p>
                      <a:endParaRPr lang="fi-FI" sz="800"/>
                    </a:p>
                  </a:txBody>
                  <a:tcPr>
                    <a:solidFill>
                      <a:srgbClr val="00B050"/>
                    </a:solidFill>
                  </a:tcPr>
                </a:tc>
                <a:extLst>
                  <a:ext uri="{0D108BD9-81ED-4DB2-BD59-A6C34878D82A}">
                    <a16:rowId xmlns:a16="http://schemas.microsoft.com/office/drawing/2014/main" val="1401671168"/>
                  </a:ext>
                </a:extLst>
              </a:tr>
              <a:tr h="317574">
                <a:tc>
                  <a:txBody>
                    <a:bodyPr/>
                    <a:lstStyle/>
                    <a:p>
                      <a:endParaRPr lang="fi-FI" sz="800"/>
                    </a:p>
                  </a:txBody>
                  <a:tcPr>
                    <a:solidFill>
                      <a:srgbClr val="00B050"/>
                    </a:solidFill>
                  </a:tcPr>
                </a:tc>
                <a:extLst>
                  <a:ext uri="{0D108BD9-81ED-4DB2-BD59-A6C34878D82A}">
                    <a16:rowId xmlns:a16="http://schemas.microsoft.com/office/drawing/2014/main" val="961170958"/>
                  </a:ext>
                </a:extLst>
              </a:tr>
              <a:tr h="317574">
                <a:tc>
                  <a:txBody>
                    <a:bodyPr/>
                    <a:lstStyle/>
                    <a:p>
                      <a:endParaRPr lang="fi-FI" sz="800"/>
                    </a:p>
                  </a:txBody>
                  <a:tcPr>
                    <a:solidFill>
                      <a:srgbClr val="00B050"/>
                    </a:solidFill>
                  </a:tcPr>
                </a:tc>
                <a:extLst>
                  <a:ext uri="{0D108BD9-81ED-4DB2-BD59-A6C34878D82A}">
                    <a16:rowId xmlns:a16="http://schemas.microsoft.com/office/drawing/2014/main" val="824316815"/>
                  </a:ext>
                </a:extLst>
              </a:tr>
            </a:tbl>
          </a:graphicData>
        </a:graphic>
      </p:graphicFrame>
      <p:sp>
        <p:nvSpPr>
          <p:cNvPr id="3" name="Tekstiruutu 2">
            <a:extLst>
              <a:ext uri="{FF2B5EF4-FFF2-40B4-BE49-F238E27FC236}">
                <a16:creationId xmlns:a16="http://schemas.microsoft.com/office/drawing/2014/main" id="{ACFACF19-E4C7-4DC6-9B0E-DE7BED131D4B}"/>
              </a:ext>
            </a:extLst>
          </p:cNvPr>
          <p:cNvSpPr txBox="1"/>
          <p:nvPr/>
        </p:nvSpPr>
        <p:spPr>
          <a:xfrm>
            <a:off x="560934" y="4027790"/>
            <a:ext cx="8583066" cy="846386"/>
          </a:xfrm>
          <a:prstGeom prst="rect">
            <a:avLst/>
          </a:prstGeom>
          <a:noFill/>
        </p:spPr>
        <p:txBody>
          <a:bodyPr wrap="square" rtlCol="0">
            <a:spAutoFit/>
          </a:bodyPr>
          <a:lstStyle/>
          <a:p>
            <a:r>
              <a:rPr lang="fi-FI" sz="1200" b="1"/>
              <a:t>Koronapandemia</a:t>
            </a:r>
            <a:r>
              <a:rPr lang="fi-FI" sz="1200"/>
              <a:t> </a:t>
            </a:r>
            <a:r>
              <a:rPr lang="en-US" sz="1200" err="1">
                <a:cs typeface="Calibri"/>
              </a:rPr>
              <a:t>aiheutti</a:t>
            </a:r>
            <a:r>
              <a:rPr lang="en-US" sz="1200">
                <a:cs typeface="Calibri"/>
              </a:rPr>
              <a:t> </a:t>
            </a:r>
            <a:r>
              <a:rPr lang="en-US" sz="1200" err="1">
                <a:cs typeface="Calibri"/>
              </a:rPr>
              <a:t>merkittävää</a:t>
            </a:r>
            <a:r>
              <a:rPr lang="en-US" sz="1200">
                <a:cs typeface="Calibri"/>
              </a:rPr>
              <a:t> </a:t>
            </a:r>
            <a:r>
              <a:rPr lang="en-US" sz="1200" err="1">
                <a:cs typeface="Calibri"/>
              </a:rPr>
              <a:t>liikenteen</a:t>
            </a:r>
            <a:r>
              <a:rPr lang="en-US" sz="1200">
                <a:cs typeface="Calibri"/>
              </a:rPr>
              <a:t> </a:t>
            </a:r>
            <a:r>
              <a:rPr lang="en-US" sz="1200" err="1">
                <a:cs typeface="Calibri"/>
              </a:rPr>
              <a:t>vähentymistä</a:t>
            </a:r>
            <a:r>
              <a:rPr lang="en-US" sz="1200">
                <a:cs typeface="Calibri"/>
              </a:rPr>
              <a:t>, </a:t>
            </a:r>
            <a:r>
              <a:rPr lang="en-US" sz="1200" err="1">
                <a:cs typeface="Calibri"/>
              </a:rPr>
              <a:t>jolla</a:t>
            </a:r>
            <a:r>
              <a:rPr lang="en-US" sz="1200">
                <a:cs typeface="Calibri"/>
              </a:rPr>
              <a:t> </a:t>
            </a:r>
            <a:r>
              <a:rPr lang="en-US" sz="1200" err="1">
                <a:cs typeface="Calibri"/>
              </a:rPr>
              <a:t>oli</a:t>
            </a:r>
            <a:r>
              <a:rPr lang="en-US" sz="1200">
                <a:cs typeface="Calibri"/>
              </a:rPr>
              <a:t> </a:t>
            </a:r>
            <a:r>
              <a:rPr lang="en-US" sz="1200" err="1">
                <a:cs typeface="Calibri"/>
              </a:rPr>
              <a:t>myönteisiä</a:t>
            </a:r>
            <a:r>
              <a:rPr lang="en-US" sz="1200">
                <a:cs typeface="Calibri"/>
              </a:rPr>
              <a:t> </a:t>
            </a:r>
            <a:r>
              <a:rPr lang="en-US" sz="1200" err="1">
                <a:cs typeface="Calibri"/>
              </a:rPr>
              <a:t>vaikutuksia</a:t>
            </a:r>
            <a:r>
              <a:rPr lang="en-US" sz="1200">
                <a:cs typeface="Calibri"/>
              </a:rPr>
              <a:t> infra-</a:t>
            </a:r>
            <a:r>
              <a:rPr lang="en-US" sz="1200" err="1">
                <a:cs typeface="Calibri"/>
              </a:rPr>
              <a:t>hankkeiden</a:t>
            </a:r>
            <a:r>
              <a:rPr lang="en-US" sz="1200">
                <a:cs typeface="Calibri"/>
              </a:rPr>
              <a:t> </a:t>
            </a:r>
            <a:r>
              <a:rPr lang="en-US" sz="1200" err="1">
                <a:cs typeface="Calibri"/>
              </a:rPr>
              <a:t>töiden</a:t>
            </a:r>
            <a:r>
              <a:rPr lang="en-US" sz="1200">
                <a:cs typeface="Calibri"/>
              </a:rPr>
              <a:t> </a:t>
            </a:r>
            <a:r>
              <a:rPr lang="en-US" sz="1200" err="1">
                <a:cs typeface="Calibri"/>
              </a:rPr>
              <a:t>edistymiseen</a:t>
            </a:r>
            <a:r>
              <a:rPr lang="en-US" sz="1200">
                <a:cs typeface="Calibri"/>
              </a:rPr>
              <a:t>. </a:t>
            </a:r>
            <a:r>
              <a:rPr lang="en-US" sz="1200" err="1">
                <a:cs typeface="Calibri"/>
              </a:rPr>
              <a:t>Resurssipoolista</a:t>
            </a:r>
            <a:r>
              <a:rPr lang="en-US" sz="1200">
                <a:cs typeface="Calibri"/>
              </a:rPr>
              <a:t> </a:t>
            </a:r>
            <a:r>
              <a:rPr lang="en-US" sz="1200" err="1">
                <a:cs typeface="Calibri"/>
              </a:rPr>
              <a:t>saatiin</a:t>
            </a:r>
            <a:r>
              <a:rPr lang="en-US" sz="1200">
                <a:cs typeface="Calibri"/>
              </a:rPr>
              <a:t> </a:t>
            </a:r>
            <a:r>
              <a:rPr lang="en-US" sz="1200" err="1">
                <a:cs typeface="Calibri"/>
              </a:rPr>
              <a:t>henkilöitä</a:t>
            </a:r>
            <a:r>
              <a:rPr lang="en-US" sz="1200">
                <a:cs typeface="Calibri"/>
              </a:rPr>
              <a:t> </a:t>
            </a:r>
            <a:r>
              <a:rPr lang="en-US" sz="1200" err="1">
                <a:cs typeface="Calibri"/>
              </a:rPr>
              <a:t>viherpuolen</a:t>
            </a:r>
            <a:r>
              <a:rPr lang="en-US" sz="1200">
                <a:cs typeface="Calibri"/>
              </a:rPr>
              <a:t> </a:t>
            </a:r>
            <a:r>
              <a:rPr lang="en-US" sz="1200" err="1">
                <a:cs typeface="Calibri"/>
              </a:rPr>
              <a:t>tehtäviin</a:t>
            </a:r>
            <a:r>
              <a:rPr lang="en-US" sz="1200">
                <a:cs typeface="Calibri"/>
              </a:rPr>
              <a:t>. </a:t>
            </a:r>
            <a:r>
              <a:rPr lang="en-US" sz="1200" err="1">
                <a:cs typeface="Calibri"/>
              </a:rPr>
              <a:t>Siivous</a:t>
            </a:r>
            <a:r>
              <a:rPr lang="en-US" sz="1200">
                <a:cs typeface="Calibri"/>
              </a:rPr>
              <a:t>- ja </a:t>
            </a:r>
            <a:r>
              <a:rPr lang="en-US" sz="1200" err="1">
                <a:cs typeface="Calibri"/>
              </a:rPr>
              <a:t>vahtimestaritehtäviä</a:t>
            </a:r>
            <a:r>
              <a:rPr lang="en-US" sz="1200">
                <a:cs typeface="Calibri"/>
              </a:rPr>
              <a:t> </a:t>
            </a:r>
            <a:r>
              <a:rPr lang="en-US" sz="1200" err="1">
                <a:cs typeface="Calibri"/>
              </a:rPr>
              <a:t>painotettiin</a:t>
            </a:r>
            <a:r>
              <a:rPr lang="en-US" sz="1200">
                <a:cs typeface="Calibri"/>
              </a:rPr>
              <a:t> </a:t>
            </a:r>
            <a:r>
              <a:rPr lang="en-US" sz="1200" err="1">
                <a:cs typeface="Calibri"/>
              </a:rPr>
              <a:t>terveyspuolen</a:t>
            </a:r>
            <a:r>
              <a:rPr lang="en-US" sz="1200">
                <a:cs typeface="Calibri"/>
              </a:rPr>
              <a:t> </a:t>
            </a:r>
            <a:r>
              <a:rPr lang="en-US" sz="1200" err="1">
                <a:cs typeface="Calibri"/>
              </a:rPr>
              <a:t>tehtäviin</a:t>
            </a:r>
            <a:r>
              <a:rPr lang="en-US" sz="1200">
                <a:cs typeface="Calibri"/>
              </a:rPr>
              <a:t> ja </a:t>
            </a:r>
            <a:r>
              <a:rPr lang="en-US" sz="1200" err="1">
                <a:cs typeface="Calibri"/>
              </a:rPr>
              <a:t>koulujen</a:t>
            </a:r>
            <a:r>
              <a:rPr lang="en-US" sz="1200">
                <a:cs typeface="Calibri"/>
              </a:rPr>
              <a:t> </a:t>
            </a:r>
            <a:r>
              <a:rPr lang="en-US" sz="1200" err="1">
                <a:cs typeface="Calibri"/>
              </a:rPr>
              <a:t>sulkemisia</a:t>
            </a:r>
            <a:r>
              <a:rPr lang="en-US" sz="1200">
                <a:cs typeface="Calibri"/>
              </a:rPr>
              <a:t> </a:t>
            </a:r>
            <a:r>
              <a:rPr lang="en-US" sz="1200" err="1">
                <a:cs typeface="Calibri"/>
              </a:rPr>
              <a:t>hyödynnettiin</a:t>
            </a:r>
            <a:r>
              <a:rPr lang="en-US" sz="1200">
                <a:cs typeface="Calibri"/>
              </a:rPr>
              <a:t> </a:t>
            </a:r>
            <a:r>
              <a:rPr lang="en-US" sz="1200" err="1">
                <a:cs typeface="Calibri"/>
              </a:rPr>
              <a:t>koulujen</a:t>
            </a:r>
            <a:r>
              <a:rPr lang="en-US" sz="1200">
                <a:cs typeface="Calibri"/>
              </a:rPr>
              <a:t> </a:t>
            </a:r>
            <a:r>
              <a:rPr lang="en-US" sz="1200" err="1">
                <a:cs typeface="Calibri"/>
              </a:rPr>
              <a:t>kunnossapidon</a:t>
            </a:r>
            <a:r>
              <a:rPr lang="en-US" sz="1200">
                <a:cs typeface="Calibri"/>
              </a:rPr>
              <a:t> </a:t>
            </a:r>
            <a:r>
              <a:rPr lang="en-US" sz="1200" err="1">
                <a:cs typeface="Calibri"/>
              </a:rPr>
              <a:t>tekemiseen</a:t>
            </a:r>
            <a:r>
              <a:rPr lang="en-US" sz="1200">
                <a:cs typeface="Calibri"/>
              </a:rPr>
              <a:t>. </a:t>
            </a:r>
            <a:r>
              <a:rPr lang="en-US" sz="1200" err="1">
                <a:cs typeface="Calibri"/>
              </a:rPr>
              <a:t>Joukkoliikenteen</a:t>
            </a:r>
            <a:r>
              <a:rPr lang="en-US" sz="1200">
                <a:cs typeface="Calibri"/>
              </a:rPr>
              <a:t> </a:t>
            </a:r>
            <a:r>
              <a:rPr lang="en-US" sz="1200" err="1">
                <a:cs typeface="Calibri"/>
              </a:rPr>
              <a:t>matkustajamäärien</a:t>
            </a:r>
            <a:r>
              <a:rPr lang="en-US" sz="1200">
                <a:cs typeface="Calibri"/>
              </a:rPr>
              <a:t> ja </a:t>
            </a:r>
            <a:r>
              <a:rPr lang="en-US" sz="1200" err="1">
                <a:cs typeface="Calibri"/>
              </a:rPr>
              <a:t>lipputulojen</a:t>
            </a:r>
            <a:r>
              <a:rPr lang="en-US" sz="1200">
                <a:cs typeface="Calibri"/>
              </a:rPr>
              <a:t> </a:t>
            </a:r>
            <a:r>
              <a:rPr lang="en-US" sz="1200" err="1">
                <a:cs typeface="Calibri"/>
              </a:rPr>
              <a:t>merkittävä</a:t>
            </a:r>
            <a:r>
              <a:rPr lang="en-US" sz="1200">
                <a:cs typeface="Calibri"/>
              </a:rPr>
              <a:t> </a:t>
            </a:r>
            <a:r>
              <a:rPr lang="en-US" sz="1200" err="1">
                <a:cs typeface="Calibri"/>
              </a:rPr>
              <a:t>väheneminen</a:t>
            </a:r>
            <a:r>
              <a:rPr lang="en-US" sz="1200">
                <a:cs typeface="Calibri"/>
              </a:rPr>
              <a:t> on </a:t>
            </a:r>
            <a:r>
              <a:rPr lang="en-US" sz="1200" err="1">
                <a:cs typeface="Calibri"/>
              </a:rPr>
              <a:t>kasvattanut</a:t>
            </a:r>
            <a:r>
              <a:rPr lang="en-US" sz="1200">
                <a:cs typeface="Calibri"/>
              </a:rPr>
              <a:t> </a:t>
            </a:r>
            <a:r>
              <a:rPr lang="en-US" sz="1200" err="1">
                <a:cs typeface="Calibri"/>
              </a:rPr>
              <a:t>kaupungin</a:t>
            </a:r>
            <a:r>
              <a:rPr lang="en-US" sz="1200">
                <a:cs typeface="Calibri"/>
              </a:rPr>
              <a:t> </a:t>
            </a:r>
            <a:r>
              <a:rPr lang="en-US" sz="1200" err="1">
                <a:cs typeface="Calibri"/>
              </a:rPr>
              <a:t>kuntaosuutta</a:t>
            </a:r>
            <a:r>
              <a:rPr lang="en-US" sz="1300">
                <a:cs typeface="Calibri"/>
              </a:rPr>
              <a:t>.</a:t>
            </a:r>
            <a:endParaRPr lang="fi-FI"/>
          </a:p>
        </p:txBody>
      </p:sp>
    </p:spTree>
    <p:extLst>
      <p:ext uri="{BB962C8B-B14F-4D97-AF65-F5344CB8AC3E}">
        <p14:creationId xmlns:p14="http://schemas.microsoft.com/office/powerpoint/2010/main" val="263979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48120" y="312927"/>
            <a:ext cx="6638680" cy="574474"/>
          </a:xfrm>
        </p:spPr>
        <p:txBody>
          <a:bodyPr>
            <a:normAutofit/>
          </a:bodyPr>
          <a:lstStyle/>
          <a:p>
            <a:r>
              <a:rPr lang="fi-FI"/>
              <a:t>Tilapalveluiden talouden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a:xfrm>
            <a:off x="5247252" y="4835531"/>
            <a:ext cx="4021013" cy="411152"/>
          </a:xfrm>
        </p:spPr>
        <p:txBody>
          <a:bodyPr/>
          <a:lstStyle/>
          <a:p>
            <a:pPr lvl="0"/>
            <a:r>
              <a:rPr lang="fi-FI" sz="1200" b="1">
                <a:solidFill>
                  <a:prstClr val="black"/>
                </a:solidFill>
                <a:cs typeface="Arial"/>
              </a:rPr>
              <a:t>Talous toteutuu muutetun talousarvion puitteissa</a:t>
            </a:r>
            <a:endParaRPr lang="fi-FI" sz="1200" b="1">
              <a:solidFill>
                <a:prstClr val="black"/>
              </a:solidFill>
            </a:endParaRPr>
          </a:p>
          <a:p>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29</a:t>
            </a:fld>
            <a:endParaRPr lang="fi-FI"/>
          </a:p>
        </p:txBody>
      </p:sp>
      <p:graphicFrame>
        <p:nvGraphicFramePr>
          <p:cNvPr id="9" name="Chart 8">
            <a:extLst>
              <a:ext uri="{FF2B5EF4-FFF2-40B4-BE49-F238E27FC236}">
                <a16:creationId xmlns:a16="http://schemas.microsoft.com/office/drawing/2014/main" id="{80B30E07-9CCE-4918-B90B-6773DAD1F8A4}"/>
              </a:ext>
            </a:extLst>
          </p:cNvPr>
          <p:cNvGraphicFramePr>
            <a:graphicFrameLocks/>
          </p:cNvGraphicFramePr>
          <p:nvPr>
            <p:extLst>
              <p:ext uri="{D42A27DB-BD31-4B8C-83A1-F6EECF244321}">
                <p14:modId xmlns:p14="http://schemas.microsoft.com/office/powerpoint/2010/main" val="2459807501"/>
              </p:ext>
            </p:extLst>
          </p:nvPr>
        </p:nvGraphicFramePr>
        <p:xfrm>
          <a:off x="81643" y="1082571"/>
          <a:ext cx="4680000" cy="3816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isällön paikkamerkki 5">
            <a:extLst>
              <a:ext uri="{FF2B5EF4-FFF2-40B4-BE49-F238E27FC236}">
                <a16:creationId xmlns:a16="http://schemas.microsoft.com/office/drawing/2014/main" id="{0BE96554-8DC8-492B-8650-3A06C1627ECE}"/>
              </a:ext>
            </a:extLst>
          </p:cNvPr>
          <p:cNvSpPr txBox="1">
            <a:spLocks/>
          </p:cNvSpPr>
          <p:nvPr/>
        </p:nvSpPr>
        <p:spPr>
          <a:xfrm>
            <a:off x="4817889" y="998924"/>
            <a:ext cx="4244468" cy="4042183"/>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fi-FI" sz="4800">
                <a:cs typeface="Arial"/>
              </a:rPr>
              <a:t>Tulostavoitetta alennettiin 10 milj. euroa.</a:t>
            </a:r>
          </a:p>
          <a:p>
            <a:r>
              <a:rPr lang="fi-FI" sz="4800">
                <a:cs typeface="Arial"/>
              </a:rPr>
              <a:t>Korjausten poistoaikojen kirjaustapaa muutettiin niin, että se ottaa paremmin huomioon jäljellä olevan pitoajan.</a:t>
            </a:r>
          </a:p>
          <a:p>
            <a:r>
              <a:rPr lang="fi-FI" sz="4800" b="1">
                <a:cs typeface="Arial"/>
              </a:rPr>
              <a:t>Liikelaitoksen muutettu tulostavoite toteutuu 5,5 milj. euroa parempana</a:t>
            </a:r>
            <a:r>
              <a:rPr lang="fi-FI" sz="4800">
                <a:cs typeface="Arial"/>
              </a:rPr>
              <a:t>. Menojen määrää on alennettu toiminnan prosessien kehittämisellä ja keskittymällä oleellisiin tehtäviin. Suunnittelupalveluissa suunnittelu- ja purkukulut ylittyivät.</a:t>
            </a:r>
          </a:p>
          <a:p>
            <a:pPr fontAlgn="base"/>
            <a:r>
              <a:rPr lang="fi-FI" sz="4800"/>
              <a:t>Energiakustannuksissa säästettiin 2,1 milj. euroa. Keväällä koronan vuoksi koulut siirtyivät etäopetukseen, sisäilman lämpötilaa pudotettiin yhdellä asteella ja ilmanvaihdon käyntiaikoja säädettiin. Tämän lisäksi leuto talvi alensi lämmityksen tarvetta. </a:t>
            </a:r>
            <a:r>
              <a:rPr lang="en-US" sz="4800"/>
              <a:t>​</a:t>
            </a:r>
          </a:p>
          <a:p>
            <a:pPr fontAlgn="base"/>
            <a:r>
              <a:rPr lang="fi-FI" sz="4800"/>
              <a:t>Koronan aikana siivousta ja muita palveluja  sopeutettiin joustavasti. toimenpiteet alensivat palvelutuotannon siivouskustannuksia 0,5 milj. Euroa.</a:t>
            </a:r>
            <a:r>
              <a:rPr lang="en-US" sz="4800"/>
              <a:t>​</a:t>
            </a:r>
          </a:p>
          <a:p>
            <a:pPr fontAlgn="base"/>
            <a:r>
              <a:rPr lang="fi-FI" sz="4800"/>
              <a:t>Vuokrakulut alittuivat. Ennustamista vaikeuttaa  vuokrasopimuksien päättyminen ja uusien alkaminen vuoden aikana. Osa vuokrista maksetaan sovitulla maksuerillä . Osa yhtiöistä jätti laskuttamatta loppuvuoden vastikkeet.</a:t>
            </a:r>
            <a:r>
              <a:rPr lang="en-US" sz="4800"/>
              <a:t>​ </a:t>
            </a:r>
          </a:p>
          <a:p>
            <a:endParaRPr lang="fi-FI" sz="1400">
              <a:cs typeface="Arial"/>
            </a:endParaRPr>
          </a:p>
        </p:txBody>
      </p:sp>
    </p:spTree>
    <p:extLst>
      <p:ext uri="{BB962C8B-B14F-4D97-AF65-F5344CB8AC3E}">
        <p14:creationId xmlns:p14="http://schemas.microsoft.com/office/powerpoint/2010/main" val="15208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31712701-1DCD-4F68-8CD1-673D30E260CC}"/>
              </a:ext>
            </a:extLst>
          </p:cNvPr>
          <p:cNvSpPr>
            <a:spLocks noGrp="1"/>
          </p:cNvSpPr>
          <p:nvPr>
            <p:ph idx="1"/>
          </p:nvPr>
        </p:nvSpPr>
        <p:spPr/>
        <p:txBody>
          <a:bodyPr/>
          <a:lstStyle/>
          <a:p>
            <a:pPr marL="0" indent="0">
              <a:buNone/>
            </a:pPr>
            <a:endParaRPr lang="fi-FI"/>
          </a:p>
        </p:txBody>
      </p:sp>
      <p:sp>
        <p:nvSpPr>
          <p:cNvPr id="4" name="Päivämäärän paikkamerkki 3">
            <a:extLst>
              <a:ext uri="{FF2B5EF4-FFF2-40B4-BE49-F238E27FC236}">
                <a16:creationId xmlns:a16="http://schemas.microsoft.com/office/drawing/2014/main" id="{7329DCAD-398B-41D1-955B-466D9FC41755}"/>
              </a:ext>
            </a:extLst>
          </p:cNvPr>
          <p:cNvSpPr>
            <a:spLocks noGrp="1"/>
          </p:cNvSpPr>
          <p:nvPr>
            <p:ph type="dt" sz="half" idx="4294967295"/>
          </p:nvPr>
        </p:nvSpPr>
        <p:spPr>
          <a:xfrm>
            <a:off x="7874000" y="4767263"/>
            <a:ext cx="1270000" cy="274637"/>
          </a:xfrm>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C84D4B9B-81AA-47BA-9410-3B1BF6B1D19F}"/>
              </a:ext>
            </a:extLst>
          </p:cNvPr>
          <p:cNvSpPr>
            <a:spLocks noGrp="1"/>
          </p:cNvSpPr>
          <p:nvPr>
            <p:ph type="sldNum" sz="quarter" idx="4294967295"/>
          </p:nvPr>
        </p:nvSpPr>
        <p:spPr>
          <a:xfrm>
            <a:off x="8124825" y="4767263"/>
            <a:ext cx="1019175" cy="274637"/>
          </a:xfrm>
        </p:spPr>
        <p:txBody>
          <a:bodyPr/>
          <a:lstStyle/>
          <a:p>
            <a:fld id="{90FCC827-D7F6-4C0F-BC9F-305C8288FBC7}" type="slidenum">
              <a:rPr lang="fi-FI" smtClean="0"/>
              <a:t>3</a:t>
            </a:fld>
            <a:endParaRPr lang="fi-FI"/>
          </a:p>
        </p:txBody>
      </p:sp>
      <p:sp>
        <p:nvSpPr>
          <p:cNvPr id="12" name="Suorakulmio 11">
            <a:extLst>
              <a:ext uri="{FF2B5EF4-FFF2-40B4-BE49-F238E27FC236}">
                <a16:creationId xmlns:a16="http://schemas.microsoft.com/office/drawing/2014/main" id="{7E265E3E-460E-4402-8D1E-D8A2616A8A1B}"/>
              </a:ext>
            </a:extLst>
          </p:cNvPr>
          <p:cNvSpPr/>
          <p:nvPr/>
        </p:nvSpPr>
        <p:spPr>
          <a:xfrm>
            <a:off x="110377" y="0"/>
            <a:ext cx="2179465" cy="12210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Toimintatuottojen muutos</a:t>
            </a:r>
          </a:p>
          <a:p>
            <a:pPr algn="ctr"/>
            <a:r>
              <a:rPr lang="fi-FI" sz="1600">
                <a:solidFill>
                  <a:schemeClr val="bg1"/>
                </a:solidFill>
              </a:rPr>
              <a:t>-3,4 % </a:t>
            </a:r>
          </a:p>
        </p:txBody>
      </p:sp>
      <p:sp>
        <p:nvSpPr>
          <p:cNvPr id="13" name="Suorakulmio 12">
            <a:extLst>
              <a:ext uri="{FF2B5EF4-FFF2-40B4-BE49-F238E27FC236}">
                <a16:creationId xmlns:a16="http://schemas.microsoft.com/office/drawing/2014/main" id="{36CC9FBC-B80B-4C84-86B5-186E616D8D8B}"/>
              </a:ext>
            </a:extLst>
          </p:cNvPr>
          <p:cNvSpPr/>
          <p:nvPr/>
        </p:nvSpPr>
        <p:spPr>
          <a:xfrm>
            <a:off x="2308007" y="2452"/>
            <a:ext cx="2210203" cy="122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bg1"/>
                </a:solidFill>
              </a:rPr>
              <a:t>Toimintamenojen kasvu (brutto)</a:t>
            </a:r>
          </a:p>
          <a:p>
            <a:pPr algn="ctr"/>
            <a:r>
              <a:rPr lang="fi-FI" sz="1600">
                <a:solidFill>
                  <a:schemeClr val="bg1"/>
                </a:solidFill>
              </a:rPr>
              <a:t>2,4 %</a:t>
            </a:r>
          </a:p>
        </p:txBody>
      </p:sp>
      <p:sp>
        <p:nvSpPr>
          <p:cNvPr id="14" name="Suorakulmio 13">
            <a:extLst>
              <a:ext uri="{FF2B5EF4-FFF2-40B4-BE49-F238E27FC236}">
                <a16:creationId xmlns:a16="http://schemas.microsoft.com/office/drawing/2014/main" id="{5F8864B7-8FD8-42CC-BD11-404141B49B22}"/>
              </a:ext>
            </a:extLst>
          </p:cNvPr>
          <p:cNvSpPr/>
          <p:nvPr/>
        </p:nvSpPr>
        <p:spPr>
          <a:xfrm>
            <a:off x="4520273" y="17949"/>
            <a:ext cx="2210203" cy="12210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Toimintamenojen kasvu (netto)</a:t>
            </a:r>
          </a:p>
          <a:p>
            <a:pPr algn="ctr"/>
            <a:r>
              <a:rPr lang="fi-FI" sz="1600"/>
              <a:t>4,1%</a:t>
            </a:r>
          </a:p>
        </p:txBody>
      </p:sp>
      <p:sp>
        <p:nvSpPr>
          <p:cNvPr id="15" name="Suorakulmio 14">
            <a:extLst>
              <a:ext uri="{FF2B5EF4-FFF2-40B4-BE49-F238E27FC236}">
                <a16:creationId xmlns:a16="http://schemas.microsoft.com/office/drawing/2014/main" id="{9BE837CB-F46B-45EE-875B-CEC172AF9E75}"/>
              </a:ext>
            </a:extLst>
          </p:cNvPr>
          <p:cNvSpPr/>
          <p:nvPr/>
        </p:nvSpPr>
        <p:spPr>
          <a:xfrm>
            <a:off x="110377" y="1235998"/>
            <a:ext cx="2210203" cy="122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Kunnallisveron kasvu </a:t>
            </a:r>
          </a:p>
          <a:p>
            <a:pPr algn="ctr"/>
            <a:r>
              <a:rPr lang="fi-FI" sz="1600"/>
              <a:t>6,6 %</a:t>
            </a:r>
          </a:p>
        </p:txBody>
      </p:sp>
      <p:sp>
        <p:nvSpPr>
          <p:cNvPr id="16" name="Suorakulmio 15">
            <a:extLst>
              <a:ext uri="{FF2B5EF4-FFF2-40B4-BE49-F238E27FC236}">
                <a16:creationId xmlns:a16="http://schemas.microsoft.com/office/drawing/2014/main" id="{315B8A1D-FB8E-437D-B950-893F38453BA5}"/>
              </a:ext>
            </a:extLst>
          </p:cNvPr>
          <p:cNvSpPr/>
          <p:nvPr/>
        </p:nvSpPr>
        <p:spPr>
          <a:xfrm>
            <a:off x="6768898" y="1227308"/>
            <a:ext cx="2210203" cy="12210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Verorahoituksen kasvu </a:t>
            </a:r>
          </a:p>
          <a:p>
            <a:pPr algn="ctr"/>
            <a:r>
              <a:rPr lang="fi-FI" sz="1600"/>
              <a:t>14,5 %</a:t>
            </a:r>
          </a:p>
        </p:txBody>
      </p:sp>
      <p:sp>
        <p:nvSpPr>
          <p:cNvPr id="17" name="Suorakulmio 16">
            <a:extLst>
              <a:ext uri="{FF2B5EF4-FFF2-40B4-BE49-F238E27FC236}">
                <a16:creationId xmlns:a16="http://schemas.microsoft.com/office/drawing/2014/main" id="{BDF26987-4FD1-4C74-97DC-CC010201C5BD}"/>
              </a:ext>
            </a:extLst>
          </p:cNvPr>
          <p:cNvSpPr/>
          <p:nvPr/>
        </p:nvSpPr>
        <p:spPr>
          <a:xfrm>
            <a:off x="2302398" y="1212752"/>
            <a:ext cx="2238131" cy="12210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Yhteisöveron kasvu 5,5 % </a:t>
            </a:r>
          </a:p>
          <a:p>
            <a:pPr algn="ctr"/>
            <a:r>
              <a:rPr lang="fi-FI" sz="1600"/>
              <a:t>Vrt. </a:t>
            </a:r>
            <a:r>
              <a:rPr lang="fi-FI" sz="1600" err="1"/>
              <a:t>kelp</a:t>
            </a:r>
            <a:r>
              <a:rPr lang="fi-FI" sz="1600"/>
              <a:t>. -22 %</a:t>
            </a:r>
          </a:p>
        </p:txBody>
      </p:sp>
      <p:sp>
        <p:nvSpPr>
          <p:cNvPr id="18" name="Suorakulmio 17">
            <a:extLst>
              <a:ext uri="{FF2B5EF4-FFF2-40B4-BE49-F238E27FC236}">
                <a16:creationId xmlns:a16="http://schemas.microsoft.com/office/drawing/2014/main" id="{29B77B7B-27F2-439E-8D97-381029E5C6CF}"/>
              </a:ext>
            </a:extLst>
          </p:cNvPr>
          <p:cNvSpPr/>
          <p:nvPr/>
        </p:nvSpPr>
        <p:spPr>
          <a:xfrm>
            <a:off x="6746578" y="-7748"/>
            <a:ext cx="2210203" cy="122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Investointimenot </a:t>
            </a:r>
          </a:p>
          <a:p>
            <a:pPr algn="ctr"/>
            <a:r>
              <a:rPr lang="fi-FI" sz="1600"/>
              <a:t>Brutto 425 M€</a:t>
            </a:r>
          </a:p>
          <a:p>
            <a:pPr algn="ctr"/>
            <a:r>
              <a:rPr lang="fi-FI" sz="1600"/>
              <a:t>Netto 342 M€</a:t>
            </a:r>
          </a:p>
        </p:txBody>
      </p:sp>
      <p:sp>
        <p:nvSpPr>
          <p:cNvPr id="19" name="Suorakulmio 18">
            <a:extLst>
              <a:ext uri="{FF2B5EF4-FFF2-40B4-BE49-F238E27FC236}">
                <a16:creationId xmlns:a16="http://schemas.microsoft.com/office/drawing/2014/main" id="{3A083627-5240-4494-84A2-1AE93172FA82}"/>
              </a:ext>
            </a:extLst>
          </p:cNvPr>
          <p:cNvSpPr/>
          <p:nvPr/>
        </p:nvSpPr>
        <p:spPr>
          <a:xfrm>
            <a:off x="94746" y="2457052"/>
            <a:ext cx="2210203" cy="12210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Vuosikate</a:t>
            </a:r>
          </a:p>
          <a:p>
            <a:pPr algn="ctr"/>
            <a:r>
              <a:rPr lang="fi-FI" sz="1600"/>
              <a:t>316 M€ </a:t>
            </a:r>
          </a:p>
        </p:txBody>
      </p:sp>
      <p:sp>
        <p:nvSpPr>
          <p:cNvPr id="20" name="Suorakulmio 19">
            <a:extLst>
              <a:ext uri="{FF2B5EF4-FFF2-40B4-BE49-F238E27FC236}">
                <a16:creationId xmlns:a16="http://schemas.microsoft.com/office/drawing/2014/main" id="{5EDC857E-87AF-4BEA-A1E4-F00480AAD9F1}"/>
              </a:ext>
            </a:extLst>
          </p:cNvPr>
          <p:cNvSpPr/>
          <p:nvPr/>
        </p:nvSpPr>
        <p:spPr>
          <a:xfrm>
            <a:off x="96355" y="3678106"/>
            <a:ext cx="4468663" cy="13637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Tilikauden tulos</a:t>
            </a:r>
          </a:p>
          <a:p>
            <a:pPr algn="ctr"/>
            <a:r>
              <a:rPr lang="fi-FI" sz="1600" b="1"/>
              <a:t>140 M€ </a:t>
            </a:r>
          </a:p>
        </p:txBody>
      </p:sp>
      <p:sp>
        <p:nvSpPr>
          <p:cNvPr id="21" name="Suorakulmio 20">
            <a:extLst>
              <a:ext uri="{FF2B5EF4-FFF2-40B4-BE49-F238E27FC236}">
                <a16:creationId xmlns:a16="http://schemas.microsoft.com/office/drawing/2014/main" id="{1D163352-6CD1-45C2-887E-8F318FA6F479}"/>
              </a:ext>
            </a:extLst>
          </p:cNvPr>
          <p:cNvSpPr/>
          <p:nvPr/>
        </p:nvSpPr>
        <p:spPr>
          <a:xfrm>
            <a:off x="4532845" y="2445843"/>
            <a:ext cx="2290578" cy="12375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Investointien tulorahoitus</a:t>
            </a:r>
          </a:p>
          <a:p>
            <a:pPr algn="ctr"/>
            <a:r>
              <a:rPr lang="fi-FI" sz="1600"/>
              <a:t>92 % </a:t>
            </a:r>
          </a:p>
        </p:txBody>
      </p:sp>
      <p:sp>
        <p:nvSpPr>
          <p:cNvPr id="22" name="Suorakulmio 21">
            <a:extLst>
              <a:ext uri="{FF2B5EF4-FFF2-40B4-BE49-F238E27FC236}">
                <a16:creationId xmlns:a16="http://schemas.microsoft.com/office/drawing/2014/main" id="{0E5186B2-2674-4F05-BE0B-1ED7DA275421}"/>
              </a:ext>
            </a:extLst>
          </p:cNvPr>
          <p:cNvSpPr/>
          <p:nvPr/>
        </p:nvSpPr>
        <p:spPr>
          <a:xfrm>
            <a:off x="4565018" y="3682394"/>
            <a:ext cx="4461886" cy="1371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Tilikauden tulos ilman koronatukia</a:t>
            </a:r>
          </a:p>
          <a:p>
            <a:pPr algn="ctr"/>
            <a:r>
              <a:rPr lang="fi-FI" sz="1600" b="1"/>
              <a:t>2 M€ </a:t>
            </a:r>
          </a:p>
        </p:txBody>
      </p:sp>
      <p:sp>
        <p:nvSpPr>
          <p:cNvPr id="23" name="Suorakulmio 22">
            <a:extLst>
              <a:ext uri="{FF2B5EF4-FFF2-40B4-BE49-F238E27FC236}">
                <a16:creationId xmlns:a16="http://schemas.microsoft.com/office/drawing/2014/main" id="{7F47289C-182B-4BAB-85B9-BDDD8D99EECD}"/>
              </a:ext>
            </a:extLst>
          </p:cNvPr>
          <p:cNvSpPr/>
          <p:nvPr/>
        </p:nvSpPr>
        <p:spPr>
          <a:xfrm>
            <a:off x="6799636" y="2439118"/>
            <a:ext cx="2210203" cy="1236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Lainakanta 2020</a:t>
            </a:r>
          </a:p>
          <a:p>
            <a:pPr algn="ctr"/>
            <a:r>
              <a:rPr lang="fi-FI" sz="1600"/>
              <a:t>1 119 M€</a:t>
            </a:r>
          </a:p>
        </p:txBody>
      </p:sp>
      <p:sp>
        <p:nvSpPr>
          <p:cNvPr id="24" name="Suorakulmio 23">
            <a:extLst>
              <a:ext uri="{FF2B5EF4-FFF2-40B4-BE49-F238E27FC236}">
                <a16:creationId xmlns:a16="http://schemas.microsoft.com/office/drawing/2014/main" id="{634A37CA-D364-40E7-9AE7-9C8DDE59CE83}"/>
              </a:ext>
            </a:extLst>
          </p:cNvPr>
          <p:cNvSpPr/>
          <p:nvPr/>
        </p:nvSpPr>
        <p:spPr>
          <a:xfrm>
            <a:off x="4556632" y="1228803"/>
            <a:ext cx="2210203" cy="122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Koronatuet verorahoitukseen </a:t>
            </a:r>
          </a:p>
          <a:p>
            <a:pPr algn="ctr"/>
            <a:r>
              <a:rPr lang="fi-FI" sz="1600"/>
              <a:t>136 M€</a:t>
            </a:r>
          </a:p>
        </p:txBody>
      </p:sp>
      <p:sp>
        <p:nvSpPr>
          <p:cNvPr id="25" name="Suorakulmio 24">
            <a:extLst>
              <a:ext uri="{FF2B5EF4-FFF2-40B4-BE49-F238E27FC236}">
                <a16:creationId xmlns:a16="http://schemas.microsoft.com/office/drawing/2014/main" id="{BC06DEE6-8489-4231-9BB6-0703EE96964D}"/>
              </a:ext>
            </a:extLst>
          </p:cNvPr>
          <p:cNvSpPr/>
          <p:nvPr/>
        </p:nvSpPr>
        <p:spPr>
          <a:xfrm>
            <a:off x="2324390" y="2438095"/>
            <a:ext cx="2216612" cy="122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t>Sitovista tavoitteista toteutui</a:t>
            </a:r>
          </a:p>
          <a:p>
            <a:pPr algn="ctr"/>
            <a:r>
              <a:rPr lang="fi-FI" sz="1600"/>
              <a:t>46 % </a:t>
            </a:r>
          </a:p>
        </p:txBody>
      </p:sp>
    </p:spTree>
    <p:extLst>
      <p:ext uri="{BB962C8B-B14F-4D97-AF65-F5344CB8AC3E}">
        <p14:creationId xmlns:p14="http://schemas.microsoft.com/office/powerpoint/2010/main" val="179776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1000"/>
                                        <p:tgtEl>
                                          <p:spTgt spid="22">
                                            <p:txEl>
                                              <p:pRg st="0" end="0"/>
                                            </p:txEl>
                                          </p:spTgt>
                                        </p:tgtEl>
                                      </p:cBhvr>
                                    </p:animEffect>
                                    <p:anim calcmode="lin" valueType="num">
                                      <p:cBhvr>
                                        <p:cTn id="2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fade">
                                      <p:cBhvr>
                                        <p:cTn id="24" dur="1000"/>
                                        <p:tgtEl>
                                          <p:spTgt spid="22">
                                            <p:txEl>
                                              <p:pRg st="1" end="1"/>
                                            </p:txEl>
                                          </p:spTgt>
                                        </p:tgtEl>
                                      </p:cBhvr>
                                    </p:animEffect>
                                    <p:anim calcmode="lin" valueType="num">
                                      <p:cBhvr>
                                        <p:cTn id="2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2051721" y="413100"/>
            <a:ext cx="6638680" cy="857250"/>
          </a:xfrm>
        </p:spPr>
        <p:txBody>
          <a:bodyPr>
            <a:normAutofit/>
          </a:bodyPr>
          <a:lstStyle/>
          <a:p>
            <a:r>
              <a:rPr lang="fi-FI" sz="2200"/>
              <a:t>Tilapalveluiden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a:xfrm>
            <a:off x="7806129" y="4876544"/>
            <a:ext cx="1269504" cy="273844"/>
          </a:xfrm>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30</a:t>
            </a:fld>
            <a:endParaRPr lang="fi-FI"/>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a:xfrm>
            <a:off x="571501" y="1317249"/>
            <a:ext cx="8124667" cy="3660567"/>
          </a:xfrm>
        </p:spPr>
        <p:txBody>
          <a:bodyPr vert="horz" lIns="91440" tIns="45720" rIns="91440" bIns="45720" rtlCol="0" anchor="t">
            <a:noAutofit/>
          </a:bodyPr>
          <a:lstStyle/>
          <a:p>
            <a:endParaRPr lang="fi-FI" sz="1000">
              <a:cs typeface="Arial"/>
            </a:endParaRPr>
          </a:p>
          <a:p>
            <a:pPr lvl="0"/>
            <a:endParaRPr lang="fi-FI" sz="1000">
              <a:solidFill>
                <a:srgbClr val="FF0000"/>
              </a:solidFill>
              <a:cs typeface="Arial"/>
            </a:endParaRPr>
          </a:p>
          <a:p>
            <a:endParaRPr lang="fi-FI" sz="1000">
              <a:solidFill>
                <a:srgbClr val="FF0000"/>
              </a:solidFill>
              <a:cs typeface="Arial"/>
            </a:endParaRPr>
          </a:p>
        </p:txBody>
      </p:sp>
      <p:sp>
        <p:nvSpPr>
          <p:cNvPr id="7" name="Suorakulmio 6">
            <a:extLst>
              <a:ext uri="{FF2B5EF4-FFF2-40B4-BE49-F238E27FC236}">
                <a16:creationId xmlns:a16="http://schemas.microsoft.com/office/drawing/2014/main" id="{BE3FE49A-95DE-45E1-BAD2-586FFAC21755}"/>
              </a:ext>
            </a:extLst>
          </p:cNvPr>
          <p:cNvSpPr/>
          <p:nvPr/>
        </p:nvSpPr>
        <p:spPr>
          <a:xfrm>
            <a:off x="994748" y="980544"/>
            <a:ext cx="7701419" cy="338554"/>
          </a:xfrm>
          <a:prstGeom prst="rect">
            <a:avLst/>
          </a:prstGeom>
        </p:spPr>
        <p:txBody>
          <a:bodyPr wrap="square">
            <a:spAutoFit/>
          </a:bodyPr>
          <a:lstStyle/>
          <a:p>
            <a:r>
              <a:rPr lang="fi-FI" sz="1600" b="1"/>
              <a:t>Olennaiset tapahtumat toiminnassa</a:t>
            </a:r>
          </a:p>
        </p:txBody>
      </p:sp>
      <p:sp>
        <p:nvSpPr>
          <p:cNvPr id="8" name="Tekstin paikkamerkki 2">
            <a:extLst>
              <a:ext uri="{FF2B5EF4-FFF2-40B4-BE49-F238E27FC236}">
                <a16:creationId xmlns:a16="http://schemas.microsoft.com/office/drawing/2014/main" id="{EB6BAE44-F662-4F07-8FED-4601029D6CB5}"/>
              </a:ext>
            </a:extLst>
          </p:cNvPr>
          <p:cNvSpPr txBox="1">
            <a:spLocks/>
          </p:cNvSpPr>
          <p:nvPr/>
        </p:nvSpPr>
        <p:spPr>
          <a:xfrm>
            <a:off x="703119" y="1269426"/>
            <a:ext cx="8124667" cy="387407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fi-FI"/>
              <a:t>Hiilineutraaliustavoitetta edistettiin ja KETS-toimenpidesuunnitelmaa toteutettiin. Suoraomisteisissa kiinteistöissä siirryttiin käyttämään uusiutuvaa </a:t>
            </a:r>
            <a:r>
              <a:rPr lang="fi-FI" err="1"/>
              <a:t>EkoPlus</a:t>
            </a:r>
            <a:r>
              <a:rPr lang="fi-FI"/>
              <a:t>-kaukolämpöä. Kiinteistöissä käytetään lämmityksen optimointi –palvelua.</a:t>
            </a:r>
          </a:p>
          <a:p>
            <a:r>
              <a:rPr lang="fi-FI"/>
              <a:t>Investointiohjelman mukaisia hankkeita edistettiin, joista suurimmat olivat mm. Monikko, Matinkylän lukio, </a:t>
            </a:r>
            <a:r>
              <a:rPr lang="fi-FI" err="1"/>
              <a:t>Tiistilän</a:t>
            </a:r>
            <a:r>
              <a:rPr lang="fi-FI"/>
              <a:t> ja Kalajärven koulu ja päiväkoti sekä </a:t>
            </a:r>
            <a:r>
              <a:rPr lang="fi-FI" err="1"/>
              <a:t>Espoonlahden</a:t>
            </a:r>
            <a:r>
              <a:rPr lang="fi-FI"/>
              <a:t> uimahalli. </a:t>
            </a:r>
            <a:endParaRPr lang="fi-FI">
              <a:cs typeface="Arial"/>
            </a:endParaRPr>
          </a:p>
          <a:p>
            <a:r>
              <a:rPr lang="fi-FI"/>
              <a:t>Asiantuntijoiden työskentelytavat muuttuivat nopeasti ja merkittävästi, kun siirryttiin etätyöhön. Korona vaikutti erityisesti siivouksen ja vahtimestarien työhön, joissa sopeutettiin joustavasti toimintaa tarpeen mukaan.</a:t>
            </a:r>
            <a:endParaRPr lang="fi-FI">
              <a:cs typeface="Arial"/>
            </a:endParaRPr>
          </a:p>
          <a:p>
            <a:r>
              <a:rPr lang="fi-FI"/>
              <a:t>Toiminnassa sisäistä yhteistyötä ja prosesseja kehitettiin. </a:t>
            </a:r>
            <a:endParaRPr lang="fi-FI">
              <a:cs typeface="Arial"/>
            </a:endParaRPr>
          </a:p>
        </p:txBody>
      </p:sp>
    </p:spTree>
    <p:extLst>
      <p:ext uri="{BB962C8B-B14F-4D97-AF65-F5344CB8AC3E}">
        <p14:creationId xmlns:p14="http://schemas.microsoft.com/office/powerpoint/2010/main" val="108437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Suurpellon talouden toteutuminen</a:t>
            </a:r>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31</a:t>
            </a:fld>
            <a:endParaRPr lang="fi-FI"/>
          </a:p>
        </p:txBody>
      </p:sp>
      <p:sp>
        <p:nvSpPr>
          <p:cNvPr id="13" name="Sisällön paikkamerkki 5">
            <a:extLst>
              <a:ext uri="{FF2B5EF4-FFF2-40B4-BE49-F238E27FC236}">
                <a16:creationId xmlns:a16="http://schemas.microsoft.com/office/drawing/2014/main" id="{2D44E443-2259-44BE-BBB0-AF614E0AD156}"/>
              </a:ext>
            </a:extLst>
          </p:cNvPr>
          <p:cNvSpPr>
            <a:spLocks noGrp="1"/>
          </p:cNvSpPr>
          <p:nvPr>
            <p:ph sz="quarter" idx="4"/>
          </p:nvPr>
        </p:nvSpPr>
        <p:spPr>
          <a:xfrm>
            <a:off x="4889687" y="1121365"/>
            <a:ext cx="3743325" cy="3436937"/>
          </a:xfrm>
        </p:spPr>
        <p:txBody>
          <a:bodyPr vert="horz" lIns="91440" tIns="45720" rIns="91440" bIns="45720" rtlCol="0" anchor="t">
            <a:normAutofit/>
          </a:bodyPr>
          <a:lstStyle/>
          <a:p>
            <a:r>
              <a:rPr lang="fi-FI" sz="1400">
                <a:cs typeface="Arial"/>
              </a:rPr>
              <a:t>Taseyksiköllä ei ole sitovaa tulostavoitetta. </a:t>
            </a:r>
          </a:p>
          <a:p>
            <a:r>
              <a:rPr lang="fi-FI" sz="1400">
                <a:cs typeface="Arial"/>
              </a:rPr>
              <a:t>Tulosennuste alittui, koska talousarviossa suunnitellut maanmyynnit eivät toteutuneet. Tontit tullaan luovuttamaan vuokraamalla.</a:t>
            </a:r>
          </a:p>
          <a:p>
            <a:r>
              <a:rPr lang="fi-FI" sz="1400">
                <a:cs typeface="Arial"/>
              </a:rPr>
              <a:t>Kunnallistekniikan investoinnit alittivat alkuperäisen talousarvion, koska hankkeiden rakentamisedellytyksien luominen vei odotettua kauemmin. </a:t>
            </a:r>
          </a:p>
          <a:p>
            <a:r>
              <a:rPr lang="fi-FI" sz="1400">
                <a:cs typeface="Arial"/>
              </a:rPr>
              <a:t>Menot toteutuivat talousarvion puitteissa ja edellisten vuosien tasolla. Vuoden 2019 vertailutiedossa oli kertaluonteisia eriä.  </a:t>
            </a:r>
          </a:p>
        </p:txBody>
      </p:sp>
      <p:graphicFrame>
        <p:nvGraphicFramePr>
          <p:cNvPr id="9" name="Chart 8">
            <a:extLst>
              <a:ext uri="{FF2B5EF4-FFF2-40B4-BE49-F238E27FC236}">
                <a16:creationId xmlns:a16="http://schemas.microsoft.com/office/drawing/2014/main" id="{E42B366E-C6D6-44A8-90C9-E8CD4CC8CF87}"/>
              </a:ext>
            </a:extLst>
          </p:cNvPr>
          <p:cNvGraphicFramePr>
            <a:graphicFrameLocks/>
          </p:cNvGraphicFramePr>
          <p:nvPr>
            <p:extLst>
              <p:ext uri="{D42A27DB-BD31-4B8C-83A1-F6EECF244321}">
                <p14:modId xmlns:p14="http://schemas.microsoft.com/office/powerpoint/2010/main" val="4084466476"/>
              </p:ext>
            </p:extLst>
          </p:nvPr>
        </p:nvGraphicFramePr>
        <p:xfrm>
          <a:off x="10465" y="1285216"/>
          <a:ext cx="4082512"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B65AC979-767C-498B-98BB-022A5E65E503}"/>
              </a:ext>
            </a:extLst>
          </p:cNvPr>
          <p:cNvSpPr txBox="1"/>
          <p:nvPr/>
        </p:nvSpPr>
        <p:spPr>
          <a:xfrm>
            <a:off x="5136176" y="4368927"/>
            <a:ext cx="3250346" cy="523220"/>
          </a:xfrm>
          <a:prstGeom prst="rect">
            <a:avLst/>
          </a:prstGeom>
          <a:noFill/>
        </p:spPr>
        <p:txBody>
          <a:bodyPr wrap="square" rtlCol="0">
            <a:spAutoFit/>
          </a:bodyPr>
          <a:lstStyle/>
          <a:p>
            <a:r>
              <a:rPr lang="fi-FI" sz="1400"/>
              <a:t>Investointeja toteutui 2,1 M€ ( </a:t>
            </a:r>
            <a:r>
              <a:rPr lang="fi-FI" sz="1400" err="1"/>
              <a:t>MTa</a:t>
            </a:r>
            <a:r>
              <a:rPr lang="fi-FI" sz="1400"/>
              <a:t> 2,3 M€)</a:t>
            </a:r>
          </a:p>
        </p:txBody>
      </p:sp>
    </p:spTree>
    <p:extLst>
      <p:ext uri="{BB962C8B-B14F-4D97-AF65-F5344CB8AC3E}">
        <p14:creationId xmlns:p14="http://schemas.microsoft.com/office/powerpoint/2010/main" val="3068391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a:xfrm>
            <a:off x="2051721" y="413100"/>
            <a:ext cx="6638680" cy="857250"/>
          </a:xfrm>
        </p:spPr>
        <p:txBody>
          <a:bodyPr>
            <a:normAutofit/>
          </a:bodyPr>
          <a:lstStyle/>
          <a:p>
            <a:r>
              <a:rPr lang="fi-FI" sz="2200"/>
              <a:t>Suurpellon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32</a:t>
            </a:fld>
            <a:endParaRPr lang="fi-FI"/>
          </a:p>
        </p:txBody>
      </p:sp>
      <p:sp>
        <p:nvSpPr>
          <p:cNvPr id="6" name="Tekstin paikkamerkki 2">
            <a:extLst>
              <a:ext uri="{FF2B5EF4-FFF2-40B4-BE49-F238E27FC236}">
                <a16:creationId xmlns:a16="http://schemas.microsoft.com/office/drawing/2014/main" id="{00B06162-7B9B-4B7B-873A-98D0D7E73188}"/>
              </a:ext>
            </a:extLst>
          </p:cNvPr>
          <p:cNvSpPr>
            <a:spLocks noGrp="1"/>
          </p:cNvSpPr>
          <p:nvPr>
            <p:ph idx="1"/>
          </p:nvPr>
        </p:nvSpPr>
        <p:spPr>
          <a:xfrm>
            <a:off x="571501" y="1317249"/>
            <a:ext cx="8124667" cy="3660567"/>
          </a:xfrm>
        </p:spPr>
        <p:txBody>
          <a:bodyPr vert="horz" lIns="91440" tIns="45720" rIns="91440" bIns="45720" rtlCol="0" anchor="t">
            <a:noAutofit/>
          </a:bodyPr>
          <a:lstStyle/>
          <a:p>
            <a:endParaRPr lang="fi-FI" sz="1000">
              <a:cs typeface="Arial"/>
            </a:endParaRPr>
          </a:p>
          <a:p>
            <a:pPr marL="0" lvl="0" indent="0">
              <a:buNone/>
            </a:pPr>
            <a:endParaRPr lang="fi-FI" sz="1000">
              <a:solidFill>
                <a:srgbClr val="FF0000"/>
              </a:solidFill>
              <a:cs typeface="Arial"/>
            </a:endParaRPr>
          </a:p>
          <a:p>
            <a:r>
              <a:rPr lang="fi-FI"/>
              <a:t>Kuurinniityn joukkoliikenneyhteyden rakentaminen eteni urakoittamisvaiheeseen.</a:t>
            </a:r>
          </a:p>
          <a:p>
            <a:r>
              <a:rPr lang="fi-FI"/>
              <a:t>Suurpellon pohjoisosan katujen edellyttämä asemakaava vahvistettiin</a:t>
            </a:r>
          </a:p>
          <a:p>
            <a:r>
              <a:rPr lang="fi-FI"/>
              <a:t>Kaava-alueen III toteutus käynnistyi.</a:t>
            </a:r>
          </a:p>
          <a:p>
            <a:r>
              <a:rPr lang="fi-FI"/>
              <a:t>Asuntorakentamisen määrä edelleen hyvällä tasolla </a:t>
            </a:r>
            <a:endParaRPr lang="fi-FI">
              <a:cs typeface="Arial"/>
            </a:endParaRPr>
          </a:p>
          <a:p>
            <a:endParaRPr lang="fi-FI" sz="1000">
              <a:solidFill>
                <a:srgbClr val="FF0000"/>
              </a:solidFill>
              <a:cs typeface="Arial"/>
            </a:endParaRPr>
          </a:p>
        </p:txBody>
      </p:sp>
      <p:sp>
        <p:nvSpPr>
          <p:cNvPr id="7" name="Suorakulmio 6">
            <a:extLst>
              <a:ext uri="{FF2B5EF4-FFF2-40B4-BE49-F238E27FC236}">
                <a16:creationId xmlns:a16="http://schemas.microsoft.com/office/drawing/2014/main" id="{BE3FE49A-95DE-45E1-BAD2-586FFAC21755}"/>
              </a:ext>
            </a:extLst>
          </p:cNvPr>
          <p:cNvSpPr/>
          <p:nvPr/>
        </p:nvSpPr>
        <p:spPr>
          <a:xfrm>
            <a:off x="994748" y="980544"/>
            <a:ext cx="7701419" cy="338554"/>
          </a:xfrm>
          <a:prstGeom prst="rect">
            <a:avLst/>
          </a:prstGeom>
        </p:spPr>
        <p:txBody>
          <a:bodyPr wrap="square">
            <a:spAutoFit/>
          </a:bodyPr>
          <a:lstStyle/>
          <a:p>
            <a:r>
              <a:rPr lang="fi-FI" sz="1600" b="1"/>
              <a:t>Olennaiset tapahtumat toiminnassa</a:t>
            </a:r>
          </a:p>
        </p:txBody>
      </p:sp>
    </p:spTree>
    <p:extLst>
      <p:ext uri="{BB962C8B-B14F-4D97-AF65-F5344CB8AC3E}">
        <p14:creationId xmlns:p14="http://schemas.microsoft.com/office/powerpoint/2010/main" val="123884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Tapiolan taseyksikön talouden toteutuminen</a:t>
            </a:r>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33</a:t>
            </a:fld>
            <a:endParaRPr lang="fi-FI"/>
          </a:p>
        </p:txBody>
      </p:sp>
      <p:graphicFrame>
        <p:nvGraphicFramePr>
          <p:cNvPr id="9" name="Chart 8">
            <a:extLst>
              <a:ext uri="{FF2B5EF4-FFF2-40B4-BE49-F238E27FC236}">
                <a16:creationId xmlns:a16="http://schemas.microsoft.com/office/drawing/2014/main" id="{DAA994B5-FCFD-4AD6-87CD-9A785314E183}"/>
              </a:ext>
            </a:extLst>
          </p:cNvPr>
          <p:cNvGraphicFramePr>
            <a:graphicFrameLocks/>
          </p:cNvGraphicFramePr>
          <p:nvPr>
            <p:extLst>
              <p:ext uri="{D42A27DB-BD31-4B8C-83A1-F6EECF244321}">
                <p14:modId xmlns:p14="http://schemas.microsoft.com/office/powerpoint/2010/main" val="2976564146"/>
              </p:ext>
            </p:extLst>
          </p:nvPr>
        </p:nvGraphicFramePr>
        <p:xfrm>
          <a:off x="0" y="1327500"/>
          <a:ext cx="4680000" cy="3816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isällön paikkamerkki 5">
            <a:extLst>
              <a:ext uri="{FF2B5EF4-FFF2-40B4-BE49-F238E27FC236}">
                <a16:creationId xmlns:a16="http://schemas.microsoft.com/office/drawing/2014/main" id="{CE144212-F97C-46D7-BF9A-C186B3B1A94C}"/>
              </a:ext>
            </a:extLst>
          </p:cNvPr>
          <p:cNvSpPr>
            <a:spLocks noGrp="1"/>
          </p:cNvSpPr>
          <p:nvPr>
            <p:ph sz="quarter" idx="4"/>
          </p:nvPr>
        </p:nvSpPr>
        <p:spPr>
          <a:xfrm>
            <a:off x="4943475" y="1293813"/>
            <a:ext cx="3743325" cy="3436937"/>
          </a:xfrm>
        </p:spPr>
        <p:txBody>
          <a:bodyPr vert="horz" lIns="91440" tIns="45720" rIns="91440" bIns="45720" rtlCol="0" anchor="t">
            <a:normAutofit lnSpcReduction="10000"/>
          </a:bodyPr>
          <a:lstStyle/>
          <a:p>
            <a:r>
              <a:rPr lang="fi-FI" sz="1400">
                <a:cs typeface="Arial"/>
              </a:rPr>
              <a:t>Taseyksiköllä ei ole sitovaa tulostavoitetta. Tulosennuste ylittyi.</a:t>
            </a:r>
          </a:p>
          <a:p>
            <a:r>
              <a:rPr lang="fi-FI" sz="1400">
                <a:cs typeface="Arial"/>
              </a:rPr>
              <a:t>Tulot ylittivät talousarvion. Tulokertymä painottui maanmyyntivoittoihin ja myyntituottoihin. Maankäyttösopimustuottoja kertyi maltillisemmin.</a:t>
            </a:r>
          </a:p>
          <a:p>
            <a:r>
              <a:rPr lang="fi-FI" sz="1400">
                <a:cs typeface="Arial"/>
              </a:rPr>
              <a:t>Tulokertymä jäi odotetusti edellisen vuoden poikkeuksellisesta tasosta.</a:t>
            </a:r>
          </a:p>
          <a:p>
            <a:r>
              <a:rPr lang="fi-FI" sz="1400">
                <a:cs typeface="Arial"/>
              </a:rPr>
              <a:t>Menot ylittivät talousarvion ja edellisen vuoden tason kohteiden esisuunnittelun sekä tonttien esirakentamismenojen vuoksi. Tulos toteutuu kuitenkin talousarviota paremmin.</a:t>
            </a:r>
          </a:p>
          <a:p>
            <a:pPr marL="0" indent="0">
              <a:buNone/>
            </a:pPr>
            <a:r>
              <a:rPr lang="fi-FI" sz="1400">
                <a:cs typeface="Arial"/>
              </a:rPr>
              <a:t> </a:t>
            </a:r>
          </a:p>
        </p:txBody>
      </p:sp>
      <p:sp>
        <p:nvSpPr>
          <p:cNvPr id="3" name="Tekstiruutu 2">
            <a:extLst>
              <a:ext uri="{FF2B5EF4-FFF2-40B4-BE49-F238E27FC236}">
                <a16:creationId xmlns:a16="http://schemas.microsoft.com/office/drawing/2014/main" id="{887FE71E-4E78-47BD-9C1C-031D71F61563}"/>
              </a:ext>
            </a:extLst>
          </p:cNvPr>
          <p:cNvSpPr txBox="1"/>
          <p:nvPr/>
        </p:nvSpPr>
        <p:spPr>
          <a:xfrm>
            <a:off x="5102197" y="4422623"/>
            <a:ext cx="3988015" cy="307777"/>
          </a:xfrm>
          <a:prstGeom prst="rect">
            <a:avLst/>
          </a:prstGeom>
          <a:noFill/>
        </p:spPr>
        <p:txBody>
          <a:bodyPr wrap="square" rtlCol="0">
            <a:spAutoFit/>
          </a:bodyPr>
          <a:lstStyle/>
          <a:p>
            <a:r>
              <a:rPr lang="fi-FI" sz="1400" b="1"/>
              <a:t>Investointeja toteutui 19,7 M€ ( </a:t>
            </a:r>
            <a:r>
              <a:rPr lang="fi-FI" sz="1400" b="1" err="1"/>
              <a:t>Mta</a:t>
            </a:r>
            <a:r>
              <a:rPr lang="fi-FI" sz="1400" b="1"/>
              <a:t> 19,4  M€) </a:t>
            </a:r>
          </a:p>
        </p:txBody>
      </p:sp>
    </p:spTree>
    <p:extLst>
      <p:ext uri="{BB962C8B-B14F-4D97-AF65-F5344CB8AC3E}">
        <p14:creationId xmlns:p14="http://schemas.microsoft.com/office/powerpoint/2010/main" val="87933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A2A7-AE28-4EE2-8230-5BA2974F1876}"/>
              </a:ext>
            </a:extLst>
          </p:cNvPr>
          <p:cNvSpPr>
            <a:spLocks noGrp="1"/>
          </p:cNvSpPr>
          <p:nvPr>
            <p:ph type="title"/>
          </p:nvPr>
        </p:nvSpPr>
        <p:spPr/>
        <p:txBody>
          <a:bodyPr>
            <a:normAutofit/>
          </a:bodyPr>
          <a:lstStyle/>
          <a:p>
            <a:r>
              <a:rPr lang="fi-FI" sz="2200"/>
              <a:t>Tapiolan toiminnan toteutuminen</a:t>
            </a:r>
          </a:p>
        </p:txBody>
      </p:sp>
      <p:sp>
        <p:nvSpPr>
          <p:cNvPr id="4" name="Päivämäärän paikkamerkki 3">
            <a:extLst>
              <a:ext uri="{FF2B5EF4-FFF2-40B4-BE49-F238E27FC236}">
                <a16:creationId xmlns:a16="http://schemas.microsoft.com/office/drawing/2014/main" id="{D82F3060-34BD-47A7-84F8-30559EC2C9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7848178B-CBB2-4033-8160-B3DB1C7343F8}"/>
              </a:ext>
            </a:extLst>
          </p:cNvPr>
          <p:cNvSpPr>
            <a:spLocks noGrp="1"/>
          </p:cNvSpPr>
          <p:nvPr>
            <p:ph type="sldNum" sz="quarter" idx="12"/>
          </p:nvPr>
        </p:nvSpPr>
        <p:spPr/>
        <p:txBody>
          <a:bodyPr/>
          <a:lstStyle/>
          <a:p>
            <a:fld id="{90FCC827-D7F6-4C0F-BC9F-305C8288FBC7}" type="slidenum">
              <a:rPr lang="fi-FI" smtClean="0"/>
              <a:t>34</a:t>
            </a:fld>
            <a:endParaRPr lang="fi-FI"/>
          </a:p>
        </p:txBody>
      </p:sp>
      <p:sp>
        <p:nvSpPr>
          <p:cNvPr id="7" name="Suorakulmio 6">
            <a:extLst>
              <a:ext uri="{FF2B5EF4-FFF2-40B4-BE49-F238E27FC236}">
                <a16:creationId xmlns:a16="http://schemas.microsoft.com/office/drawing/2014/main" id="{BE3FE49A-95DE-45E1-BAD2-586FFAC21755}"/>
              </a:ext>
            </a:extLst>
          </p:cNvPr>
          <p:cNvSpPr/>
          <p:nvPr/>
        </p:nvSpPr>
        <p:spPr>
          <a:xfrm>
            <a:off x="994748" y="980544"/>
            <a:ext cx="7701419" cy="338554"/>
          </a:xfrm>
          <a:prstGeom prst="rect">
            <a:avLst/>
          </a:prstGeom>
        </p:spPr>
        <p:txBody>
          <a:bodyPr wrap="square">
            <a:spAutoFit/>
          </a:bodyPr>
          <a:lstStyle/>
          <a:p>
            <a:r>
              <a:rPr lang="fi-FI" sz="1600" b="1"/>
              <a:t>Olennaiset tapahtumat toiminnassa</a:t>
            </a:r>
          </a:p>
        </p:txBody>
      </p:sp>
      <p:sp>
        <p:nvSpPr>
          <p:cNvPr id="9" name="Tekstin paikkamerkki 2">
            <a:extLst>
              <a:ext uri="{FF2B5EF4-FFF2-40B4-BE49-F238E27FC236}">
                <a16:creationId xmlns:a16="http://schemas.microsoft.com/office/drawing/2014/main" id="{4B57DD55-A619-4FB7-ADF1-DBEEA3CB1701}"/>
              </a:ext>
            </a:extLst>
          </p:cNvPr>
          <p:cNvSpPr txBox="1">
            <a:spLocks/>
          </p:cNvSpPr>
          <p:nvPr/>
        </p:nvSpPr>
        <p:spPr>
          <a:xfrm>
            <a:off x="1019175" y="1243410"/>
            <a:ext cx="8124825" cy="36607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fi-FI" sz="1000">
              <a:cs typeface="Arial"/>
            </a:endParaRPr>
          </a:p>
          <a:p>
            <a:r>
              <a:rPr lang="fi-FI" sz="1200"/>
              <a:t>Tapiolan keskuksen länsiosan asemakaava hyväksyttiin valtuustossa kesäkuussa ja kaava tuli voimaan</a:t>
            </a:r>
          </a:p>
          <a:p>
            <a:r>
              <a:rPr lang="fi-FI" sz="1200"/>
              <a:t>Tapiolan keskuksen Satakielenrinteen asemakaava hyväksyttiin kaupunkisuunnittelulautakunnassa, tulossa hyväksyttäväksi vuoden 2021 alussa</a:t>
            </a:r>
          </a:p>
          <a:p>
            <a:r>
              <a:rPr lang="fi-FI" sz="1200"/>
              <a:t>Tapiolan uimahallin peruskorjaamisen edellytykset selvitettiin, päätös peruskorjaamisesta tehtiin tammikuussa 2021</a:t>
            </a:r>
          </a:p>
          <a:p>
            <a:r>
              <a:rPr lang="fi-FI" sz="1200" err="1"/>
              <a:t>Weegee</a:t>
            </a:r>
            <a:r>
              <a:rPr lang="fi-FI" sz="1200"/>
              <a:t>-talon vierestä myytiin neljän asuintalon tontti (tähtitalot)</a:t>
            </a:r>
          </a:p>
          <a:p>
            <a:r>
              <a:rPr lang="fi-FI" sz="1200"/>
              <a:t>Urheilupuiston metroaseman vierestä myytiin kolme asuintonttia</a:t>
            </a:r>
          </a:p>
          <a:p>
            <a:r>
              <a:rPr lang="fi-FI" sz="1200"/>
              <a:t>Tapiolan urheilupuiston pohjoisosan asemakaava eteni, tulossa päätettäväksi vuoden 2021 alussa</a:t>
            </a:r>
          </a:p>
          <a:p>
            <a:r>
              <a:rPr lang="fi-FI" sz="1200"/>
              <a:t>kaupunginhallitus päätti Keilaniemenrannan asemakaavan saattamisesta voimaan, vaikka kaavasta on valitus KHO:ssa, rakentaminen eteni ja täyttötyöt tehtiin</a:t>
            </a:r>
          </a:p>
          <a:p>
            <a:r>
              <a:rPr lang="fi-FI" sz="1200"/>
              <a:t>valtuusto hyväksyi Keilaniemen kalliopysäköintilaitoksen maanalaisen asemakaavan</a:t>
            </a:r>
          </a:p>
          <a:p>
            <a:r>
              <a:rPr lang="fi-FI" sz="1200"/>
              <a:t>Keilaniemessä käynnistettiin Fiskarsin pääkonttorin rakentaminen</a:t>
            </a:r>
          </a:p>
          <a:p>
            <a:r>
              <a:rPr lang="fi-FI" sz="1200"/>
              <a:t>Otaniemessä käynnistettiin hotellin ja toimistorakennuksen rakentaminen</a:t>
            </a:r>
          </a:p>
          <a:p>
            <a:r>
              <a:rPr lang="fi-FI" sz="1200"/>
              <a:t>kaupunginhallituksen elinkeino- ja kilpailukykyjaosto hyväksyi Otaniemen keskuksen jatkokehittämisen periaatteet</a:t>
            </a:r>
          </a:p>
          <a:p>
            <a:r>
              <a:rPr lang="fi-FI" sz="1200"/>
              <a:t>Raide-Jokerin rakentaminen jatkui Otaniemessä ja Keilaniemessä</a:t>
            </a:r>
          </a:p>
          <a:p>
            <a:endParaRPr lang="fi-FI" sz="1200"/>
          </a:p>
          <a:p>
            <a:endParaRPr lang="fi-FI" sz="1000">
              <a:solidFill>
                <a:srgbClr val="FF0000"/>
              </a:solidFill>
              <a:cs typeface="Arial"/>
            </a:endParaRPr>
          </a:p>
        </p:txBody>
      </p:sp>
    </p:spTree>
    <p:extLst>
      <p:ext uri="{BB962C8B-B14F-4D97-AF65-F5344CB8AC3E}">
        <p14:creationId xmlns:p14="http://schemas.microsoft.com/office/powerpoint/2010/main" val="2159316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788654" y="320377"/>
            <a:ext cx="6638680" cy="857250"/>
          </a:xfrm>
        </p:spPr>
        <p:txBody>
          <a:bodyPr>
            <a:normAutofit/>
          </a:bodyPr>
          <a:lstStyle/>
          <a:p>
            <a:r>
              <a:rPr lang="fi-FI"/>
              <a:t>Valtuustoon nähden sitovien tasojen poikkeamat </a:t>
            </a:r>
          </a:p>
        </p:txBody>
      </p:sp>
      <p:sp>
        <p:nvSpPr>
          <p:cNvPr id="6" name="Sisällön paikkamerkki 5">
            <a:extLst>
              <a:ext uri="{FF2B5EF4-FFF2-40B4-BE49-F238E27FC236}">
                <a16:creationId xmlns:a16="http://schemas.microsoft.com/office/drawing/2014/main" id="{37BCC998-8CBD-4F81-B4A0-9427400D9595}"/>
              </a:ext>
            </a:extLst>
          </p:cNvPr>
          <p:cNvSpPr>
            <a:spLocks noGrp="1"/>
          </p:cNvSpPr>
          <p:nvPr>
            <p:ph sz="half" idx="2"/>
          </p:nvPr>
        </p:nvSpPr>
        <p:spPr>
          <a:xfrm>
            <a:off x="572094" y="1240545"/>
            <a:ext cx="3744000" cy="381116"/>
          </a:xfrm>
        </p:spPr>
        <p:txBody>
          <a:bodyPr>
            <a:normAutofit/>
          </a:bodyPr>
          <a:lstStyle/>
          <a:p>
            <a:pPr marL="0" indent="0">
              <a:buNone/>
            </a:pPr>
            <a:r>
              <a:rPr lang="fi-FI"/>
              <a:t>Käyttötalous</a:t>
            </a:r>
          </a:p>
        </p:txBody>
      </p:sp>
      <p:sp>
        <p:nvSpPr>
          <p:cNvPr id="4" name="Päivämäärän paikkamerkki 3"/>
          <p:cNvSpPr>
            <a:spLocks noGrp="1"/>
          </p:cNvSpPr>
          <p:nvPr>
            <p:ph type="dt" sz="half" idx="10"/>
          </p:nvPr>
        </p:nvSpPr>
        <p:spPr/>
        <p:txBody>
          <a:bodyPr/>
          <a:lstStyle/>
          <a:p>
            <a:fld id="{08594D80-E5C7-43E5-8C37-AFC384C4D732}" type="datetime1">
              <a:rPr lang="fi-FI" smtClean="0"/>
              <a:t>4.2.2021</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35</a:t>
            </a:fld>
            <a:endParaRPr lang="fi-FI"/>
          </a:p>
        </p:txBody>
      </p:sp>
      <p:sp>
        <p:nvSpPr>
          <p:cNvPr id="8" name="Nuoli: Oikea 6">
            <a:hlinkClick r:id="rId3" action="ppaction://hlinksldjump"/>
            <a:extLst>
              <a:ext uri="{FF2B5EF4-FFF2-40B4-BE49-F238E27FC236}">
                <a16:creationId xmlns:a16="http://schemas.microsoft.com/office/drawing/2014/main" id="{7C5DAD30-E7E8-4FB1-B152-202436F04F16}"/>
              </a:ext>
            </a:extLst>
          </p:cNvPr>
          <p:cNvSpPr/>
          <p:nvPr/>
        </p:nvSpPr>
        <p:spPr>
          <a:xfrm rot="10800000" flipV="1">
            <a:off x="8518711" y="413100"/>
            <a:ext cx="359503" cy="335901"/>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9" name="Sisällön paikkamerkki 8">
            <a:extLst>
              <a:ext uri="{FF2B5EF4-FFF2-40B4-BE49-F238E27FC236}">
                <a16:creationId xmlns:a16="http://schemas.microsoft.com/office/drawing/2014/main" id="{31C294B4-C05C-4990-9F1B-B9B63ED5D27B}"/>
              </a:ext>
            </a:extLst>
          </p:cNvPr>
          <p:cNvGraphicFramePr>
            <a:graphicFrameLocks noGrp="1" noChangeAspect="1"/>
          </p:cNvGraphicFramePr>
          <p:nvPr>
            <p:ph sz="half" idx="1"/>
            <p:extLst>
              <p:ext uri="{D42A27DB-BD31-4B8C-83A1-F6EECF244321}">
                <p14:modId xmlns:p14="http://schemas.microsoft.com/office/powerpoint/2010/main" val="3938691814"/>
              </p:ext>
            </p:extLst>
          </p:nvPr>
        </p:nvGraphicFramePr>
        <p:xfrm>
          <a:off x="590550" y="1592263"/>
          <a:ext cx="3817938" cy="1335087"/>
        </p:xfrm>
        <a:graphic>
          <a:graphicData uri="http://schemas.openxmlformats.org/presentationml/2006/ole">
            <mc:AlternateContent xmlns:mc="http://schemas.openxmlformats.org/markup-compatibility/2006">
              <mc:Choice xmlns:v="urn:schemas-microsoft-com:vml" Requires="v">
                <p:oleObj spid="_x0000_s2050" name="Worksheet" r:id="rId4" imgW="3295507" imgH="1152514" progId="Excel.Sheet.12">
                  <p:embed/>
                </p:oleObj>
              </mc:Choice>
              <mc:Fallback>
                <p:oleObj name="Worksheet" r:id="rId4" imgW="3295507" imgH="1152514" progId="Excel.Sheet.12">
                  <p:embed/>
                  <p:pic>
                    <p:nvPicPr>
                      <p:cNvPr id="9" name="Sisällön paikkamerkki 8">
                        <a:extLst>
                          <a:ext uri="{FF2B5EF4-FFF2-40B4-BE49-F238E27FC236}">
                            <a16:creationId xmlns:a16="http://schemas.microsoft.com/office/drawing/2014/main" id="{31C294B4-C05C-4990-9F1B-B9B63ED5D27B}"/>
                          </a:ext>
                        </a:extLst>
                      </p:cNvPr>
                      <p:cNvPicPr/>
                      <p:nvPr/>
                    </p:nvPicPr>
                    <p:blipFill>
                      <a:blip r:embed="rId5"/>
                      <a:stretch>
                        <a:fillRect/>
                      </a:stretch>
                    </p:blipFill>
                    <p:spPr>
                      <a:xfrm>
                        <a:off x="590550" y="1592263"/>
                        <a:ext cx="3817938" cy="1335087"/>
                      </a:xfrm>
                      <a:prstGeom prst="rect">
                        <a:avLst/>
                      </a:prstGeom>
                    </p:spPr>
                  </p:pic>
                </p:oleObj>
              </mc:Fallback>
            </mc:AlternateContent>
          </a:graphicData>
        </a:graphic>
      </p:graphicFrame>
      <p:sp>
        <p:nvSpPr>
          <p:cNvPr id="10" name="Sisällön paikkamerkki 5">
            <a:extLst>
              <a:ext uri="{FF2B5EF4-FFF2-40B4-BE49-F238E27FC236}">
                <a16:creationId xmlns:a16="http://schemas.microsoft.com/office/drawing/2014/main" id="{B050D9CA-3E02-4870-AB64-457980AD82DA}"/>
              </a:ext>
            </a:extLst>
          </p:cNvPr>
          <p:cNvSpPr txBox="1">
            <a:spLocks/>
          </p:cNvSpPr>
          <p:nvPr/>
        </p:nvSpPr>
        <p:spPr>
          <a:xfrm>
            <a:off x="4683334" y="1270349"/>
            <a:ext cx="3744000" cy="381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i-FI"/>
              <a:t>Investoinnit</a:t>
            </a:r>
          </a:p>
        </p:txBody>
      </p:sp>
      <p:graphicFrame>
        <p:nvGraphicFramePr>
          <p:cNvPr id="11" name="Objekti 10">
            <a:extLst>
              <a:ext uri="{FF2B5EF4-FFF2-40B4-BE49-F238E27FC236}">
                <a16:creationId xmlns:a16="http://schemas.microsoft.com/office/drawing/2014/main" id="{699D4737-A7DA-4FA9-A8E9-DD1EA962ACC1}"/>
              </a:ext>
            </a:extLst>
          </p:cNvPr>
          <p:cNvGraphicFramePr>
            <a:graphicFrameLocks noChangeAspect="1"/>
          </p:cNvGraphicFramePr>
          <p:nvPr>
            <p:extLst>
              <p:ext uri="{D42A27DB-BD31-4B8C-83A1-F6EECF244321}">
                <p14:modId xmlns:p14="http://schemas.microsoft.com/office/powerpoint/2010/main" val="2358937245"/>
              </p:ext>
            </p:extLst>
          </p:nvPr>
        </p:nvGraphicFramePr>
        <p:xfrm>
          <a:off x="4572000" y="1529611"/>
          <a:ext cx="4386650" cy="2978390"/>
        </p:xfrm>
        <a:graphic>
          <a:graphicData uri="http://schemas.openxmlformats.org/presentationml/2006/ole">
            <mc:AlternateContent xmlns:mc="http://schemas.openxmlformats.org/markup-compatibility/2006">
              <mc:Choice xmlns:v="urn:schemas-microsoft-com:vml" Requires="v">
                <p:oleObj spid="_x0000_s2051" name="Worksheet" r:id="rId6" imgW="3441774" imgH="2336873" progId="Excel.Sheet.12">
                  <p:embed/>
                </p:oleObj>
              </mc:Choice>
              <mc:Fallback>
                <p:oleObj name="Worksheet" r:id="rId6" imgW="3441774" imgH="2336873" progId="Excel.Sheet.12">
                  <p:embed/>
                  <p:pic>
                    <p:nvPicPr>
                      <p:cNvPr id="11" name="Objekti 10">
                        <a:extLst>
                          <a:ext uri="{FF2B5EF4-FFF2-40B4-BE49-F238E27FC236}">
                            <a16:creationId xmlns:a16="http://schemas.microsoft.com/office/drawing/2014/main" id="{699D4737-A7DA-4FA9-A8E9-DD1EA962ACC1}"/>
                          </a:ext>
                        </a:extLst>
                      </p:cNvPr>
                      <p:cNvPicPr/>
                      <p:nvPr/>
                    </p:nvPicPr>
                    <p:blipFill>
                      <a:blip r:embed="rId7"/>
                      <a:stretch>
                        <a:fillRect/>
                      </a:stretch>
                    </p:blipFill>
                    <p:spPr>
                      <a:xfrm>
                        <a:off x="4572000" y="1529611"/>
                        <a:ext cx="4386650" cy="2978390"/>
                      </a:xfrm>
                      <a:prstGeom prst="rect">
                        <a:avLst/>
                      </a:prstGeom>
                    </p:spPr>
                  </p:pic>
                </p:oleObj>
              </mc:Fallback>
            </mc:AlternateContent>
          </a:graphicData>
        </a:graphic>
      </p:graphicFrame>
      <p:pic>
        <p:nvPicPr>
          <p:cNvPr id="12" name="Kuva 11">
            <a:hlinkClick r:id="rId3" action="ppaction://hlinksldjump"/>
            <a:extLst>
              <a:ext uri="{FF2B5EF4-FFF2-40B4-BE49-F238E27FC236}">
                <a16:creationId xmlns:a16="http://schemas.microsoft.com/office/drawing/2014/main" id="{5D7B751C-5395-4BD9-96D8-874208DFEAFF}"/>
              </a:ext>
            </a:extLst>
          </p:cNvPr>
          <p:cNvPicPr>
            <a:picLocks noChangeAspect="1"/>
          </p:cNvPicPr>
          <p:nvPr/>
        </p:nvPicPr>
        <p:blipFill>
          <a:blip r:embed="rId8"/>
          <a:stretch>
            <a:fillRect/>
          </a:stretch>
        </p:blipFill>
        <p:spPr>
          <a:xfrm>
            <a:off x="7873147" y="4568935"/>
            <a:ext cx="390178" cy="402371"/>
          </a:xfrm>
          <a:prstGeom prst="rect">
            <a:avLst/>
          </a:prstGeom>
        </p:spPr>
      </p:pic>
    </p:spTree>
    <p:extLst>
      <p:ext uri="{BB962C8B-B14F-4D97-AF65-F5344CB8AC3E}">
        <p14:creationId xmlns:p14="http://schemas.microsoft.com/office/powerpoint/2010/main" val="329141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6A1089C-6BBB-4A64-AFBC-01F8F13B470A}"/>
              </a:ext>
            </a:extLst>
          </p:cNvPr>
          <p:cNvSpPr>
            <a:spLocks noGrp="1"/>
          </p:cNvSpPr>
          <p:nvPr>
            <p:ph type="title"/>
          </p:nvPr>
        </p:nvSpPr>
        <p:spPr/>
        <p:txBody>
          <a:bodyPr>
            <a:normAutofit fontScale="90000"/>
          </a:bodyPr>
          <a:lstStyle/>
          <a:p>
            <a:r>
              <a:rPr lang="fi-FI"/>
              <a:t>Verorahoituksen kehitys Espoossa ja suurissa kaupungeissa 2020</a:t>
            </a:r>
            <a:br>
              <a:rPr lang="fi-FI"/>
            </a:br>
            <a:r>
              <a:rPr lang="fi-FI"/>
              <a:t>Valtion koronakompensaatiot </a:t>
            </a:r>
          </a:p>
        </p:txBody>
      </p:sp>
      <p:sp>
        <p:nvSpPr>
          <p:cNvPr id="8" name="Tekstin paikkamerkki 7">
            <a:extLst>
              <a:ext uri="{FF2B5EF4-FFF2-40B4-BE49-F238E27FC236}">
                <a16:creationId xmlns:a16="http://schemas.microsoft.com/office/drawing/2014/main" id="{BB667B0F-249B-4203-8584-7EDEFB19D8EA}"/>
              </a:ext>
            </a:extLst>
          </p:cNvPr>
          <p:cNvSpPr>
            <a:spLocks noGrp="1"/>
          </p:cNvSpPr>
          <p:nvPr>
            <p:ph type="body" idx="1"/>
          </p:nvPr>
        </p:nvSpPr>
        <p:spPr/>
        <p:txBody>
          <a:bodyPr/>
          <a:lstStyle/>
          <a:p>
            <a:endParaRPr lang="fi-FI"/>
          </a:p>
        </p:txBody>
      </p:sp>
      <p:sp>
        <p:nvSpPr>
          <p:cNvPr id="5" name="Päivämäärän paikkamerkki 4">
            <a:extLst>
              <a:ext uri="{FF2B5EF4-FFF2-40B4-BE49-F238E27FC236}">
                <a16:creationId xmlns:a16="http://schemas.microsoft.com/office/drawing/2014/main" id="{B29D6413-F4CD-4E6E-B8D1-80BD4597EF81}"/>
              </a:ext>
            </a:extLst>
          </p:cNvPr>
          <p:cNvSpPr>
            <a:spLocks noGrp="1"/>
          </p:cNvSpPr>
          <p:nvPr>
            <p:ph type="dt" sz="half" idx="10"/>
          </p:nvPr>
        </p:nvSpPr>
        <p:spPr/>
        <p:txBody>
          <a:bodyPr/>
          <a:lstStyle/>
          <a:p>
            <a:fld id="{065764CB-6FA4-41D0-8F5B-F190035AB73C}" type="datetime1">
              <a:rPr lang="fi-FI" smtClean="0"/>
              <a:t>4.2.2021</a:t>
            </a:fld>
            <a:endParaRPr lang="en-GB"/>
          </a:p>
        </p:txBody>
      </p:sp>
      <p:sp>
        <p:nvSpPr>
          <p:cNvPr id="6" name="Dian numeron paikkamerkki 5">
            <a:extLst>
              <a:ext uri="{FF2B5EF4-FFF2-40B4-BE49-F238E27FC236}">
                <a16:creationId xmlns:a16="http://schemas.microsoft.com/office/drawing/2014/main" id="{97F8E21C-F6A5-4E69-8439-2CF5A85C3B19}"/>
              </a:ext>
            </a:extLst>
          </p:cNvPr>
          <p:cNvSpPr>
            <a:spLocks noGrp="1"/>
          </p:cNvSpPr>
          <p:nvPr>
            <p:ph type="sldNum" sz="quarter" idx="12"/>
          </p:nvPr>
        </p:nvSpPr>
        <p:spPr/>
        <p:txBody>
          <a:bodyPr/>
          <a:lstStyle/>
          <a:p>
            <a:fld id="{6CAB7FB2-350C-4D14-9041-2392A9F69A4F}" type="slidenum">
              <a:rPr lang="en-GB" smtClean="0"/>
              <a:t>36</a:t>
            </a:fld>
            <a:endParaRPr lang="en-GB"/>
          </a:p>
        </p:txBody>
      </p:sp>
    </p:spTree>
    <p:extLst>
      <p:ext uri="{BB962C8B-B14F-4D97-AF65-F5344CB8AC3E}">
        <p14:creationId xmlns:p14="http://schemas.microsoft.com/office/powerpoint/2010/main" val="402563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29137" y="82950"/>
            <a:ext cx="6984776" cy="857250"/>
          </a:xfrm>
        </p:spPr>
        <p:txBody>
          <a:bodyPr/>
          <a:lstStyle/>
          <a:p>
            <a:r>
              <a:rPr lang="fi-FI"/>
              <a:t>Verorahoituksen toteutuminen vs. 2019 ja alkuperäinen talousarvio 2020</a:t>
            </a:r>
          </a:p>
        </p:txBody>
      </p:sp>
      <p:sp>
        <p:nvSpPr>
          <p:cNvPr id="4" name="Päivämäärän paikkamerkki 3"/>
          <p:cNvSpPr>
            <a:spLocks noGrp="1"/>
          </p:cNvSpPr>
          <p:nvPr>
            <p:ph type="dt" sz="half" idx="10"/>
          </p:nvPr>
        </p:nvSpPr>
        <p:spPr/>
        <p:txBody>
          <a:bodyPr/>
          <a:lstStyle/>
          <a:p>
            <a:fld id="{E6CA2ED3-D015-4C42-85EC-F49E12EE3261}" type="datetime1">
              <a:rPr lang="fi-FI" smtClean="0"/>
              <a:t>4.2.2021</a:t>
            </a:fld>
            <a:endParaRPr lang="fi-FI"/>
          </a:p>
        </p:txBody>
      </p:sp>
      <p:sp>
        <p:nvSpPr>
          <p:cNvPr id="5" name="Dian numeron paikkamerkki 4"/>
          <p:cNvSpPr>
            <a:spLocks noGrp="1"/>
          </p:cNvSpPr>
          <p:nvPr>
            <p:ph type="sldNum" sz="quarter" idx="12"/>
          </p:nvPr>
        </p:nvSpPr>
        <p:spPr/>
        <p:txBody>
          <a:bodyPr/>
          <a:lstStyle/>
          <a:p>
            <a:fld id="{90FCC827-D7F6-4C0F-BC9F-305C8288FBC7}" type="slidenum">
              <a:rPr lang="fi-FI" smtClean="0"/>
              <a:t>37</a:t>
            </a:fld>
            <a:endParaRPr lang="fi-FI"/>
          </a:p>
        </p:txBody>
      </p:sp>
      <p:graphicFrame>
        <p:nvGraphicFramePr>
          <p:cNvPr id="11" name="Kaavio 10">
            <a:extLst>
              <a:ext uri="{FF2B5EF4-FFF2-40B4-BE49-F238E27FC236}">
                <a16:creationId xmlns:a16="http://schemas.microsoft.com/office/drawing/2014/main" id="{74E15FDA-CA8D-4FF7-BBD9-C2CDF2821B5E}"/>
              </a:ext>
            </a:extLst>
          </p:cNvPr>
          <p:cNvGraphicFramePr>
            <a:graphicFrameLocks/>
          </p:cNvGraphicFramePr>
          <p:nvPr>
            <p:extLst>
              <p:ext uri="{D42A27DB-BD31-4B8C-83A1-F6EECF244321}">
                <p14:modId xmlns:p14="http://schemas.microsoft.com/office/powerpoint/2010/main" val="335834694"/>
              </p:ext>
            </p:extLst>
          </p:nvPr>
        </p:nvGraphicFramePr>
        <p:xfrm>
          <a:off x="360040" y="877192"/>
          <a:ext cx="4211960" cy="2742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Kaavio 11">
            <a:extLst>
              <a:ext uri="{FF2B5EF4-FFF2-40B4-BE49-F238E27FC236}">
                <a16:creationId xmlns:a16="http://schemas.microsoft.com/office/drawing/2014/main" id="{25C77467-33E3-4D7B-95FE-B44079E0A514}"/>
              </a:ext>
            </a:extLst>
          </p:cNvPr>
          <p:cNvGraphicFramePr>
            <a:graphicFrameLocks/>
          </p:cNvGraphicFramePr>
          <p:nvPr>
            <p:extLst>
              <p:ext uri="{D42A27DB-BD31-4B8C-83A1-F6EECF244321}">
                <p14:modId xmlns:p14="http://schemas.microsoft.com/office/powerpoint/2010/main" val="3024205290"/>
              </p:ext>
            </p:extLst>
          </p:nvPr>
        </p:nvGraphicFramePr>
        <p:xfrm>
          <a:off x="4754140" y="1040463"/>
          <a:ext cx="4211960" cy="25416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a:extLst>
              <a:ext uri="{FF2B5EF4-FFF2-40B4-BE49-F238E27FC236}">
                <a16:creationId xmlns:a16="http://schemas.microsoft.com/office/drawing/2014/main" id="{ABCFAA1A-BA1D-4704-99C2-1D8B7133F58F}"/>
              </a:ext>
            </a:extLst>
          </p:cNvPr>
          <p:cNvSpPr txBox="1"/>
          <p:nvPr/>
        </p:nvSpPr>
        <p:spPr>
          <a:xfrm>
            <a:off x="547489" y="3573038"/>
            <a:ext cx="4201424" cy="2132729"/>
          </a:xfrm>
          <a:prstGeom prst="rect">
            <a:avLst/>
          </a:prstGeom>
          <a:noFill/>
        </p:spPr>
        <p:txBody>
          <a:bodyPr wrap="square" lIns="91440" tIns="45720" rIns="91440" bIns="45720" rtlCol="0" anchor="t">
            <a:spAutoFit/>
          </a:bodyPr>
          <a:lstStyle/>
          <a:p>
            <a:r>
              <a:rPr lang="fi-FI" sz="1600" b="1"/>
              <a:t>Kunnallisveron</a:t>
            </a:r>
            <a:r>
              <a:rPr lang="fi-FI" sz="1600"/>
              <a:t> tuotto  1 356 M€ </a:t>
            </a:r>
            <a:endParaRPr lang="fi-FI"/>
          </a:p>
          <a:p>
            <a:r>
              <a:rPr lang="fi-FI" sz="1600"/>
              <a:t>(TA 1320), kasvua 6,6 % vuoteen 2019.</a:t>
            </a:r>
            <a:endParaRPr lang="fi-FI"/>
          </a:p>
          <a:p>
            <a:r>
              <a:rPr lang="fi-FI" sz="1600" b="1"/>
              <a:t>Yhteisöveron</a:t>
            </a:r>
            <a:r>
              <a:rPr lang="fi-FI" sz="1600"/>
              <a:t> tuotto 136,2 M€ (TA 133,3), kasvu  5,5 %</a:t>
            </a:r>
            <a:endParaRPr lang="fi-FI" sz="1600">
              <a:cs typeface="Arial"/>
            </a:endParaRPr>
          </a:p>
          <a:p>
            <a:r>
              <a:rPr lang="fi-FI" sz="1600" b="1"/>
              <a:t>Kiinteistöveron</a:t>
            </a:r>
            <a:r>
              <a:rPr lang="fi-FI" sz="1600"/>
              <a:t> tuotto 112,3 M€ (TA 123,5), kasvu -6,6 %</a:t>
            </a:r>
            <a:endParaRPr lang="fi-FI" sz="1600">
              <a:cs typeface="Arial"/>
            </a:endParaRPr>
          </a:p>
          <a:p>
            <a:endParaRPr lang="fi-FI"/>
          </a:p>
          <a:p>
            <a:endParaRPr lang="fi-FI"/>
          </a:p>
        </p:txBody>
      </p:sp>
      <p:sp>
        <p:nvSpPr>
          <p:cNvPr id="7" name="Tekstiruutu 6">
            <a:extLst>
              <a:ext uri="{FF2B5EF4-FFF2-40B4-BE49-F238E27FC236}">
                <a16:creationId xmlns:a16="http://schemas.microsoft.com/office/drawing/2014/main" id="{F63E4B63-B3F5-4481-BB0B-8AA98C35CD78}"/>
              </a:ext>
            </a:extLst>
          </p:cNvPr>
          <p:cNvSpPr txBox="1"/>
          <p:nvPr/>
        </p:nvSpPr>
        <p:spPr>
          <a:xfrm>
            <a:off x="4954759" y="3571383"/>
            <a:ext cx="3859154" cy="1323439"/>
          </a:xfrm>
          <a:prstGeom prst="rect">
            <a:avLst/>
          </a:prstGeom>
          <a:noFill/>
        </p:spPr>
        <p:txBody>
          <a:bodyPr wrap="square" rtlCol="0">
            <a:spAutoFit/>
          </a:bodyPr>
          <a:lstStyle/>
          <a:p>
            <a:r>
              <a:rPr lang="fi-FI" sz="1600" b="1"/>
              <a:t>Valtionosuusrahoitus</a:t>
            </a:r>
            <a:r>
              <a:rPr lang="fi-FI" sz="1600"/>
              <a:t> yhteensä 204,7 M€ (97,6 M€)</a:t>
            </a:r>
          </a:p>
          <a:p>
            <a:r>
              <a:rPr lang="fi-FI" sz="1600" b="1"/>
              <a:t>Verorahoituksen kasvu </a:t>
            </a:r>
            <a:r>
              <a:rPr lang="fi-FI" sz="1600"/>
              <a:t>14,5 % </a:t>
            </a:r>
            <a:r>
              <a:rPr lang="fi-FI" sz="1600" err="1"/>
              <a:t>vs</a:t>
            </a:r>
            <a:r>
              <a:rPr lang="fi-FI" sz="1600"/>
              <a:t> 2019</a:t>
            </a:r>
          </a:p>
          <a:p>
            <a:endParaRPr lang="fi-FI" sz="1600"/>
          </a:p>
        </p:txBody>
      </p:sp>
    </p:spTree>
    <p:extLst>
      <p:ext uri="{BB962C8B-B14F-4D97-AF65-F5344CB8AC3E}">
        <p14:creationId xmlns:p14="http://schemas.microsoft.com/office/powerpoint/2010/main" val="408721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F47DE87C-C538-4DDD-A31E-0F6B236E574B}"/>
              </a:ext>
            </a:extLst>
          </p:cNvPr>
          <p:cNvSpPr>
            <a:spLocks noGrp="1"/>
          </p:cNvSpPr>
          <p:nvPr>
            <p:ph type="title"/>
          </p:nvPr>
        </p:nvSpPr>
        <p:spPr>
          <a:xfrm>
            <a:off x="1680037" y="383474"/>
            <a:ext cx="6638680" cy="857250"/>
          </a:xfrm>
        </p:spPr>
        <p:txBody>
          <a:bodyPr/>
          <a:lstStyle/>
          <a:p>
            <a:r>
              <a:rPr lang="fi-FI"/>
              <a:t>Verotulojen toteutumiseen vaikuttaneita tekijöitä </a:t>
            </a:r>
          </a:p>
        </p:txBody>
      </p:sp>
      <p:sp>
        <p:nvSpPr>
          <p:cNvPr id="7" name="Sisällön paikkamerkki 6">
            <a:extLst>
              <a:ext uri="{FF2B5EF4-FFF2-40B4-BE49-F238E27FC236}">
                <a16:creationId xmlns:a16="http://schemas.microsoft.com/office/drawing/2014/main" id="{46D6DA90-6FF3-4414-A6A4-3613FD56B135}"/>
              </a:ext>
            </a:extLst>
          </p:cNvPr>
          <p:cNvSpPr>
            <a:spLocks noGrp="1"/>
          </p:cNvSpPr>
          <p:nvPr>
            <p:ph sz="half" idx="1"/>
          </p:nvPr>
        </p:nvSpPr>
        <p:spPr>
          <a:xfrm>
            <a:off x="496643" y="968188"/>
            <a:ext cx="4075358" cy="3941909"/>
          </a:xfrm>
        </p:spPr>
        <p:txBody>
          <a:bodyPr vert="horz" lIns="91440" tIns="45720" rIns="91440" bIns="45720" rtlCol="0" anchor="t">
            <a:normAutofit/>
          </a:bodyPr>
          <a:lstStyle/>
          <a:p>
            <a:pPr marL="285750" indent="-285750"/>
            <a:r>
              <a:rPr lang="fi-FI" sz="1400" b="1"/>
              <a:t>TA 2020  kunnallisveroarvio </a:t>
            </a:r>
            <a:r>
              <a:rPr lang="fi-FI" sz="1400"/>
              <a:t>sisälsi ”verovajetta” 23 M€ (kunnat 350 M€), toteutui arvioitua suurempana </a:t>
            </a:r>
          </a:p>
          <a:p>
            <a:pPr marL="285750" indent="-285750"/>
            <a:r>
              <a:rPr lang="fi-FI" sz="1400"/>
              <a:t>Vuoden 2019 verotuksen oikaisut niin kuntien ja valtion kuin kuntien kesken olivat positiivisia</a:t>
            </a:r>
            <a:endParaRPr lang="fi-FI" sz="1400">
              <a:cs typeface="Arial"/>
            </a:endParaRPr>
          </a:p>
          <a:p>
            <a:pPr marL="285750" indent="-285750"/>
            <a:r>
              <a:rPr lang="fi-FI" sz="1400"/>
              <a:t>Vuoden 2020 ansiotulon jako-osuutta oikaistiin kuntien hyväksi </a:t>
            </a:r>
          </a:p>
          <a:p>
            <a:pPr marL="285750" indent="-285750"/>
            <a:r>
              <a:rPr lang="fi-FI" sz="1400"/>
              <a:t>Yhteisöveron kuntien jako-osuutta korotettiin 10 %-yksiköllä.</a:t>
            </a:r>
          </a:p>
          <a:p>
            <a:pPr marL="285750" indent="-285750"/>
            <a:r>
              <a:rPr lang="fi-FI" sz="1400"/>
              <a:t>Joulukuussa vaihdettiin verovuoden 2020 veronsaajakohtaisten jako-osuuksien perustaksi verovuoden 2019 tiedot. Espoon jako-osuus kunnallisverosta kasvoi  0,6 %-yksikköä. </a:t>
            </a:r>
          </a:p>
          <a:p>
            <a:pPr marL="285750" indent="-285750"/>
            <a:r>
              <a:rPr lang="fi-FI" sz="1400"/>
              <a:t>veronpalautuksia toteutui lähes 300 M€ edellistä vuotta vähemmän</a:t>
            </a:r>
          </a:p>
          <a:p>
            <a:pPr marL="285750" indent="-285750"/>
            <a:endParaRPr lang="fi-FI" sz="1200"/>
          </a:p>
          <a:p>
            <a:endParaRPr lang="fi-FI"/>
          </a:p>
        </p:txBody>
      </p:sp>
      <p:sp>
        <p:nvSpPr>
          <p:cNvPr id="8" name="Sisällön paikkamerkki 7">
            <a:extLst>
              <a:ext uri="{FF2B5EF4-FFF2-40B4-BE49-F238E27FC236}">
                <a16:creationId xmlns:a16="http://schemas.microsoft.com/office/drawing/2014/main" id="{4C7DAECE-262D-4D3F-9ACC-ED528957F01B}"/>
              </a:ext>
            </a:extLst>
          </p:cNvPr>
          <p:cNvSpPr>
            <a:spLocks noGrp="1"/>
          </p:cNvSpPr>
          <p:nvPr>
            <p:ph sz="half" idx="2"/>
          </p:nvPr>
        </p:nvSpPr>
        <p:spPr>
          <a:xfrm>
            <a:off x="4959935" y="968188"/>
            <a:ext cx="3687423" cy="3414131"/>
          </a:xfrm>
        </p:spPr>
        <p:txBody>
          <a:bodyPr vert="horz" lIns="91440" tIns="45720" rIns="91440" bIns="45720" rtlCol="0" anchor="t">
            <a:normAutofit/>
          </a:bodyPr>
          <a:lstStyle/>
          <a:p>
            <a:r>
              <a:rPr lang="fi-FI" sz="1400" b="1"/>
              <a:t>Kiinteistöverossa 10 % </a:t>
            </a:r>
            <a:r>
              <a:rPr lang="fi-FI" sz="1400"/>
              <a:t>siirtyi maksettavaksi 1-2/2021 kiinteistöveron siirryttyä jatkuvaan valmistumiseen </a:t>
            </a:r>
            <a:endParaRPr lang="fi-FI" sz="1400">
              <a:cs typeface="Arial"/>
            </a:endParaRPr>
          </a:p>
          <a:p>
            <a:r>
              <a:rPr lang="fi-FI" sz="1400" b="1"/>
              <a:t>ansiotulot kehittyivät </a:t>
            </a:r>
            <a:r>
              <a:rPr lang="fi-FI" sz="1400"/>
              <a:t>Espoossa vuonna 2020 edellisen vuoden tasolla Koronapandemiasta huolimatta. Koko maan tasolla ennustettiin -4,5 % laskua vielä syksyllä, toteuma asettuu noin -0,5 tasolle. </a:t>
            </a:r>
            <a:endParaRPr lang="fi-FI" sz="1400">
              <a:cs typeface="Arial"/>
            </a:endParaRPr>
          </a:p>
          <a:p>
            <a:endParaRPr lang="fi-FI"/>
          </a:p>
        </p:txBody>
      </p:sp>
      <p:sp>
        <p:nvSpPr>
          <p:cNvPr id="4" name="Päivämäärän paikkamerkki 3">
            <a:extLst>
              <a:ext uri="{FF2B5EF4-FFF2-40B4-BE49-F238E27FC236}">
                <a16:creationId xmlns:a16="http://schemas.microsoft.com/office/drawing/2014/main" id="{C8278031-499E-4DEE-B9AB-9C606D4FACE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E48D049D-0E78-4FEC-BDD4-5C5BC8DEAB33}"/>
              </a:ext>
            </a:extLst>
          </p:cNvPr>
          <p:cNvSpPr>
            <a:spLocks noGrp="1"/>
          </p:cNvSpPr>
          <p:nvPr>
            <p:ph type="sldNum" sz="quarter" idx="12"/>
          </p:nvPr>
        </p:nvSpPr>
        <p:spPr/>
        <p:txBody>
          <a:bodyPr/>
          <a:lstStyle/>
          <a:p>
            <a:fld id="{90FCC827-D7F6-4C0F-BC9F-305C8288FBC7}" type="slidenum">
              <a:rPr lang="fi-FI" smtClean="0"/>
              <a:t>38</a:t>
            </a:fld>
            <a:endParaRPr lang="fi-FI"/>
          </a:p>
        </p:txBody>
      </p:sp>
      <p:pic>
        <p:nvPicPr>
          <p:cNvPr id="9" name="Kuva 8">
            <a:extLst>
              <a:ext uri="{FF2B5EF4-FFF2-40B4-BE49-F238E27FC236}">
                <a16:creationId xmlns:a16="http://schemas.microsoft.com/office/drawing/2014/main" id="{DBC9015B-98B2-4BA3-B487-F9FFBB1B594F}"/>
              </a:ext>
            </a:extLst>
          </p:cNvPr>
          <p:cNvPicPr>
            <a:picLocks noChangeAspect="1"/>
          </p:cNvPicPr>
          <p:nvPr/>
        </p:nvPicPr>
        <p:blipFill>
          <a:blip r:embed="rId2"/>
          <a:stretch>
            <a:fillRect/>
          </a:stretch>
        </p:blipFill>
        <p:spPr>
          <a:xfrm>
            <a:off x="5088028" y="3014553"/>
            <a:ext cx="3598772" cy="1952480"/>
          </a:xfrm>
          <a:prstGeom prst="rect">
            <a:avLst/>
          </a:prstGeom>
        </p:spPr>
      </p:pic>
    </p:spTree>
    <p:extLst>
      <p:ext uri="{BB962C8B-B14F-4D97-AF65-F5344CB8AC3E}">
        <p14:creationId xmlns:p14="http://schemas.microsoft.com/office/powerpoint/2010/main" val="1095770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166B55-62AD-412C-A384-1D1780317D41}"/>
              </a:ext>
            </a:extLst>
          </p:cNvPr>
          <p:cNvSpPr>
            <a:spLocks noGrp="1"/>
          </p:cNvSpPr>
          <p:nvPr>
            <p:ph type="title"/>
          </p:nvPr>
        </p:nvSpPr>
        <p:spPr>
          <a:xfrm>
            <a:off x="1619672" y="339253"/>
            <a:ext cx="6638680" cy="857250"/>
          </a:xfrm>
        </p:spPr>
        <p:txBody>
          <a:bodyPr/>
          <a:lstStyle/>
          <a:p>
            <a:r>
              <a:rPr lang="fi-FI"/>
              <a:t>Verorahoituksen toteutuminen ja talousarvio </a:t>
            </a:r>
          </a:p>
        </p:txBody>
      </p:sp>
      <p:sp>
        <p:nvSpPr>
          <p:cNvPr id="4" name="Päivämäärän paikkamerkki 3">
            <a:extLst>
              <a:ext uri="{FF2B5EF4-FFF2-40B4-BE49-F238E27FC236}">
                <a16:creationId xmlns:a16="http://schemas.microsoft.com/office/drawing/2014/main" id="{D89A1C35-C97D-4A40-BD8A-EE5359CB074F}"/>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FD400DDE-5B4C-4438-9607-B696B3082C29}"/>
              </a:ext>
            </a:extLst>
          </p:cNvPr>
          <p:cNvSpPr>
            <a:spLocks noGrp="1"/>
          </p:cNvSpPr>
          <p:nvPr>
            <p:ph type="sldNum" sz="quarter" idx="12"/>
          </p:nvPr>
        </p:nvSpPr>
        <p:spPr/>
        <p:txBody>
          <a:bodyPr/>
          <a:lstStyle/>
          <a:p>
            <a:fld id="{90FCC827-D7F6-4C0F-BC9F-305C8288FBC7}" type="slidenum">
              <a:rPr lang="fi-FI" smtClean="0"/>
              <a:t>39</a:t>
            </a:fld>
            <a:endParaRPr lang="fi-FI"/>
          </a:p>
        </p:txBody>
      </p:sp>
      <p:sp>
        <p:nvSpPr>
          <p:cNvPr id="8" name="Tekstiruutu 7">
            <a:extLst>
              <a:ext uri="{FF2B5EF4-FFF2-40B4-BE49-F238E27FC236}">
                <a16:creationId xmlns:a16="http://schemas.microsoft.com/office/drawing/2014/main" id="{8E7DCB9A-9C28-4F07-9B42-587395AF962B}"/>
              </a:ext>
            </a:extLst>
          </p:cNvPr>
          <p:cNvSpPr txBox="1"/>
          <p:nvPr/>
        </p:nvSpPr>
        <p:spPr>
          <a:xfrm>
            <a:off x="5196485" y="987574"/>
            <a:ext cx="3947515" cy="461665"/>
          </a:xfrm>
          <a:prstGeom prst="rect">
            <a:avLst/>
          </a:prstGeom>
          <a:noFill/>
        </p:spPr>
        <p:txBody>
          <a:bodyPr wrap="square" rtlCol="0">
            <a:spAutoFit/>
          </a:bodyPr>
          <a:lstStyle/>
          <a:p>
            <a:pPr marL="285750" indent="-285750">
              <a:buFont typeface="Arial" panose="020B0604020202020204" pitchFamily="34" charset="0"/>
              <a:buChar char="•"/>
            </a:pPr>
            <a:endParaRPr lang="fi-FI" sz="1200" b="1"/>
          </a:p>
          <a:p>
            <a:pPr marL="285750" indent="-285750">
              <a:buFont typeface="Arial" panose="020B0604020202020204" pitchFamily="34" charset="0"/>
              <a:buChar char="•"/>
            </a:pPr>
            <a:endParaRPr lang="fi-FI" sz="1200"/>
          </a:p>
        </p:txBody>
      </p:sp>
      <p:graphicFrame>
        <p:nvGraphicFramePr>
          <p:cNvPr id="11" name="Sisällön paikkamerkki 10">
            <a:extLst>
              <a:ext uri="{FF2B5EF4-FFF2-40B4-BE49-F238E27FC236}">
                <a16:creationId xmlns:a16="http://schemas.microsoft.com/office/drawing/2014/main" id="{2182A37E-BF44-46FA-8DFE-A75C2B814CFD}"/>
              </a:ext>
            </a:extLst>
          </p:cNvPr>
          <p:cNvGraphicFramePr>
            <a:graphicFrameLocks noGrp="1"/>
          </p:cNvGraphicFramePr>
          <p:nvPr>
            <p:ph idx="1"/>
            <p:extLst>
              <p:ext uri="{D42A27DB-BD31-4B8C-83A1-F6EECF244321}">
                <p14:modId xmlns:p14="http://schemas.microsoft.com/office/powerpoint/2010/main" val="1876806292"/>
              </p:ext>
            </p:extLst>
          </p:nvPr>
        </p:nvGraphicFramePr>
        <p:xfrm>
          <a:off x="290345" y="1056031"/>
          <a:ext cx="5892853" cy="3497827"/>
        </p:xfrm>
        <a:graphic>
          <a:graphicData uri="http://schemas.openxmlformats.org/drawingml/2006/table">
            <a:tbl>
              <a:tblPr/>
              <a:tblGrid>
                <a:gridCol w="1671326">
                  <a:extLst>
                    <a:ext uri="{9D8B030D-6E8A-4147-A177-3AD203B41FA5}">
                      <a16:colId xmlns:a16="http://schemas.microsoft.com/office/drawing/2014/main" val="1580437246"/>
                    </a:ext>
                  </a:extLst>
                </a:gridCol>
                <a:gridCol w="720397">
                  <a:extLst>
                    <a:ext uri="{9D8B030D-6E8A-4147-A177-3AD203B41FA5}">
                      <a16:colId xmlns:a16="http://schemas.microsoft.com/office/drawing/2014/main" val="3796265114"/>
                    </a:ext>
                  </a:extLst>
                </a:gridCol>
                <a:gridCol w="720397">
                  <a:extLst>
                    <a:ext uri="{9D8B030D-6E8A-4147-A177-3AD203B41FA5}">
                      <a16:colId xmlns:a16="http://schemas.microsoft.com/office/drawing/2014/main" val="2290811326"/>
                    </a:ext>
                  </a:extLst>
                </a:gridCol>
                <a:gridCol w="662766">
                  <a:extLst>
                    <a:ext uri="{9D8B030D-6E8A-4147-A177-3AD203B41FA5}">
                      <a16:colId xmlns:a16="http://schemas.microsoft.com/office/drawing/2014/main" val="2439258083"/>
                    </a:ext>
                  </a:extLst>
                </a:gridCol>
                <a:gridCol w="705989">
                  <a:extLst>
                    <a:ext uri="{9D8B030D-6E8A-4147-A177-3AD203B41FA5}">
                      <a16:colId xmlns:a16="http://schemas.microsoft.com/office/drawing/2014/main" val="2932197804"/>
                    </a:ext>
                  </a:extLst>
                </a:gridCol>
                <a:gridCol w="705989">
                  <a:extLst>
                    <a:ext uri="{9D8B030D-6E8A-4147-A177-3AD203B41FA5}">
                      <a16:colId xmlns:a16="http://schemas.microsoft.com/office/drawing/2014/main" val="3158332025"/>
                    </a:ext>
                  </a:extLst>
                </a:gridCol>
                <a:gridCol w="705989">
                  <a:extLst>
                    <a:ext uri="{9D8B030D-6E8A-4147-A177-3AD203B41FA5}">
                      <a16:colId xmlns:a16="http://schemas.microsoft.com/office/drawing/2014/main" val="2085547089"/>
                    </a:ext>
                  </a:extLst>
                </a:gridCol>
              </a:tblGrid>
              <a:tr h="223061">
                <a:tc>
                  <a:txBody>
                    <a:bodyPr/>
                    <a:lstStyle/>
                    <a:p>
                      <a:pPr algn="l" fontAlgn="b"/>
                      <a:endParaRPr lang="fi-FI" sz="800" b="1" i="0" u="none" strike="noStrike">
                        <a:effectLst/>
                        <a:latin typeface="Roboto"/>
                      </a:endParaRPr>
                    </a:p>
                  </a:txBody>
                  <a:tcPr marL="0" marR="0" marT="0" marB="0" anchor="b">
                    <a:lnL>
                      <a:noFill/>
                    </a:lnL>
                    <a:lnR>
                      <a:noFill/>
                    </a:lnR>
                    <a:lnT>
                      <a:noFill/>
                    </a:lnT>
                    <a:lnB>
                      <a:noFill/>
                    </a:lnB>
                  </a:tcPr>
                </a:tc>
                <a:tc>
                  <a:txBody>
                    <a:bodyPr/>
                    <a:lstStyle/>
                    <a:p>
                      <a:pPr algn="r" fontAlgn="b"/>
                      <a:r>
                        <a:rPr lang="fi-FI" sz="800" b="1" i="0" u="none" strike="noStrike">
                          <a:effectLst/>
                          <a:latin typeface="Roboto"/>
                        </a:rPr>
                        <a:t>2019</a:t>
                      </a:r>
                    </a:p>
                  </a:txBody>
                  <a:tcPr marL="0" marR="0" marT="0" marB="0" anchor="b">
                    <a:lnL>
                      <a:noFill/>
                    </a:lnL>
                    <a:lnR>
                      <a:noFill/>
                    </a:lnR>
                    <a:lnT>
                      <a:noFill/>
                    </a:lnT>
                    <a:lnB>
                      <a:noFill/>
                    </a:lnB>
                  </a:tcPr>
                </a:tc>
                <a:tc>
                  <a:txBody>
                    <a:bodyPr/>
                    <a:lstStyle/>
                    <a:p>
                      <a:pPr algn="l" fontAlgn="b"/>
                      <a:r>
                        <a:rPr lang="fi-FI" sz="800" b="1" i="0" u="none" strike="noStrike">
                          <a:effectLst/>
                          <a:latin typeface="Roboto"/>
                        </a:rPr>
                        <a:t>TA2020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800" b="1" i="0" u="none" strike="noStrike">
                          <a:effectLst/>
                          <a:latin typeface="Roboto"/>
                        </a:rPr>
                        <a:t>TP2020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800" b="1" i="0" u="none" strike="noStrike">
                          <a:effectLst/>
                          <a:latin typeface="Roboto"/>
                        </a:rPr>
                        <a:t>2021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1" i="0" u="none" strike="noStrike">
                          <a:effectLst/>
                          <a:latin typeface="Roboto"/>
                        </a:rPr>
                        <a:t>2022</a:t>
                      </a:r>
                    </a:p>
                  </a:txBody>
                  <a:tcPr marL="0" marR="0" marT="0" marB="0" anchor="b">
                    <a:lnL>
                      <a:noFill/>
                    </a:lnL>
                    <a:lnR>
                      <a:noFill/>
                    </a:lnR>
                    <a:lnT>
                      <a:noFill/>
                    </a:lnT>
                    <a:lnB>
                      <a:noFill/>
                    </a:lnB>
                  </a:tcPr>
                </a:tc>
                <a:tc>
                  <a:txBody>
                    <a:bodyPr/>
                    <a:lstStyle/>
                    <a:p>
                      <a:pPr algn="r" fontAlgn="b"/>
                      <a:r>
                        <a:rPr lang="fi-FI" sz="800" b="1" i="0" u="none" strike="noStrike">
                          <a:effectLst/>
                          <a:latin typeface="Roboto"/>
                        </a:rPr>
                        <a:t>2023</a:t>
                      </a:r>
                    </a:p>
                  </a:txBody>
                  <a:tcPr marL="0" marR="0" marT="0" marB="0" anchor="b">
                    <a:lnL>
                      <a:noFill/>
                    </a:lnL>
                    <a:lnR>
                      <a:noFill/>
                    </a:lnR>
                    <a:lnT>
                      <a:noFill/>
                    </a:lnT>
                    <a:lnB>
                      <a:noFill/>
                    </a:lnB>
                  </a:tcPr>
                </a:tc>
                <a:extLst>
                  <a:ext uri="{0D108BD9-81ED-4DB2-BD59-A6C34878D82A}">
                    <a16:rowId xmlns:a16="http://schemas.microsoft.com/office/drawing/2014/main" val="598322673"/>
                  </a:ext>
                </a:extLst>
              </a:tr>
              <a:tr h="241649">
                <a:tc>
                  <a:txBody>
                    <a:bodyPr/>
                    <a:lstStyle/>
                    <a:p>
                      <a:pPr algn="l" fontAlgn="b"/>
                      <a:r>
                        <a:rPr lang="fi-FI" sz="800" b="0" i="0" u="none" strike="noStrike">
                          <a:effectLst/>
                          <a:latin typeface="Roboto"/>
                        </a:rPr>
                        <a:t>Kunnallisvero</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1 272 287</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1 320 000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1 356 824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1 317 000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fi-FI" sz="800" b="0" i="0" u="none" strike="noStrike">
                          <a:effectLst/>
                          <a:latin typeface="Roboto"/>
                        </a:rPr>
                        <a:t>1 362 000</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1 408 000</a:t>
                      </a:r>
                    </a:p>
                  </a:txBody>
                  <a:tcPr marL="0" marR="0" marT="0" marB="0" anchor="b">
                    <a:lnL>
                      <a:noFill/>
                    </a:lnL>
                    <a:lnR>
                      <a:noFill/>
                    </a:lnR>
                    <a:lnT>
                      <a:noFill/>
                    </a:lnT>
                    <a:lnB>
                      <a:noFill/>
                    </a:lnB>
                    <a:solidFill>
                      <a:srgbClr val="DCE6F1"/>
                    </a:solidFill>
                  </a:tcPr>
                </a:tc>
                <a:extLst>
                  <a:ext uri="{0D108BD9-81ED-4DB2-BD59-A6C34878D82A}">
                    <a16:rowId xmlns:a16="http://schemas.microsoft.com/office/drawing/2014/main" val="3855578441"/>
                  </a:ext>
                </a:extLst>
              </a:tr>
              <a:tr h="223061">
                <a:tc>
                  <a:txBody>
                    <a:bodyPr/>
                    <a:lstStyle/>
                    <a:p>
                      <a:pPr algn="l" fontAlgn="b"/>
                      <a:endParaRPr lang="fi-FI" sz="800" b="0" i="0" u="none" strike="noStrike">
                        <a:effectLst/>
                        <a:latin typeface="Roboto"/>
                      </a:endParaRPr>
                    </a:p>
                  </a:txBody>
                  <a:tcPr marL="0" marR="0" marT="0" marB="0" anchor="b">
                    <a:lnL>
                      <a:noFill/>
                    </a:lnL>
                    <a:lnR>
                      <a:noFill/>
                    </a:lnR>
                    <a:lnT>
                      <a:noFill/>
                    </a:lnT>
                    <a:lnB>
                      <a:noFill/>
                    </a:lnB>
                  </a:tcPr>
                </a:tc>
                <a:tc>
                  <a:txBody>
                    <a:bodyPr/>
                    <a:lstStyle/>
                    <a:p>
                      <a:pPr algn="r" fontAlgn="b"/>
                      <a:r>
                        <a:rPr lang="fi-FI" sz="800" b="0" i="0" u="none" strike="noStrike">
                          <a:effectLst/>
                          <a:latin typeface="Roboto"/>
                        </a:rPr>
                        <a:t>1,0</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3,8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-2,9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0" i="0" u="none" strike="noStrike">
                          <a:effectLst/>
                          <a:latin typeface="Roboto"/>
                        </a:rPr>
                        <a:t>3,4</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3,4</a:t>
                      </a:r>
                    </a:p>
                  </a:txBody>
                  <a:tcPr marL="0" marR="0" marT="0" marB="0" anchor="b">
                    <a:lnL>
                      <a:noFill/>
                    </a:lnL>
                    <a:lnR>
                      <a:noFill/>
                    </a:lnR>
                    <a:lnT>
                      <a:noFill/>
                    </a:lnT>
                    <a:lnB>
                      <a:noFill/>
                    </a:lnB>
                  </a:tcPr>
                </a:tc>
                <a:extLst>
                  <a:ext uri="{0D108BD9-81ED-4DB2-BD59-A6C34878D82A}">
                    <a16:rowId xmlns:a16="http://schemas.microsoft.com/office/drawing/2014/main" val="1443166107"/>
                  </a:ext>
                </a:extLst>
              </a:tr>
              <a:tr h="223061">
                <a:tc>
                  <a:txBody>
                    <a:bodyPr/>
                    <a:lstStyle/>
                    <a:p>
                      <a:pPr algn="l" fontAlgn="b"/>
                      <a:r>
                        <a:rPr lang="fi-FI" sz="800" b="0" i="0" u="none" strike="noStrike">
                          <a:effectLst/>
                          <a:latin typeface="Roboto"/>
                        </a:rPr>
                        <a:t>Yhteisövero</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129 122</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133 300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136 178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150 000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fi-FI" sz="800" b="0" i="0" u="none" strike="noStrike">
                          <a:effectLst/>
                          <a:latin typeface="Roboto"/>
                        </a:rPr>
                        <a:t>128 000</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130 000</a:t>
                      </a:r>
                    </a:p>
                  </a:txBody>
                  <a:tcPr marL="0" marR="0" marT="0" marB="0" anchor="b">
                    <a:lnL>
                      <a:noFill/>
                    </a:lnL>
                    <a:lnR>
                      <a:noFill/>
                    </a:lnR>
                    <a:lnT>
                      <a:noFill/>
                    </a:lnT>
                    <a:lnB>
                      <a:noFill/>
                    </a:lnB>
                    <a:solidFill>
                      <a:srgbClr val="DCE6F1"/>
                    </a:solidFill>
                  </a:tcPr>
                </a:tc>
                <a:extLst>
                  <a:ext uri="{0D108BD9-81ED-4DB2-BD59-A6C34878D82A}">
                    <a16:rowId xmlns:a16="http://schemas.microsoft.com/office/drawing/2014/main" val="4103589415"/>
                  </a:ext>
                </a:extLst>
              </a:tr>
              <a:tr h="223061">
                <a:tc>
                  <a:txBody>
                    <a:bodyPr/>
                    <a:lstStyle/>
                    <a:p>
                      <a:pPr algn="l" fontAlgn="b"/>
                      <a:endParaRPr lang="fi-FI" sz="800" b="0" i="0" u="none" strike="noStrike">
                        <a:effectLst/>
                        <a:latin typeface="Roboto"/>
                      </a:endParaRPr>
                    </a:p>
                  </a:txBody>
                  <a:tcPr marL="0" marR="0" marT="0" marB="0" anchor="b">
                    <a:lnL>
                      <a:noFill/>
                    </a:lnL>
                    <a:lnR>
                      <a:noFill/>
                    </a:lnR>
                    <a:lnT>
                      <a:noFill/>
                    </a:lnT>
                    <a:lnB>
                      <a:noFill/>
                    </a:lnB>
                  </a:tcPr>
                </a:tc>
                <a:tc>
                  <a:txBody>
                    <a:bodyPr/>
                    <a:lstStyle/>
                    <a:p>
                      <a:pPr algn="r" fontAlgn="b"/>
                      <a:r>
                        <a:rPr lang="fi-FI" sz="800" b="0" i="0" u="none" strike="noStrike">
                          <a:effectLst/>
                          <a:latin typeface="Roboto"/>
                        </a:rPr>
                        <a:t>3,1</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3,2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10,1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0" i="0" u="none" strike="noStrike">
                          <a:effectLst/>
                          <a:latin typeface="Roboto"/>
                        </a:rPr>
                        <a:t>-14,7</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1,6</a:t>
                      </a:r>
                    </a:p>
                  </a:txBody>
                  <a:tcPr marL="0" marR="0" marT="0" marB="0" anchor="b">
                    <a:lnL>
                      <a:noFill/>
                    </a:lnL>
                    <a:lnR>
                      <a:noFill/>
                    </a:lnR>
                    <a:lnT>
                      <a:noFill/>
                    </a:lnT>
                    <a:lnB>
                      <a:noFill/>
                    </a:lnB>
                  </a:tcPr>
                </a:tc>
                <a:extLst>
                  <a:ext uri="{0D108BD9-81ED-4DB2-BD59-A6C34878D82A}">
                    <a16:rowId xmlns:a16="http://schemas.microsoft.com/office/drawing/2014/main" val="1558907474"/>
                  </a:ext>
                </a:extLst>
              </a:tr>
              <a:tr h="223061">
                <a:tc>
                  <a:txBody>
                    <a:bodyPr/>
                    <a:lstStyle/>
                    <a:p>
                      <a:pPr algn="l" fontAlgn="b"/>
                      <a:r>
                        <a:rPr lang="fi-FI" sz="800" b="0" i="0" u="none" strike="noStrike">
                          <a:effectLst/>
                          <a:latin typeface="Roboto"/>
                        </a:rPr>
                        <a:t>Kiinteistövero</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120 293</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123 500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112 338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0" i="0" u="none" strike="noStrike">
                          <a:effectLst/>
                          <a:latin typeface="Roboto"/>
                        </a:rPr>
                        <a:t>133 000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fi-FI" sz="800" b="0" i="0" u="none" strike="noStrike">
                          <a:effectLst/>
                          <a:latin typeface="Roboto"/>
                        </a:rPr>
                        <a:t>135 000</a:t>
                      </a:r>
                    </a:p>
                  </a:txBody>
                  <a:tcPr marL="0" marR="0" marT="0" marB="0" anchor="b">
                    <a:lnL>
                      <a:noFill/>
                    </a:lnL>
                    <a:lnR>
                      <a:noFill/>
                    </a:lnR>
                    <a:lnT>
                      <a:noFill/>
                    </a:lnT>
                    <a:lnB>
                      <a:noFill/>
                    </a:lnB>
                    <a:solidFill>
                      <a:srgbClr val="DCE6F1"/>
                    </a:solidFill>
                  </a:tcPr>
                </a:tc>
                <a:tc>
                  <a:txBody>
                    <a:bodyPr/>
                    <a:lstStyle/>
                    <a:p>
                      <a:pPr algn="r" fontAlgn="b"/>
                      <a:r>
                        <a:rPr lang="fi-FI" sz="800" b="0" i="0" u="none" strike="noStrike">
                          <a:effectLst/>
                          <a:latin typeface="Roboto"/>
                        </a:rPr>
                        <a:t>137 000</a:t>
                      </a:r>
                    </a:p>
                  </a:txBody>
                  <a:tcPr marL="0" marR="0" marT="0" marB="0" anchor="b">
                    <a:lnL>
                      <a:noFill/>
                    </a:lnL>
                    <a:lnR>
                      <a:noFill/>
                    </a:lnR>
                    <a:lnT>
                      <a:noFill/>
                    </a:lnT>
                    <a:lnB>
                      <a:noFill/>
                    </a:lnB>
                    <a:solidFill>
                      <a:srgbClr val="DCE6F1"/>
                    </a:solidFill>
                  </a:tcPr>
                </a:tc>
                <a:extLst>
                  <a:ext uri="{0D108BD9-81ED-4DB2-BD59-A6C34878D82A}">
                    <a16:rowId xmlns:a16="http://schemas.microsoft.com/office/drawing/2014/main" val="23346122"/>
                  </a:ext>
                </a:extLst>
              </a:tr>
              <a:tr h="234465">
                <a:tc>
                  <a:txBody>
                    <a:bodyPr/>
                    <a:lstStyle/>
                    <a:p>
                      <a:pPr algn="l" fontAlgn="b"/>
                      <a:endParaRPr lang="fi-FI" sz="800" b="0" i="0" u="none" strike="noStrike">
                        <a:effectLst/>
                        <a:latin typeface="Roboto"/>
                      </a:endParaRPr>
                    </a:p>
                  </a:txBody>
                  <a:tcPr marL="0" marR="0" marT="0" marB="0" anchor="b">
                    <a:lnL>
                      <a:noFill/>
                    </a:lnL>
                    <a:lnR>
                      <a:noFill/>
                    </a:lnR>
                    <a:lnT>
                      <a:noFill/>
                    </a:lnT>
                    <a:lnB>
                      <a:noFill/>
                    </a:lnB>
                  </a:tcPr>
                </a:tc>
                <a:tc>
                  <a:txBody>
                    <a:bodyPr/>
                    <a:lstStyle/>
                    <a:p>
                      <a:pPr algn="r" fontAlgn="b"/>
                      <a:r>
                        <a:rPr lang="fi-FI" sz="800" b="0" i="0" u="none" strike="noStrike">
                          <a:effectLst/>
                          <a:latin typeface="Roboto"/>
                        </a:rPr>
                        <a:t>2,8</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2,7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18,4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0" i="0" u="none" strike="noStrike">
                          <a:effectLst/>
                          <a:latin typeface="Roboto"/>
                        </a:rPr>
                        <a:t>1,5</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1,5</a:t>
                      </a:r>
                    </a:p>
                  </a:txBody>
                  <a:tcPr marL="0" marR="0" marT="0" marB="0" anchor="b">
                    <a:lnL>
                      <a:noFill/>
                    </a:lnL>
                    <a:lnR>
                      <a:noFill/>
                    </a:lnR>
                    <a:lnT>
                      <a:noFill/>
                    </a:lnT>
                    <a:lnB>
                      <a:noFill/>
                    </a:lnB>
                  </a:tcPr>
                </a:tc>
                <a:extLst>
                  <a:ext uri="{0D108BD9-81ED-4DB2-BD59-A6C34878D82A}">
                    <a16:rowId xmlns:a16="http://schemas.microsoft.com/office/drawing/2014/main" val="2657450571"/>
                  </a:ext>
                </a:extLst>
              </a:tr>
              <a:tr h="223061">
                <a:tc>
                  <a:txBody>
                    <a:bodyPr/>
                    <a:lstStyle/>
                    <a:p>
                      <a:pPr algn="l" fontAlgn="b"/>
                      <a:r>
                        <a:rPr lang="fi-FI" sz="800" b="1" i="0" u="none" strike="noStrike">
                          <a:effectLst/>
                          <a:latin typeface="Roboto"/>
                        </a:rPr>
                        <a:t>Verotulot yhteensä</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1 521 702</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1 576 800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1" i="0" u="none" strike="noStrike">
                          <a:effectLst/>
                          <a:latin typeface="Roboto"/>
                        </a:rPr>
                        <a:t>1 605 340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1" i="0" u="none" strike="noStrike">
                          <a:effectLst/>
                          <a:latin typeface="Roboto"/>
                        </a:rPr>
                        <a:t>1 600 000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fi-FI" sz="800" b="1" i="0" u="none" strike="noStrike">
                          <a:effectLst/>
                          <a:latin typeface="Roboto"/>
                        </a:rPr>
                        <a:t>1 625 000</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1 675 000</a:t>
                      </a:r>
                    </a:p>
                  </a:txBody>
                  <a:tcPr marL="0" marR="0" marT="0" marB="0" anchor="b">
                    <a:lnL>
                      <a:noFill/>
                    </a:lnL>
                    <a:lnR>
                      <a:noFill/>
                    </a:lnR>
                    <a:lnT>
                      <a:noFill/>
                    </a:lnT>
                    <a:lnB>
                      <a:noFill/>
                    </a:lnB>
                    <a:solidFill>
                      <a:srgbClr val="DCE6F1"/>
                    </a:solidFill>
                  </a:tcPr>
                </a:tc>
                <a:extLst>
                  <a:ext uri="{0D108BD9-81ED-4DB2-BD59-A6C34878D82A}">
                    <a16:rowId xmlns:a16="http://schemas.microsoft.com/office/drawing/2014/main" val="3122355198"/>
                  </a:ext>
                </a:extLst>
              </a:tr>
              <a:tr h="223061">
                <a:tc>
                  <a:txBody>
                    <a:bodyPr/>
                    <a:lstStyle/>
                    <a:p>
                      <a:pPr algn="l" fontAlgn="b"/>
                      <a:r>
                        <a:rPr lang="fi-FI" sz="800" b="0" i="0" u="none" strike="noStrike">
                          <a:effectLst/>
                          <a:latin typeface="Roboto"/>
                        </a:rPr>
                        <a:t>muutos-% </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1,3</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3,6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1,6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0" i="0" u="none" strike="noStrike">
                          <a:effectLst/>
                          <a:latin typeface="Roboto"/>
                        </a:rPr>
                        <a:t>1,6</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3,1</a:t>
                      </a:r>
                    </a:p>
                  </a:txBody>
                  <a:tcPr marL="0" marR="0" marT="0" marB="0" anchor="b">
                    <a:lnL>
                      <a:noFill/>
                    </a:lnL>
                    <a:lnR>
                      <a:noFill/>
                    </a:lnR>
                    <a:lnT>
                      <a:noFill/>
                    </a:lnT>
                    <a:lnB>
                      <a:noFill/>
                    </a:lnB>
                  </a:tcPr>
                </a:tc>
                <a:extLst>
                  <a:ext uri="{0D108BD9-81ED-4DB2-BD59-A6C34878D82A}">
                    <a16:rowId xmlns:a16="http://schemas.microsoft.com/office/drawing/2014/main" val="2589346464"/>
                  </a:ext>
                </a:extLst>
              </a:tr>
              <a:tr h="223061">
                <a:tc>
                  <a:txBody>
                    <a:bodyPr/>
                    <a:lstStyle/>
                    <a:p>
                      <a:pPr algn="l" fontAlgn="b"/>
                      <a:r>
                        <a:rPr lang="fi-FI" sz="800" b="0" i="0" u="none" strike="noStrike">
                          <a:effectLst/>
                          <a:latin typeface="Roboto"/>
                        </a:rPr>
                        <a:t>Peruspavelujen vos</a:t>
                      </a:r>
                    </a:p>
                  </a:txBody>
                  <a:tcPr marL="0" marR="0" marT="0" marB="0" anchor="b">
                    <a:lnL>
                      <a:noFill/>
                    </a:lnL>
                    <a:lnR>
                      <a:noFill/>
                    </a:lnR>
                    <a:lnT>
                      <a:noFill/>
                    </a:lnT>
                    <a:lnB>
                      <a:noFill/>
                    </a:lnB>
                    <a:solidFill>
                      <a:srgbClr val="EEECE1"/>
                    </a:solidFill>
                  </a:tcPr>
                </a:tc>
                <a:tc>
                  <a:txBody>
                    <a:bodyPr/>
                    <a:lstStyle/>
                    <a:p>
                      <a:pPr algn="r" fontAlgn="b"/>
                      <a:r>
                        <a:rPr lang="fi-FI" sz="800" b="0" i="0" u="none" strike="noStrike">
                          <a:effectLst/>
                          <a:latin typeface="Roboto"/>
                        </a:rPr>
                        <a:t>59277</a:t>
                      </a:r>
                    </a:p>
                  </a:txBody>
                  <a:tcPr marL="0" marR="0" marT="0" marB="0" anchor="b">
                    <a:lnL>
                      <a:noFill/>
                    </a:lnL>
                    <a:lnR>
                      <a:noFill/>
                    </a:lnR>
                    <a:lnT>
                      <a:noFill/>
                    </a:lnT>
                    <a:lnB>
                      <a:noFill/>
                    </a:lnB>
                    <a:solidFill>
                      <a:srgbClr val="EEECE1"/>
                    </a:solidFill>
                  </a:tcPr>
                </a:tc>
                <a:tc>
                  <a:txBody>
                    <a:bodyPr/>
                    <a:lstStyle/>
                    <a:p>
                      <a:pPr algn="r" fontAlgn="b"/>
                      <a:r>
                        <a:rPr lang="fi-FI" sz="800" b="0" i="0" u="none" strike="noStrike">
                          <a:effectLst/>
                          <a:latin typeface="Roboto"/>
                        </a:rPr>
                        <a:t>20 902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fi-FI" sz="800" b="0" i="0" u="none" strike="noStrike">
                          <a:solidFill>
                            <a:srgbClr val="FF0000"/>
                          </a:solidFill>
                          <a:effectLst/>
                          <a:latin typeface="Roboto"/>
                        </a:rPr>
                        <a:t>118 917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fi-FI" sz="800" b="0" i="0" u="none" strike="noStrike">
                          <a:effectLst/>
                          <a:latin typeface="Roboto"/>
                        </a:rPr>
                        <a:t>39 849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r" fontAlgn="b"/>
                      <a:r>
                        <a:rPr lang="fi-FI" sz="800" b="0" i="0" u="none" strike="noStrike">
                          <a:effectLst/>
                          <a:latin typeface="Roboto"/>
                        </a:rPr>
                        <a:t>38 874</a:t>
                      </a:r>
                    </a:p>
                  </a:txBody>
                  <a:tcPr marL="0" marR="0" marT="0" marB="0" anchor="b">
                    <a:lnL>
                      <a:noFill/>
                    </a:lnL>
                    <a:lnR>
                      <a:noFill/>
                    </a:lnR>
                    <a:lnT>
                      <a:noFill/>
                    </a:lnT>
                    <a:lnB>
                      <a:noFill/>
                    </a:lnB>
                    <a:solidFill>
                      <a:srgbClr val="EEECE1"/>
                    </a:solidFill>
                  </a:tcPr>
                </a:tc>
                <a:tc>
                  <a:txBody>
                    <a:bodyPr/>
                    <a:lstStyle/>
                    <a:p>
                      <a:pPr algn="r" fontAlgn="b"/>
                      <a:r>
                        <a:rPr lang="fi-FI" sz="800" b="0" i="0" u="none" strike="noStrike">
                          <a:effectLst/>
                          <a:latin typeface="Roboto"/>
                        </a:rPr>
                        <a:t>53 898</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706479328"/>
                  </a:ext>
                </a:extLst>
              </a:tr>
              <a:tr h="223061">
                <a:tc>
                  <a:txBody>
                    <a:bodyPr/>
                    <a:lstStyle/>
                    <a:p>
                      <a:pPr algn="l" fontAlgn="b"/>
                      <a:r>
                        <a:rPr lang="fi-FI" sz="800" b="0" i="0" u="none" strike="noStrike" err="1">
                          <a:effectLst/>
                          <a:latin typeface="Roboto"/>
                        </a:rPr>
                        <a:t>Veroperustemuut</a:t>
                      </a:r>
                      <a:r>
                        <a:rPr lang="fi-FI" sz="800" b="0" i="0" u="none" strike="noStrike">
                          <a:effectLst/>
                          <a:latin typeface="Roboto"/>
                        </a:rPr>
                        <a:t>. korvaus</a:t>
                      </a:r>
                    </a:p>
                  </a:txBody>
                  <a:tcPr marL="0" marR="0" marT="0" marB="0" anchor="b">
                    <a:lnL>
                      <a:noFill/>
                    </a:lnL>
                    <a:lnR>
                      <a:noFill/>
                    </a:lnR>
                    <a:lnT>
                      <a:noFill/>
                    </a:lnT>
                    <a:lnB>
                      <a:noFill/>
                    </a:lnB>
                    <a:solidFill>
                      <a:srgbClr val="FFFFFF"/>
                    </a:solidFill>
                  </a:tcPr>
                </a:tc>
                <a:tc>
                  <a:txBody>
                    <a:bodyPr/>
                    <a:lstStyle/>
                    <a:p>
                      <a:pPr algn="l" fontAlgn="b"/>
                      <a:r>
                        <a:rPr lang="fi-FI" sz="800" b="0" i="0" u="none" strike="noStrike">
                          <a:effectLst/>
                          <a:latin typeface="Roboto"/>
                        </a:rPr>
                        <a:t> </a:t>
                      </a:r>
                    </a:p>
                  </a:txBody>
                  <a:tcPr marL="0" marR="0" marT="0" marB="0" anchor="b">
                    <a:lnL>
                      <a:noFill/>
                    </a:lnL>
                    <a:lnR>
                      <a:noFill/>
                    </a:lnR>
                    <a:lnT>
                      <a:noFill/>
                    </a:lnT>
                    <a:lnB>
                      <a:noFill/>
                    </a:lnB>
                    <a:solidFill>
                      <a:srgbClr val="FFFFFF"/>
                    </a:solidFill>
                  </a:tcPr>
                </a:tc>
                <a:tc>
                  <a:txBody>
                    <a:bodyPr/>
                    <a:lstStyle/>
                    <a:p>
                      <a:pPr algn="r" fontAlgn="b"/>
                      <a:r>
                        <a:rPr lang="fi-FI" sz="800" b="0" i="0" u="none" strike="noStrike">
                          <a:effectLst/>
                          <a:latin typeface="Roboto"/>
                        </a:rPr>
                        <a:t>76 714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fi-FI" sz="800" b="0" i="0" u="none" strike="noStrike">
                          <a:solidFill>
                            <a:srgbClr val="FF0000"/>
                          </a:solidFill>
                          <a:effectLst/>
                          <a:latin typeface="Roboto"/>
                        </a:rPr>
                        <a:t>85 821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fi-FI" sz="800" b="0" i="0" u="none" strike="noStrike">
                          <a:effectLst/>
                          <a:latin typeface="Roboto"/>
                        </a:rPr>
                        <a:t>85 472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fi-FI" sz="800" b="0" i="0" u="none" strike="noStrike">
                          <a:effectLst/>
                          <a:latin typeface="Roboto"/>
                        </a:rPr>
                        <a:t>91 547</a:t>
                      </a:r>
                    </a:p>
                  </a:txBody>
                  <a:tcPr marL="0" marR="0" marT="0" marB="0" anchor="b">
                    <a:lnL>
                      <a:noFill/>
                    </a:lnL>
                    <a:lnR>
                      <a:noFill/>
                    </a:lnR>
                    <a:lnT>
                      <a:noFill/>
                    </a:lnT>
                    <a:lnB>
                      <a:noFill/>
                    </a:lnB>
                    <a:solidFill>
                      <a:srgbClr val="FFFFFF"/>
                    </a:solidFill>
                  </a:tcPr>
                </a:tc>
                <a:tc>
                  <a:txBody>
                    <a:bodyPr/>
                    <a:lstStyle/>
                    <a:p>
                      <a:pPr algn="r" fontAlgn="b"/>
                      <a:r>
                        <a:rPr lang="fi-FI" sz="800" b="0" i="0" u="none" strike="noStrike">
                          <a:effectLst/>
                          <a:latin typeface="Roboto"/>
                        </a:rPr>
                        <a:t>98 078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1145650"/>
                  </a:ext>
                </a:extLst>
              </a:tr>
              <a:tr h="94854">
                <a:tc>
                  <a:txBody>
                    <a:bodyPr/>
                    <a:lstStyle/>
                    <a:p>
                      <a:pPr algn="l" fontAlgn="b"/>
                      <a:endParaRPr lang="fi-FI" sz="800" b="0" i="0" u="none" strike="noStrike">
                        <a:effectLst/>
                        <a:latin typeface="Roboto"/>
                      </a:endParaRPr>
                    </a:p>
                  </a:txBody>
                  <a:tcPr marL="0" marR="0" marT="0" marB="0" anchor="b">
                    <a:lnL>
                      <a:noFill/>
                    </a:lnL>
                    <a:lnR>
                      <a:noFill/>
                    </a:lnR>
                    <a:lnT>
                      <a:noFill/>
                    </a:lnT>
                    <a:lnB>
                      <a:noFill/>
                    </a:lnB>
                    <a:solidFill>
                      <a:srgbClr val="EEECE1"/>
                    </a:solidFill>
                  </a:tcPr>
                </a:tc>
                <a:tc>
                  <a:txBody>
                    <a:bodyPr/>
                    <a:lstStyle/>
                    <a:p>
                      <a:pPr algn="l" fontAlgn="b"/>
                      <a:r>
                        <a:rPr lang="fi-FI" sz="800" b="0" i="0" u="none" strike="noStrike">
                          <a:effectLst/>
                          <a:latin typeface="Roboto"/>
                        </a:rPr>
                        <a:t> </a:t>
                      </a:r>
                    </a:p>
                  </a:txBody>
                  <a:tcPr marL="0" marR="0" marT="0" marB="0" anchor="b">
                    <a:lnL>
                      <a:noFill/>
                    </a:lnL>
                    <a:lnR>
                      <a:noFill/>
                    </a:lnR>
                    <a:lnT>
                      <a:noFill/>
                    </a:lnT>
                    <a:lnB>
                      <a:noFill/>
                    </a:lnB>
                    <a:solidFill>
                      <a:srgbClr val="EEECE1"/>
                    </a:solidFill>
                  </a:tcPr>
                </a:tc>
                <a:tc>
                  <a:txBody>
                    <a:bodyPr/>
                    <a:lstStyle/>
                    <a:p>
                      <a:pPr algn="l" fontAlgn="b"/>
                      <a:r>
                        <a:rPr lang="fi-FI" sz="800" b="0" i="0" u="none" strike="noStrike">
                          <a:effectLst/>
                          <a:latin typeface="Roboto"/>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endParaRPr lang="fi-FI" sz="800" b="0" i="1" u="none" strike="noStrike">
                        <a:solidFill>
                          <a:srgbClr val="FF0000"/>
                        </a:solidFill>
                        <a:effectLst/>
                        <a:latin typeface="Robot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EECE1"/>
                    </a:solidFill>
                  </a:tcPr>
                </a:tc>
                <a:tc gridSpan="2">
                  <a:txBody>
                    <a:bodyPr/>
                    <a:lstStyle/>
                    <a:p>
                      <a:pPr algn="l" fontAlgn="b"/>
                      <a:endParaRPr lang="fi-FI" sz="800" b="0" i="0" u="none" strike="noStrike">
                        <a:solidFill>
                          <a:srgbClr val="FF0000"/>
                        </a:solidFill>
                        <a:effectLst/>
                        <a:latin typeface="Roboto"/>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hMerge="1">
                  <a:txBody>
                    <a:bodyPr/>
                    <a:lstStyle/>
                    <a:p>
                      <a:endParaRPr lang="fi-FI"/>
                    </a:p>
                  </a:txBody>
                  <a:tcPr/>
                </a:tc>
                <a:tc>
                  <a:txBody>
                    <a:bodyPr/>
                    <a:lstStyle/>
                    <a:p>
                      <a:pPr algn="l" fontAlgn="b"/>
                      <a:r>
                        <a:rPr lang="fi-FI" sz="800" b="0" i="0" u="none" strike="noStrike">
                          <a:effectLst/>
                          <a:latin typeface="Roboto"/>
                        </a:rPr>
                        <a:t> </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442212069"/>
                  </a:ext>
                </a:extLst>
              </a:tr>
              <a:tr h="223061">
                <a:tc>
                  <a:txBody>
                    <a:bodyPr/>
                    <a:lstStyle/>
                    <a:p>
                      <a:pPr algn="l" fontAlgn="b"/>
                      <a:r>
                        <a:rPr lang="fi-FI" sz="800" b="1" i="0" u="none" strike="noStrike">
                          <a:effectLst/>
                          <a:latin typeface="Roboto"/>
                        </a:rPr>
                        <a:t>Valtionosuudet yhteensä</a:t>
                      </a:r>
                    </a:p>
                  </a:txBody>
                  <a:tcPr marL="0" marR="0" marT="0" marB="0" anchor="b">
                    <a:lnL>
                      <a:noFill/>
                    </a:lnL>
                    <a:lnR>
                      <a:noFill/>
                    </a:lnR>
                    <a:lnT>
                      <a:noFill/>
                    </a:lnT>
                    <a:lnB>
                      <a:noFill/>
                    </a:lnB>
                    <a:solidFill>
                      <a:srgbClr val="FFFFFF"/>
                    </a:solidFill>
                  </a:tcPr>
                </a:tc>
                <a:tc>
                  <a:txBody>
                    <a:bodyPr/>
                    <a:lstStyle/>
                    <a:p>
                      <a:pPr algn="r" fontAlgn="b"/>
                      <a:r>
                        <a:rPr lang="fi-FI" sz="800" b="1" i="0" u="none" strike="noStrike">
                          <a:effectLst/>
                          <a:latin typeface="Roboto"/>
                        </a:rPr>
                        <a:t>59 277</a:t>
                      </a:r>
                    </a:p>
                  </a:txBody>
                  <a:tcPr marL="0" marR="0" marT="0" marB="0" anchor="b">
                    <a:lnL>
                      <a:noFill/>
                    </a:lnL>
                    <a:lnR>
                      <a:noFill/>
                    </a:lnR>
                    <a:lnT>
                      <a:noFill/>
                    </a:lnT>
                    <a:lnB>
                      <a:noFill/>
                    </a:lnB>
                    <a:solidFill>
                      <a:srgbClr val="FFFFFF"/>
                    </a:solidFill>
                  </a:tcPr>
                </a:tc>
                <a:tc>
                  <a:txBody>
                    <a:bodyPr/>
                    <a:lstStyle/>
                    <a:p>
                      <a:pPr algn="r" fontAlgn="b"/>
                      <a:r>
                        <a:rPr lang="fi-FI" sz="800" b="1" i="0" u="none" strike="noStrike">
                          <a:effectLst/>
                          <a:latin typeface="Roboto"/>
                        </a:rPr>
                        <a:t>97 616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fi-FI" sz="800" b="1" i="0" u="none" strike="noStrike">
                          <a:effectLst/>
                          <a:latin typeface="Roboto"/>
                        </a:rPr>
                        <a:t>204 738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fi-FI" sz="800" b="1" i="0" u="none" strike="noStrike">
                          <a:effectLst/>
                          <a:latin typeface="Roboto"/>
                        </a:rPr>
                        <a:t>125 321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fi-FI" sz="800" b="1" i="0" u="none" strike="noStrike">
                          <a:effectLst/>
                          <a:latin typeface="Roboto"/>
                        </a:rPr>
                        <a:t>130 421</a:t>
                      </a:r>
                    </a:p>
                  </a:txBody>
                  <a:tcPr marL="0" marR="0" marT="0" marB="0" anchor="b">
                    <a:lnL>
                      <a:noFill/>
                    </a:lnL>
                    <a:lnR>
                      <a:noFill/>
                    </a:lnR>
                    <a:lnT>
                      <a:noFill/>
                    </a:lnT>
                    <a:lnB>
                      <a:noFill/>
                    </a:lnB>
                    <a:solidFill>
                      <a:srgbClr val="FFFFFF"/>
                    </a:solidFill>
                  </a:tcPr>
                </a:tc>
                <a:tc>
                  <a:txBody>
                    <a:bodyPr/>
                    <a:lstStyle/>
                    <a:p>
                      <a:pPr algn="r" fontAlgn="b"/>
                      <a:r>
                        <a:rPr lang="fi-FI" sz="800" b="1" i="0" u="none" strike="noStrike">
                          <a:effectLst/>
                          <a:latin typeface="Roboto"/>
                        </a:rPr>
                        <a:t>151 975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28444831"/>
                  </a:ext>
                </a:extLst>
              </a:tr>
              <a:tr h="223061">
                <a:tc>
                  <a:txBody>
                    <a:bodyPr/>
                    <a:lstStyle/>
                    <a:p>
                      <a:pPr algn="l" fontAlgn="b"/>
                      <a:r>
                        <a:rPr lang="fi-FI" sz="800" b="0" i="0" u="none" strike="noStrike">
                          <a:effectLst/>
                          <a:latin typeface="Roboto"/>
                        </a:rPr>
                        <a:t>muutos-% </a:t>
                      </a:r>
                    </a:p>
                  </a:txBody>
                  <a:tcPr marL="0" marR="0" marT="0" marB="0" anchor="b">
                    <a:lnL>
                      <a:noFill/>
                    </a:lnL>
                    <a:lnR>
                      <a:noFill/>
                    </a:lnR>
                    <a:lnT>
                      <a:noFill/>
                    </a:lnT>
                    <a:lnB>
                      <a:noFill/>
                    </a:lnB>
                    <a:solidFill>
                      <a:srgbClr val="EEECE1"/>
                    </a:solidFill>
                  </a:tcPr>
                </a:tc>
                <a:tc>
                  <a:txBody>
                    <a:bodyPr/>
                    <a:lstStyle/>
                    <a:p>
                      <a:pPr algn="l" fontAlgn="b"/>
                      <a:r>
                        <a:rPr lang="fi-FI" sz="800" b="1" i="0" u="none" strike="noStrike">
                          <a:effectLst/>
                          <a:latin typeface="Roboto"/>
                        </a:rPr>
                        <a:t> </a:t>
                      </a:r>
                    </a:p>
                  </a:txBody>
                  <a:tcPr marL="0" marR="0" marT="0" marB="0" anchor="b">
                    <a:lnL>
                      <a:noFill/>
                    </a:lnL>
                    <a:lnR>
                      <a:noFill/>
                    </a:lnR>
                    <a:lnT>
                      <a:noFill/>
                    </a:lnT>
                    <a:lnB>
                      <a:noFill/>
                    </a:lnB>
                    <a:solidFill>
                      <a:srgbClr val="EEECE1"/>
                    </a:solidFill>
                  </a:tcPr>
                </a:tc>
                <a:tc>
                  <a:txBody>
                    <a:bodyPr/>
                    <a:lstStyle/>
                    <a:p>
                      <a:pPr algn="l" fontAlgn="b"/>
                      <a:r>
                        <a:rPr lang="fi-FI" sz="800" b="1" i="0" u="none" strike="noStrike">
                          <a:effectLst/>
                          <a:latin typeface="Roboto"/>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fi-FI" sz="800" b="0" i="0" u="none" strike="noStrike">
                          <a:effectLst/>
                          <a:latin typeface="Roboto"/>
                        </a:rPr>
                        <a:t>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fi-FI" sz="800" b="0" i="0" u="none" strike="noStrike">
                          <a:effectLst/>
                          <a:latin typeface="Roboto"/>
                        </a:rPr>
                        <a:t>-38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r" fontAlgn="b"/>
                      <a:r>
                        <a:rPr lang="fi-FI" sz="800" b="0" i="0" u="none" strike="noStrike">
                          <a:effectLst/>
                          <a:latin typeface="Roboto"/>
                        </a:rPr>
                        <a:t>4</a:t>
                      </a:r>
                    </a:p>
                  </a:txBody>
                  <a:tcPr marL="0" marR="0" marT="0" marB="0" anchor="b">
                    <a:lnL>
                      <a:noFill/>
                    </a:lnL>
                    <a:lnR>
                      <a:noFill/>
                    </a:lnR>
                    <a:lnT>
                      <a:noFill/>
                    </a:lnT>
                    <a:lnB>
                      <a:noFill/>
                    </a:lnB>
                    <a:solidFill>
                      <a:srgbClr val="EEECE1"/>
                    </a:solidFill>
                  </a:tcPr>
                </a:tc>
                <a:tc>
                  <a:txBody>
                    <a:bodyPr/>
                    <a:lstStyle/>
                    <a:p>
                      <a:pPr algn="r" fontAlgn="b"/>
                      <a:r>
                        <a:rPr lang="fi-FI" sz="800" b="0" i="0" u="none" strike="noStrike">
                          <a:effectLst/>
                          <a:latin typeface="Roboto"/>
                        </a:rPr>
                        <a:t>17</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3262325737"/>
                  </a:ext>
                </a:extLst>
              </a:tr>
              <a:tr h="223061">
                <a:tc>
                  <a:txBody>
                    <a:bodyPr/>
                    <a:lstStyle/>
                    <a:p>
                      <a:pPr algn="l" fontAlgn="b"/>
                      <a:r>
                        <a:rPr lang="fi-FI" sz="800" b="1" i="0" u="none" strike="noStrike">
                          <a:effectLst/>
                          <a:latin typeface="Roboto"/>
                        </a:rPr>
                        <a:t>Verorahoitus yhteensä </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1 580 979</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1 674 416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1" i="0" u="none" strike="noStrike">
                          <a:effectLst/>
                          <a:latin typeface="Roboto"/>
                        </a:rPr>
                        <a:t>1 810 078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fi-FI" sz="800" b="1" i="0" u="none" strike="noStrike">
                          <a:effectLst/>
                          <a:latin typeface="Roboto"/>
                        </a:rPr>
                        <a:t>1 725 321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fi-FI" sz="800" b="1" i="0" u="none" strike="noStrike">
                          <a:effectLst/>
                          <a:latin typeface="Roboto"/>
                        </a:rPr>
                        <a:t>1 755 421</a:t>
                      </a:r>
                    </a:p>
                  </a:txBody>
                  <a:tcPr marL="0" marR="0" marT="0" marB="0" anchor="b">
                    <a:lnL>
                      <a:noFill/>
                    </a:lnL>
                    <a:lnR>
                      <a:noFill/>
                    </a:lnR>
                    <a:lnT>
                      <a:noFill/>
                    </a:lnT>
                    <a:lnB>
                      <a:noFill/>
                    </a:lnB>
                    <a:solidFill>
                      <a:srgbClr val="DCE6F1"/>
                    </a:solidFill>
                  </a:tcPr>
                </a:tc>
                <a:tc>
                  <a:txBody>
                    <a:bodyPr/>
                    <a:lstStyle/>
                    <a:p>
                      <a:pPr algn="r" fontAlgn="b"/>
                      <a:r>
                        <a:rPr lang="fi-FI" sz="800" b="1" i="0" u="none" strike="noStrike">
                          <a:effectLst/>
                          <a:latin typeface="Roboto"/>
                        </a:rPr>
                        <a:t>1 826 975</a:t>
                      </a:r>
                    </a:p>
                  </a:txBody>
                  <a:tcPr marL="0" marR="0" marT="0" marB="0" anchor="b">
                    <a:lnL>
                      <a:noFill/>
                    </a:lnL>
                    <a:lnR>
                      <a:noFill/>
                    </a:lnR>
                    <a:lnT>
                      <a:noFill/>
                    </a:lnT>
                    <a:lnB>
                      <a:noFill/>
                    </a:lnB>
                    <a:solidFill>
                      <a:srgbClr val="DCE6F1"/>
                    </a:solidFill>
                  </a:tcPr>
                </a:tc>
                <a:extLst>
                  <a:ext uri="{0D108BD9-81ED-4DB2-BD59-A6C34878D82A}">
                    <a16:rowId xmlns:a16="http://schemas.microsoft.com/office/drawing/2014/main" val="2211135345"/>
                  </a:ext>
                </a:extLst>
              </a:tr>
              <a:tr h="223061">
                <a:tc>
                  <a:txBody>
                    <a:bodyPr/>
                    <a:lstStyle/>
                    <a:p>
                      <a:pPr algn="l" fontAlgn="b"/>
                      <a:r>
                        <a:rPr lang="fi-FI" sz="800" b="0" i="0" u="none" strike="noStrike">
                          <a:effectLst/>
                          <a:latin typeface="Roboto"/>
                        </a:rPr>
                        <a:t>muutos-% </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2,3</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5,9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800" b="0" i="0" u="none" strike="noStrike">
                          <a:effectLst/>
                          <a:latin typeface="Roboto"/>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effectLst/>
                          <a:latin typeface="Roboto"/>
                        </a:rPr>
                        <a:t>-3,0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i-FI" sz="800" b="0" i="0" u="none" strike="noStrike">
                          <a:effectLst/>
                          <a:latin typeface="Roboto"/>
                        </a:rPr>
                        <a:t>1,7</a:t>
                      </a:r>
                    </a:p>
                  </a:txBody>
                  <a:tcPr marL="0" marR="0" marT="0" marB="0" anchor="b">
                    <a:lnL>
                      <a:noFill/>
                    </a:lnL>
                    <a:lnR>
                      <a:noFill/>
                    </a:lnR>
                    <a:lnT>
                      <a:noFill/>
                    </a:lnT>
                    <a:lnB>
                      <a:noFill/>
                    </a:lnB>
                  </a:tcPr>
                </a:tc>
                <a:tc>
                  <a:txBody>
                    <a:bodyPr/>
                    <a:lstStyle/>
                    <a:p>
                      <a:pPr algn="r" fontAlgn="b"/>
                      <a:r>
                        <a:rPr lang="fi-FI" sz="800" b="0" i="0" u="none" strike="noStrike">
                          <a:effectLst/>
                          <a:latin typeface="Roboto"/>
                        </a:rPr>
                        <a:t>4,1</a:t>
                      </a:r>
                    </a:p>
                  </a:txBody>
                  <a:tcPr marL="0" marR="0" marT="0" marB="0" anchor="b">
                    <a:lnL>
                      <a:noFill/>
                    </a:lnL>
                    <a:lnR>
                      <a:noFill/>
                    </a:lnR>
                    <a:lnT>
                      <a:noFill/>
                    </a:lnT>
                    <a:lnB>
                      <a:noFill/>
                    </a:lnB>
                  </a:tcPr>
                </a:tc>
                <a:extLst>
                  <a:ext uri="{0D108BD9-81ED-4DB2-BD59-A6C34878D82A}">
                    <a16:rowId xmlns:a16="http://schemas.microsoft.com/office/drawing/2014/main" val="1832496018"/>
                  </a:ext>
                </a:extLst>
              </a:tr>
            </a:tbl>
          </a:graphicData>
        </a:graphic>
      </p:graphicFrame>
      <p:sp>
        <p:nvSpPr>
          <p:cNvPr id="6" name="Tekstiruutu 5">
            <a:extLst>
              <a:ext uri="{FF2B5EF4-FFF2-40B4-BE49-F238E27FC236}">
                <a16:creationId xmlns:a16="http://schemas.microsoft.com/office/drawing/2014/main" id="{ECE23EE4-2EE5-49F8-87F4-B82284253106}"/>
              </a:ext>
            </a:extLst>
          </p:cNvPr>
          <p:cNvSpPr txBox="1"/>
          <p:nvPr/>
        </p:nvSpPr>
        <p:spPr>
          <a:xfrm>
            <a:off x="6534045" y="890186"/>
            <a:ext cx="2517747" cy="4001095"/>
          </a:xfrm>
          <a:prstGeom prst="rect">
            <a:avLst/>
          </a:prstGeom>
          <a:noFill/>
        </p:spPr>
        <p:txBody>
          <a:bodyPr wrap="square" rtlCol="0">
            <a:spAutoFit/>
          </a:bodyPr>
          <a:lstStyle/>
          <a:p>
            <a:r>
              <a:rPr lang="fi-FI" sz="1400" b="1"/>
              <a:t>Valtion verorahoitukseen kohdistuvat koronatukien vaikutus Espoolle 2020:</a:t>
            </a:r>
          </a:p>
          <a:p>
            <a:endParaRPr lang="fi-FI" sz="1400"/>
          </a:p>
          <a:p>
            <a:pPr marL="228600" indent="-228600">
              <a:buFont typeface="+mj-lt"/>
              <a:buAutoNum type="arabicPeriod"/>
            </a:pPr>
            <a:r>
              <a:rPr lang="fi-FI" sz="1400"/>
              <a:t>Yhteisöveron jako-osuuden nosto 10 %-yksikköä =  </a:t>
            </a:r>
            <a:r>
              <a:rPr lang="fi-FI" sz="1400" b="1"/>
              <a:t>n.36 M€ </a:t>
            </a:r>
          </a:p>
          <a:p>
            <a:pPr marL="228600" indent="-228600">
              <a:buFont typeface="+mj-lt"/>
              <a:buAutoNum type="arabicPeriod"/>
            </a:pPr>
            <a:r>
              <a:rPr lang="fi-FI" sz="1400"/>
              <a:t>Peruspalvelujen valtionosuuden nosto </a:t>
            </a:r>
            <a:br>
              <a:rPr lang="fi-FI" sz="1400"/>
            </a:br>
            <a:r>
              <a:rPr lang="fi-FI" sz="1400" b="1"/>
              <a:t>91,2 M€</a:t>
            </a:r>
          </a:p>
          <a:p>
            <a:pPr marL="228600" indent="-228600">
              <a:buFont typeface="+mj-lt"/>
              <a:buAutoNum type="arabicPeriod"/>
            </a:pPr>
            <a:r>
              <a:rPr lang="fi-FI" sz="1400"/>
              <a:t>Verotulojen maksun lykkäyksen kompensaatio </a:t>
            </a:r>
            <a:r>
              <a:rPr lang="fi-FI" sz="1400" b="1"/>
              <a:t>7,7 M€</a:t>
            </a:r>
          </a:p>
          <a:p>
            <a:pPr marL="228600" indent="-228600">
              <a:buFont typeface="+mj-lt"/>
              <a:buAutoNum type="arabicPeriod"/>
            </a:pPr>
            <a:r>
              <a:rPr lang="fi-FI" sz="1400"/>
              <a:t> OKM valtionosuus </a:t>
            </a:r>
            <a:r>
              <a:rPr lang="fi-FI" sz="1400" b="1"/>
              <a:t>2,3 M€</a:t>
            </a:r>
          </a:p>
          <a:p>
            <a:endParaRPr lang="fi-FI" sz="1400" b="1"/>
          </a:p>
          <a:p>
            <a:r>
              <a:rPr lang="fi-FI" sz="1400" b="1"/>
              <a:t>Yhteensä 137,3 M€ </a:t>
            </a:r>
          </a:p>
          <a:p>
            <a:pPr marL="228600" indent="-228600">
              <a:buFont typeface="+mj-lt"/>
              <a:buAutoNum type="arabicPeriod"/>
            </a:pPr>
            <a:endParaRPr lang="fi-FI" sz="1200"/>
          </a:p>
          <a:p>
            <a:endParaRPr lang="fi-FI"/>
          </a:p>
        </p:txBody>
      </p:sp>
    </p:spTree>
    <p:extLst>
      <p:ext uri="{BB962C8B-B14F-4D97-AF65-F5344CB8AC3E}">
        <p14:creationId xmlns:p14="http://schemas.microsoft.com/office/powerpoint/2010/main" val="325451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0D0DB-C093-442B-8450-C43455107748}"/>
              </a:ext>
            </a:extLst>
          </p:cNvPr>
          <p:cNvSpPr>
            <a:spLocks noGrp="1"/>
          </p:cNvSpPr>
          <p:nvPr>
            <p:ph type="title"/>
          </p:nvPr>
        </p:nvSpPr>
        <p:spPr/>
        <p:txBody>
          <a:bodyPr/>
          <a:lstStyle/>
          <a:p>
            <a:r>
              <a:rPr lang="fi-FI"/>
              <a:t>Asukasmäärän kehitys 2009-2020</a:t>
            </a:r>
          </a:p>
        </p:txBody>
      </p:sp>
      <p:sp>
        <p:nvSpPr>
          <p:cNvPr id="3" name="Sisällön paikkamerkki 2">
            <a:extLst>
              <a:ext uri="{FF2B5EF4-FFF2-40B4-BE49-F238E27FC236}">
                <a16:creationId xmlns:a16="http://schemas.microsoft.com/office/drawing/2014/main" id="{8ABA05CA-DEBE-482D-BEEC-55004B88EB26}"/>
              </a:ext>
            </a:extLst>
          </p:cNvPr>
          <p:cNvSpPr>
            <a:spLocks noGrp="1"/>
          </p:cNvSpPr>
          <p:nvPr>
            <p:ph sz="half" idx="1"/>
          </p:nvPr>
        </p:nvSpPr>
        <p:spPr>
          <a:xfrm>
            <a:off x="614724" y="1080963"/>
            <a:ext cx="2973720" cy="3649437"/>
          </a:xfrm>
        </p:spPr>
        <p:txBody>
          <a:bodyPr>
            <a:normAutofit fontScale="25000" lnSpcReduction="20000"/>
          </a:bodyPr>
          <a:lstStyle/>
          <a:p>
            <a:pPr marL="285750" indent="-285750">
              <a:buFont typeface="Arial"/>
              <a:buChar char="•"/>
            </a:pPr>
            <a:r>
              <a:rPr lang="en-US" sz="5200"/>
              <a:t>Espoon </a:t>
            </a:r>
            <a:r>
              <a:rPr lang="en-US" sz="5200" err="1"/>
              <a:t>väestö</a:t>
            </a:r>
            <a:r>
              <a:rPr lang="en-US" sz="5200"/>
              <a:t> </a:t>
            </a:r>
            <a:r>
              <a:rPr lang="en-US" sz="5200" err="1"/>
              <a:t>oli</a:t>
            </a:r>
            <a:r>
              <a:rPr lang="en-US" sz="5200"/>
              <a:t> </a:t>
            </a:r>
            <a:r>
              <a:rPr lang="en-US" sz="5200" err="1"/>
              <a:t>ennakkotietojen</a:t>
            </a:r>
            <a:r>
              <a:rPr lang="en-US" sz="5200"/>
              <a:t> </a:t>
            </a:r>
            <a:r>
              <a:rPr lang="en-US" sz="5200" err="1"/>
              <a:t>mukaan</a:t>
            </a:r>
            <a:r>
              <a:rPr lang="en-US" sz="5200"/>
              <a:t> </a:t>
            </a:r>
            <a:r>
              <a:rPr lang="en-US" sz="5200" err="1"/>
              <a:t>vuoden</a:t>
            </a:r>
            <a:r>
              <a:rPr lang="en-US" sz="5200"/>
              <a:t> 2020 </a:t>
            </a:r>
            <a:r>
              <a:rPr lang="en-US" sz="5200" err="1"/>
              <a:t>lopussa</a:t>
            </a:r>
            <a:r>
              <a:rPr lang="en-US" sz="5200"/>
              <a:t> 292 913 </a:t>
            </a:r>
            <a:r>
              <a:rPr lang="en-US" sz="5200" err="1"/>
              <a:t>asukasta</a:t>
            </a:r>
            <a:endParaRPr lang="en-US" sz="5200"/>
          </a:p>
          <a:p>
            <a:pPr marL="0" indent="0">
              <a:buNone/>
            </a:pPr>
            <a:endParaRPr lang="en-US" sz="5200">
              <a:solidFill>
                <a:srgbClr val="FF0000"/>
              </a:solidFill>
            </a:endParaRPr>
          </a:p>
          <a:p>
            <a:pPr marL="285750" indent="-285750">
              <a:buFont typeface="Arial"/>
              <a:buChar char="•"/>
            </a:pPr>
            <a:r>
              <a:rPr lang="en-US" sz="5200" err="1"/>
              <a:t>Väestö</a:t>
            </a:r>
            <a:r>
              <a:rPr lang="en-US" sz="5200"/>
              <a:t> </a:t>
            </a:r>
            <a:r>
              <a:rPr lang="en-US" sz="5200" err="1"/>
              <a:t>kasvoi</a:t>
            </a:r>
            <a:r>
              <a:rPr lang="en-US" sz="5200"/>
              <a:t> </a:t>
            </a:r>
            <a:r>
              <a:rPr lang="en-US" sz="5200" err="1"/>
              <a:t>vuoden</a:t>
            </a:r>
            <a:r>
              <a:rPr lang="en-US" sz="5200"/>
              <a:t> 2020 </a:t>
            </a:r>
            <a:r>
              <a:rPr lang="en-US" sz="5200" err="1"/>
              <a:t>aikana</a:t>
            </a:r>
            <a:r>
              <a:rPr lang="en-US" sz="5200"/>
              <a:t> 3 180 </a:t>
            </a:r>
            <a:r>
              <a:rPr lang="en-US" sz="5200" err="1"/>
              <a:t>asukkaalla</a:t>
            </a:r>
            <a:r>
              <a:rPr lang="en-US" sz="5200"/>
              <a:t> </a:t>
            </a:r>
            <a:r>
              <a:rPr lang="en-US" sz="5200" err="1"/>
              <a:t>eli</a:t>
            </a:r>
            <a:r>
              <a:rPr lang="en-US" sz="5200"/>
              <a:t> 1,1 </a:t>
            </a:r>
            <a:r>
              <a:rPr lang="en-US" sz="5200" err="1"/>
              <a:t>prosenttia</a:t>
            </a:r>
            <a:endParaRPr lang="en-US" sz="5200"/>
          </a:p>
          <a:p>
            <a:pPr marL="0" indent="0">
              <a:buNone/>
            </a:pPr>
            <a:endParaRPr lang="en-US" sz="5200">
              <a:solidFill>
                <a:srgbClr val="FF0000"/>
              </a:solidFill>
            </a:endParaRPr>
          </a:p>
          <a:p>
            <a:pPr marL="285750" indent="-285750">
              <a:buFont typeface="Arial"/>
              <a:buChar char="•"/>
            </a:pPr>
            <a:r>
              <a:rPr lang="en-US" sz="5200" err="1"/>
              <a:t>Espooseen</a:t>
            </a:r>
            <a:r>
              <a:rPr lang="en-US" sz="5200"/>
              <a:t> </a:t>
            </a:r>
            <a:r>
              <a:rPr lang="en-US" sz="5200" err="1"/>
              <a:t>syntyneiden</a:t>
            </a:r>
            <a:r>
              <a:rPr lang="en-US" sz="5200"/>
              <a:t> </a:t>
            </a:r>
            <a:r>
              <a:rPr lang="en-US" sz="5200" err="1"/>
              <a:t>lasten</a:t>
            </a:r>
            <a:r>
              <a:rPr lang="en-US" sz="5200"/>
              <a:t> </a:t>
            </a:r>
            <a:r>
              <a:rPr lang="en-US" sz="5200" err="1"/>
              <a:t>määrä</a:t>
            </a:r>
            <a:r>
              <a:rPr lang="en-US" sz="5200"/>
              <a:t> (3 070 </a:t>
            </a:r>
            <a:r>
              <a:rPr lang="en-US" sz="5200" err="1"/>
              <a:t>lasta</a:t>
            </a:r>
            <a:r>
              <a:rPr lang="en-US" sz="5200"/>
              <a:t>) </a:t>
            </a:r>
            <a:r>
              <a:rPr lang="en-US" sz="5200" err="1"/>
              <a:t>oli</a:t>
            </a:r>
            <a:r>
              <a:rPr lang="en-US" sz="5200"/>
              <a:t> </a:t>
            </a:r>
            <a:r>
              <a:rPr lang="en-US" sz="5200" err="1"/>
              <a:t>hieman</a:t>
            </a:r>
            <a:r>
              <a:rPr lang="en-US" sz="5200"/>
              <a:t> </a:t>
            </a:r>
            <a:r>
              <a:rPr lang="en-US" sz="5200" err="1"/>
              <a:t>suurempi</a:t>
            </a:r>
            <a:r>
              <a:rPr lang="en-US" sz="5200"/>
              <a:t> </a:t>
            </a:r>
            <a:r>
              <a:rPr lang="en-US" sz="5200" err="1"/>
              <a:t>kuin</a:t>
            </a:r>
            <a:r>
              <a:rPr lang="en-US" sz="5200"/>
              <a:t> </a:t>
            </a:r>
            <a:r>
              <a:rPr lang="en-US" sz="5200" err="1"/>
              <a:t>edellisvuonna</a:t>
            </a:r>
            <a:r>
              <a:rPr lang="en-US" sz="5200"/>
              <a:t>, ja </a:t>
            </a:r>
            <a:r>
              <a:rPr lang="en-US" sz="5200" err="1"/>
              <a:t>myös</a:t>
            </a:r>
            <a:r>
              <a:rPr lang="en-US" sz="5200"/>
              <a:t> </a:t>
            </a:r>
            <a:r>
              <a:rPr lang="en-US" sz="5200" err="1"/>
              <a:t>kuolleiden</a:t>
            </a:r>
            <a:r>
              <a:rPr lang="en-US" sz="5200"/>
              <a:t> </a:t>
            </a:r>
            <a:r>
              <a:rPr lang="en-US" sz="5200" err="1"/>
              <a:t>määrä</a:t>
            </a:r>
            <a:r>
              <a:rPr lang="en-US" sz="5200"/>
              <a:t> (1 670 </a:t>
            </a:r>
            <a:r>
              <a:rPr lang="en-US" sz="5200" err="1"/>
              <a:t>henkeä</a:t>
            </a:r>
            <a:r>
              <a:rPr lang="en-US" sz="5200"/>
              <a:t>) </a:t>
            </a:r>
            <a:r>
              <a:rPr lang="en-US" sz="5200" err="1"/>
              <a:t>oli</a:t>
            </a:r>
            <a:r>
              <a:rPr lang="en-US" sz="5200"/>
              <a:t> </a:t>
            </a:r>
            <a:r>
              <a:rPr lang="en-US" sz="5200" err="1"/>
              <a:t>suurempi</a:t>
            </a:r>
            <a:r>
              <a:rPr lang="en-US" sz="5200"/>
              <a:t> </a:t>
            </a:r>
            <a:r>
              <a:rPr lang="en-US" sz="5200" err="1"/>
              <a:t>kuin</a:t>
            </a:r>
            <a:r>
              <a:rPr lang="en-US" sz="5200"/>
              <a:t> </a:t>
            </a:r>
            <a:r>
              <a:rPr lang="en-US" sz="5200" err="1"/>
              <a:t>edellisvuonna</a:t>
            </a:r>
            <a:endParaRPr lang="en-US" sz="5200"/>
          </a:p>
          <a:p>
            <a:pPr marL="285750" indent="-285750">
              <a:buFont typeface="Arial"/>
              <a:buChar char="•"/>
            </a:pPr>
            <a:endParaRPr lang="en-US" sz="5200">
              <a:solidFill>
                <a:srgbClr val="FF0000"/>
              </a:solidFill>
            </a:endParaRPr>
          </a:p>
          <a:p>
            <a:pPr marL="285750" indent="-285750">
              <a:buFont typeface="Arial"/>
              <a:buChar char="•"/>
            </a:pPr>
            <a:r>
              <a:rPr lang="en-US" sz="5200" err="1"/>
              <a:t>Muuttovoittoa</a:t>
            </a:r>
            <a:r>
              <a:rPr lang="en-US" sz="5200"/>
              <a:t> </a:t>
            </a:r>
            <a:r>
              <a:rPr lang="en-US" sz="5200" err="1"/>
              <a:t>saatiin</a:t>
            </a:r>
            <a:r>
              <a:rPr lang="en-US" sz="5200"/>
              <a:t> 1 760 </a:t>
            </a:r>
            <a:r>
              <a:rPr lang="en-US" sz="5200" err="1"/>
              <a:t>henkeä</a:t>
            </a:r>
            <a:r>
              <a:rPr lang="en-US" sz="5200"/>
              <a:t>, </a:t>
            </a:r>
            <a:r>
              <a:rPr lang="en-US" sz="5200" err="1"/>
              <a:t>mikä</a:t>
            </a:r>
            <a:r>
              <a:rPr lang="en-US" sz="5200"/>
              <a:t> on 2 750 </a:t>
            </a:r>
            <a:r>
              <a:rPr lang="en-US" sz="5200" err="1"/>
              <a:t>henkeä</a:t>
            </a:r>
            <a:r>
              <a:rPr lang="en-US" sz="5200"/>
              <a:t> </a:t>
            </a:r>
            <a:r>
              <a:rPr lang="en-US" sz="5200" err="1"/>
              <a:t>vähemmän</a:t>
            </a:r>
            <a:r>
              <a:rPr lang="en-US" sz="5200"/>
              <a:t> </a:t>
            </a:r>
            <a:r>
              <a:rPr lang="en-US" sz="5200" err="1"/>
              <a:t>kuin</a:t>
            </a:r>
            <a:r>
              <a:rPr lang="en-US" sz="5200"/>
              <a:t> </a:t>
            </a:r>
            <a:r>
              <a:rPr lang="en-US" sz="5200" err="1"/>
              <a:t>vuotta</a:t>
            </a:r>
            <a:r>
              <a:rPr lang="en-US" sz="5200"/>
              <a:t> </a:t>
            </a:r>
            <a:r>
              <a:rPr lang="en-US" sz="5200" err="1"/>
              <a:t>aiemmin</a:t>
            </a:r>
            <a:endParaRPr lang="en-US" sz="5200"/>
          </a:p>
          <a:p>
            <a:pPr marL="0" indent="0">
              <a:buNone/>
            </a:pPr>
            <a:endParaRPr lang="en-US" sz="5200"/>
          </a:p>
          <a:p>
            <a:pPr marL="285750" indent="-285750">
              <a:buFont typeface="Arial"/>
              <a:buChar char="•"/>
            </a:pPr>
            <a:r>
              <a:rPr lang="en-US" sz="5200" err="1"/>
              <a:t>Nettosiirtolaisuuden</a:t>
            </a:r>
            <a:r>
              <a:rPr lang="en-US" sz="5200"/>
              <a:t> </a:t>
            </a:r>
            <a:r>
              <a:rPr lang="en-US" sz="5200" err="1"/>
              <a:t>osuus</a:t>
            </a:r>
            <a:r>
              <a:rPr lang="en-US" sz="5200"/>
              <a:t> </a:t>
            </a:r>
            <a:r>
              <a:rPr lang="en-US" sz="5200" err="1"/>
              <a:t>väestönkasvusta</a:t>
            </a:r>
            <a:r>
              <a:rPr lang="en-US" sz="5200"/>
              <a:t> </a:t>
            </a:r>
            <a:r>
              <a:rPr lang="en-US" sz="5200" err="1"/>
              <a:t>oli</a:t>
            </a:r>
            <a:r>
              <a:rPr lang="en-US" sz="5200"/>
              <a:t> 77 </a:t>
            </a:r>
            <a:r>
              <a:rPr lang="en-US" sz="5200" err="1"/>
              <a:t>prosenttia</a:t>
            </a:r>
            <a:endParaRPr lang="en-US" sz="5200">
              <a:solidFill>
                <a:srgbClr val="FF0000"/>
              </a:solidFill>
              <a:cs typeface="Arial"/>
            </a:endParaRPr>
          </a:p>
          <a:p>
            <a:endParaRPr lang="fi-FI"/>
          </a:p>
        </p:txBody>
      </p:sp>
      <p:sp>
        <p:nvSpPr>
          <p:cNvPr id="5" name="Päivämäärän paikkamerkki 4">
            <a:extLst>
              <a:ext uri="{FF2B5EF4-FFF2-40B4-BE49-F238E27FC236}">
                <a16:creationId xmlns:a16="http://schemas.microsoft.com/office/drawing/2014/main" id="{54607D3D-6194-4BB3-90E6-753A432237A0}"/>
              </a:ext>
            </a:extLst>
          </p:cNvPr>
          <p:cNvSpPr>
            <a:spLocks noGrp="1"/>
          </p:cNvSpPr>
          <p:nvPr>
            <p:ph type="dt" sz="half" idx="10"/>
          </p:nvPr>
        </p:nvSpPr>
        <p:spPr/>
        <p:txBody>
          <a:bodyPr/>
          <a:lstStyle/>
          <a:p>
            <a:fld id="{A37BA84A-397A-44AD-B905-A690A27F4DCB}" type="datetime1">
              <a:rPr lang="fi-FI" smtClean="0"/>
              <a:t>4.2.2021</a:t>
            </a:fld>
            <a:endParaRPr lang="fi-FI"/>
          </a:p>
        </p:txBody>
      </p:sp>
      <p:sp>
        <p:nvSpPr>
          <p:cNvPr id="6" name="Dian numeron paikkamerkki 5">
            <a:extLst>
              <a:ext uri="{FF2B5EF4-FFF2-40B4-BE49-F238E27FC236}">
                <a16:creationId xmlns:a16="http://schemas.microsoft.com/office/drawing/2014/main" id="{B1515A8F-6B3F-4571-B134-A1F2D100F1AF}"/>
              </a:ext>
            </a:extLst>
          </p:cNvPr>
          <p:cNvSpPr>
            <a:spLocks noGrp="1"/>
          </p:cNvSpPr>
          <p:nvPr>
            <p:ph type="sldNum" sz="quarter" idx="12"/>
          </p:nvPr>
        </p:nvSpPr>
        <p:spPr/>
        <p:txBody>
          <a:bodyPr/>
          <a:lstStyle/>
          <a:p>
            <a:fld id="{90FCC827-D7F6-4C0F-BC9F-305C8288FBC7}" type="slidenum">
              <a:rPr lang="fi-FI" smtClean="0"/>
              <a:t>4</a:t>
            </a:fld>
            <a:endParaRPr lang="fi-FI"/>
          </a:p>
        </p:txBody>
      </p:sp>
      <p:sp>
        <p:nvSpPr>
          <p:cNvPr id="9" name="Sisällön paikkamerkki 8">
            <a:extLst>
              <a:ext uri="{FF2B5EF4-FFF2-40B4-BE49-F238E27FC236}">
                <a16:creationId xmlns:a16="http://schemas.microsoft.com/office/drawing/2014/main" id="{FDE8803B-B23D-4B77-A7CF-8CC1A7913EB0}"/>
              </a:ext>
            </a:extLst>
          </p:cNvPr>
          <p:cNvSpPr>
            <a:spLocks noGrp="1"/>
          </p:cNvSpPr>
          <p:nvPr>
            <p:ph sz="half" idx="2"/>
          </p:nvPr>
        </p:nvSpPr>
        <p:spPr/>
        <p:txBody>
          <a:bodyPr>
            <a:normAutofit fontScale="25000" lnSpcReduction="20000"/>
          </a:bodyPr>
          <a:lstStyle/>
          <a:p>
            <a:endParaRPr lang="fi-FI"/>
          </a:p>
        </p:txBody>
      </p:sp>
      <p:pic>
        <p:nvPicPr>
          <p:cNvPr id="10" name="Sisällön paikkamerkki 11">
            <a:extLst>
              <a:ext uri="{FF2B5EF4-FFF2-40B4-BE49-F238E27FC236}">
                <a16:creationId xmlns:a16="http://schemas.microsoft.com/office/drawing/2014/main" id="{AF936087-69EE-4E25-A6FF-F28F6D8CEBE8}"/>
              </a:ext>
            </a:extLst>
          </p:cNvPr>
          <p:cNvPicPr>
            <a:picLocks noGrp="1" noChangeAspect="1"/>
          </p:cNvPicPr>
          <p:nvPr/>
        </p:nvPicPr>
        <p:blipFill>
          <a:blip r:embed="rId2"/>
          <a:stretch>
            <a:fillRect/>
          </a:stretch>
        </p:blipFill>
        <p:spPr>
          <a:xfrm>
            <a:off x="4111132" y="1026117"/>
            <a:ext cx="4574636" cy="3649438"/>
          </a:xfrm>
          <a:prstGeom prst="rect">
            <a:avLst/>
          </a:prstGeom>
        </p:spPr>
      </p:pic>
    </p:spTree>
    <p:extLst>
      <p:ext uri="{BB962C8B-B14F-4D97-AF65-F5344CB8AC3E}">
        <p14:creationId xmlns:p14="http://schemas.microsoft.com/office/powerpoint/2010/main" val="2040295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Verotulojen rakenne ja kehitys 2015-2020</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40</a:t>
            </a:fld>
            <a:endParaRPr lang="fi-FI"/>
          </a:p>
        </p:txBody>
      </p:sp>
      <p:graphicFrame>
        <p:nvGraphicFramePr>
          <p:cNvPr id="9" name="Chart 8">
            <a:extLst>
              <a:ext uri="{FF2B5EF4-FFF2-40B4-BE49-F238E27FC236}">
                <a16:creationId xmlns:a16="http://schemas.microsoft.com/office/drawing/2014/main" id="{F20A4CA1-1312-4D92-836E-A3BB09EE7129}"/>
              </a:ext>
            </a:extLst>
          </p:cNvPr>
          <p:cNvGraphicFramePr>
            <a:graphicFrameLocks/>
          </p:cNvGraphicFramePr>
          <p:nvPr>
            <p:extLst>
              <p:ext uri="{D42A27DB-BD31-4B8C-83A1-F6EECF244321}">
                <p14:modId xmlns:p14="http://schemas.microsoft.com/office/powerpoint/2010/main" val="1437741"/>
              </p:ext>
            </p:extLst>
          </p:nvPr>
        </p:nvGraphicFramePr>
        <p:xfrm>
          <a:off x="0" y="1098816"/>
          <a:ext cx="6708161" cy="389821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8BD36C7D-F418-4DE1-A06C-A42E385A6198}"/>
              </a:ext>
            </a:extLst>
          </p:cNvPr>
          <p:cNvSpPr txBox="1"/>
          <p:nvPr/>
        </p:nvSpPr>
        <p:spPr>
          <a:xfrm>
            <a:off x="6892578" y="1293594"/>
            <a:ext cx="1967113" cy="3046988"/>
          </a:xfrm>
          <a:prstGeom prst="rect">
            <a:avLst/>
          </a:prstGeom>
          <a:noFill/>
        </p:spPr>
        <p:txBody>
          <a:bodyPr wrap="square" rtlCol="0">
            <a:spAutoFit/>
          </a:bodyPr>
          <a:lstStyle/>
          <a:p>
            <a:r>
              <a:rPr lang="fi-FI" sz="1600"/>
              <a:t>Ilman yhteisöveron jako-osuuden korotusta verotulojen kasvu 3,5 %</a:t>
            </a:r>
          </a:p>
          <a:p>
            <a:endParaRPr lang="fi-FI" sz="1600"/>
          </a:p>
          <a:p>
            <a:r>
              <a:rPr lang="fi-FI" sz="1600"/>
              <a:t>Verotulot 2020 sisälsivät positiivisia oikaisuja vuodelta 2019 sekä valtio ja kunnan välillä 2020</a:t>
            </a:r>
          </a:p>
        </p:txBody>
      </p:sp>
    </p:spTree>
    <p:extLst>
      <p:ext uri="{BB962C8B-B14F-4D97-AF65-F5344CB8AC3E}">
        <p14:creationId xmlns:p14="http://schemas.microsoft.com/office/powerpoint/2010/main" val="2364173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987222-FB29-4D31-A302-B5DA9ADD336F}"/>
              </a:ext>
            </a:extLst>
          </p:cNvPr>
          <p:cNvSpPr>
            <a:spLocks noGrp="1"/>
          </p:cNvSpPr>
          <p:nvPr>
            <p:ph type="title"/>
          </p:nvPr>
        </p:nvSpPr>
        <p:spPr/>
        <p:txBody>
          <a:bodyPr/>
          <a:lstStyle/>
          <a:p>
            <a:r>
              <a:rPr lang="fi-FI"/>
              <a:t>Verotulojen ennustaminen on ollut erittäin vaikeaa viimeiset vuodet </a:t>
            </a:r>
          </a:p>
        </p:txBody>
      </p:sp>
      <p:sp>
        <p:nvSpPr>
          <p:cNvPr id="3" name="Sisällön paikkamerkki 2">
            <a:extLst>
              <a:ext uri="{FF2B5EF4-FFF2-40B4-BE49-F238E27FC236}">
                <a16:creationId xmlns:a16="http://schemas.microsoft.com/office/drawing/2014/main" id="{B01667B7-062F-4AD8-B278-E237E3A58222}"/>
              </a:ext>
            </a:extLst>
          </p:cNvPr>
          <p:cNvSpPr>
            <a:spLocks noGrp="1"/>
          </p:cNvSpPr>
          <p:nvPr>
            <p:ph idx="1"/>
          </p:nvPr>
        </p:nvSpPr>
        <p:spPr>
          <a:xfrm>
            <a:off x="145998" y="1367757"/>
            <a:ext cx="8621484" cy="3496235"/>
          </a:xfrm>
        </p:spPr>
        <p:txBody>
          <a:bodyPr>
            <a:normAutofit fontScale="92500" lnSpcReduction="10000"/>
          </a:bodyPr>
          <a:lstStyle/>
          <a:p>
            <a:pPr fontAlgn="base"/>
            <a:r>
              <a:rPr lang="fi-FI" b="1"/>
              <a:t>1. Verotilitysjärjestelmän aiheuttamat rytmihäiriöt</a:t>
            </a:r>
            <a:br>
              <a:rPr lang="fi-FI"/>
            </a:br>
            <a:r>
              <a:rPr lang="fi-FI"/>
              <a:t>Verotilitysjärjestelmään liittyvät riskit aiheutuvat yleensä suurelta osin </a:t>
            </a:r>
            <a:r>
              <a:rPr lang="fi-FI" u="sng"/>
              <a:t>pääomatuloennusteen epävarmuudesta </a:t>
            </a:r>
            <a:r>
              <a:rPr lang="fi-FI"/>
              <a:t>sekä </a:t>
            </a:r>
            <a:r>
              <a:rPr lang="fi-FI" u="sng"/>
              <a:t>jako-osuuksien oikaisuista</a:t>
            </a:r>
            <a:r>
              <a:rPr lang="fi-FI"/>
              <a:t>.</a:t>
            </a:r>
            <a:br>
              <a:rPr lang="fi-FI"/>
            </a:br>
            <a:r>
              <a:rPr lang="fi-FI"/>
              <a:t>Pääomatulojen kehitys on epätasaisempaa kuin ansiotulojen ja ne reagoivat talouden suhdanteisiin ansiotuloja voimakkaammin.</a:t>
            </a:r>
          </a:p>
          <a:p>
            <a:pPr fontAlgn="base"/>
            <a:r>
              <a:rPr lang="fi-FI" b="1"/>
              <a:t>2. Verouudistusten vaikutukset</a:t>
            </a:r>
            <a:br>
              <a:rPr lang="fi-FI"/>
            </a:br>
            <a:r>
              <a:rPr lang="fi-FI"/>
              <a:t>Kansallinen Tulorekisteri, verokorttiuudistus ja verotuksen joustava valmistuminen.</a:t>
            </a:r>
            <a:br>
              <a:rPr lang="fi-FI"/>
            </a:br>
            <a:r>
              <a:rPr lang="fi-FI"/>
              <a:t>Uudistusten vaikutukset ovat olleet vaikeita arvioida kokonaisvaltaisesti sekä myös sen osalta, miten verotulot jaksottuvat kuukausittain/vuosittain.</a:t>
            </a:r>
          </a:p>
          <a:p>
            <a:pPr fontAlgn="base"/>
            <a:r>
              <a:rPr lang="fi-FI" b="1"/>
              <a:t>3. Muut ulkoiset tekijät mm. Koronapandemia</a:t>
            </a:r>
            <a:br>
              <a:rPr lang="fi-FI"/>
            </a:br>
            <a:r>
              <a:rPr lang="fi-FI"/>
              <a:t>Ennalta arvaamattomat tekijät jotka vaikuttavat negatiivisesti verotuottoihin. Viimeisimpänä koronaviruskriisi.</a:t>
            </a:r>
            <a:br>
              <a:rPr lang="fi-FI"/>
            </a:br>
            <a:r>
              <a:rPr lang="fi-FI"/>
              <a:t>Muita ulkoisia tekijöitä: muutokset kansainvälisessä taloudessa; Brexit, Kiina/USA -kauppasota, yleinen korkotaso &gt; kotimainen kysyntä, työllisyys.</a:t>
            </a:r>
          </a:p>
          <a:p>
            <a:endParaRPr lang="fi-FI"/>
          </a:p>
        </p:txBody>
      </p:sp>
      <p:sp>
        <p:nvSpPr>
          <p:cNvPr id="4" name="Päivämäärän paikkamerkki 3">
            <a:extLst>
              <a:ext uri="{FF2B5EF4-FFF2-40B4-BE49-F238E27FC236}">
                <a16:creationId xmlns:a16="http://schemas.microsoft.com/office/drawing/2014/main" id="{62F9E6EE-B0FC-4CFC-8225-194F9E6EE123}"/>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4137635A-8EE0-480D-BC13-38B0B193D940}"/>
              </a:ext>
            </a:extLst>
          </p:cNvPr>
          <p:cNvSpPr>
            <a:spLocks noGrp="1"/>
          </p:cNvSpPr>
          <p:nvPr>
            <p:ph type="sldNum" sz="quarter" idx="12"/>
          </p:nvPr>
        </p:nvSpPr>
        <p:spPr/>
        <p:txBody>
          <a:bodyPr/>
          <a:lstStyle/>
          <a:p>
            <a:fld id="{90FCC827-D7F6-4C0F-BC9F-305C8288FBC7}" type="slidenum">
              <a:rPr lang="fi-FI" smtClean="0"/>
              <a:t>41</a:t>
            </a:fld>
            <a:endParaRPr lang="fi-FI"/>
          </a:p>
        </p:txBody>
      </p:sp>
    </p:spTree>
    <p:extLst>
      <p:ext uri="{BB962C8B-B14F-4D97-AF65-F5344CB8AC3E}">
        <p14:creationId xmlns:p14="http://schemas.microsoft.com/office/powerpoint/2010/main" val="3892143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B56587-09CC-4E4D-8879-475AA09FD401}"/>
              </a:ext>
            </a:extLst>
          </p:cNvPr>
          <p:cNvSpPr>
            <a:spLocks noGrp="1"/>
          </p:cNvSpPr>
          <p:nvPr>
            <p:ph type="title"/>
          </p:nvPr>
        </p:nvSpPr>
        <p:spPr/>
        <p:txBody>
          <a:bodyPr/>
          <a:lstStyle/>
          <a:p>
            <a:r>
              <a:rPr lang="fi-FI"/>
              <a:t>Suurten kuntien kunnallisveron tuoton kasvu-% 2018- 2019 ja 2019-2020  </a:t>
            </a:r>
          </a:p>
        </p:txBody>
      </p:sp>
      <p:sp>
        <p:nvSpPr>
          <p:cNvPr id="4" name="Päivämäärän paikkamerkki 3">
            <a:extLst>
              <a:ext uri="{FF2B5EF4-FFF2-40B4-BE49-F238E27FC236}">
                <a16:creationId xmlns:a16="http://schemas.microsoft.com/office/drawing/2014/main" id="{19613B28-62CF-42C6-9471-098AC1F2B165}"/>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D66B6FA7-819F-4CB9-906C-D373B6F779B8}"/>
              </a:ext>
            </a:extLst>
          </p:cNvPr>
          <p:cNvSpPr>
            <a:spLocks noGrp="1"/>
          </p:cNvSpPr>
          <p:nvPr>
            <p:ph type="sldNum" sz="quarter" idx="12"/>
          </p:nvPr>
        </p:nvSpPr>
        <p:spPr/>
        <p:txBody>
          <a:bodyPr/>
          <a:lstStyle/>
          <a:p>
            <a:fld id="{90FCC827-D7F6-4C0F-BC9F-305C8288FBC7}" type="slidenum">
              <a:rPr lang="fi-FI" smtClean="0"/>
              <a:t>42</a:t>
            </a:fld>
            <a:endParaRPr lang="fi-FI"/>
          </a:p>
        </p:txBody>
      </p:sp>
      <p:graphicFrame>
        <p:nvGraphicFramePr>
          <p:cNvPr id="6" name="Sisällön paikkamerkki 5">
            <a:extLst>
              <a:ext uri="{FF2B5EF4-FFF2-40B4-BE49-F238E27FC236}">
                <a16:creationId xmlns:a16="http://schemas.microsoft.com/office/drawing/2014/main" id="{A30569E9-2C49-499B-B3A5-7B4356B952C2}"/>
              </a:ext>
            </a:extLst>
          </p:cNvPr>
          <p:cNvGraphicFramePr>
            <a:graphicFrameLocks noGrp="1"/>
          </p:cNvGraphicFramePr>
          <p:nvPr>
            <p:ph idx="1"/>
            <p:extLst>
              <p:ext uri="{D42A27DB-BD31-4B8C-83A1-F6EECF244321}">
                <p14:modId xmlns:p14="http://schemas.microsoft.com/office/powerpoint/2010/main" val="3531512638"/>
              </p:ext>
            </p:extLst>
          </p:nvPr>
        </p:nvGraphicFramePr>
        <p:xfrm>
          <a:off x="113703" y="1563332"/>
          <a:ext cx="4163046" cy="26635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1E981C1F-EB70-4ECB-A7E9-3C2388408965}"/>
              </a:ext>
            </a:extLst>
          </p:cNvPr>
          <p:cNvSpPr txBox="1"/>
          <p:nvPr/>
        </p:nvSpPr>
        <p:spPr>
          <a:xfrm>
            <a:off x="4572000" y="4210110"/>
            <a:ext cx="4233903" cy="830997"/>
          </a:xfrm>
          <a:prstGeom prst="rect">
            <a:avLst/>
          </a:prstGeom>
          <a:noFill/>
        </p:spPr>
        <p:txBody>
          <a:bodyPr wrap="square" rtlCol="0">
            <a:spAutoFit/>
          </a:bodyPr>
          <a:lstStyle/>
          <a:p>
            <a:r>
              <a:rPr lang="fi-FI" sz="1200"/>
              <a:t>Verovajeeksi vuodelta 2019 arvioitiin 515 M€, josta kuntien osuus 350 M€. Espoon osuus vajeesta jako-osuusperusteisesti n. 23 M€ sisältyi verotuloarvioon, mutta ylittyi selkeästi.</a:t>
            </a:r>
          </a:p>
        </p:txBody>
      </p:sp>
      <p:sp>
        <p:nvSpPr>
          <p:cNvPr id="12" name="Tekstiruutu 11">
            <a:extLst>
              <a:ext uri="{FF2B5EF4-FFF2-40B4-BE49-F238E27FC236}">
                <a16:creationId xmlns:a16="http://schemas.microsoft.com/office/drawing/2014/main" id="{BDE37973-7BEC-4C2D-B7FF-A3F6722354B1}"/>
              </a:ext>
            </a:extLst>
          </p:cNvPr>
          <p:cNvSpPr txBox="1"/>
          <p:nvPr/>
        </p:nvSpPr>
        <p:spPr>
          <a:xfrm>
            <a:off x="453600" y="1194000"/>
            <a:ext cx="2088232" cy="369332"/>
          </a:xfrm>
          <a:prstGeom prst="rect">
            <a:avLst/>
          </a:prstGeom>
          <a:noFill/>
        </p:spPr>
        <p:txBody>
          <a:bodyPr wrap="square" rtlCol="0">
            <a:spAutoFit/>
          </a:bodyPr>
          <a:lstStyle/>
          <a:p>
            <a:r>
              <a:rPr lang="fi-FI"/>
              <a:t>2018-2019</a:t>
            </a:r>
          </a:p>
        </p:txBody>
      </p:sp>
      <p:graphicFrame>
        <p:nvGraphicFramePr>
          <p:cNvPr id="16" name="Kaavio 15">
            <a:extLst>
              <a:ext uri="{FF2B5EF4-FFF2-40B4-BE49-F238E27FC236}">
                <a16:creationId xmlns:a16="http://schemas.microsoft.com/office/drawing/2014/main" id="{24EF4B94-F362-480A-83EC-364575F2A6E5}"/>
              </a:ext>
            </a:extLst>
          </p:cNvPr>
          <p:cNvGraphicFramePr>
            <a:graphicFrameLocks/>
          </p:cNvGraphicFramePr>
          <p:nvPr>
            <p:extLst>
              <p:ext uri="{D42A27DB-BD31-4B8C-83A1-F6EECF244321}">
                <p14:modId xmlns:p14="http://schemas.microsoft.com/office/powerpoint/2010/main" val="2429044609"/>
              </p:ext>
            </p:extLst>
          </p:nvPr>
        </p:nvGraphicFramePr>
        <p:xfrm>
          <a:off x="4572000" y="1596362"/>
          <a:ext cx="3950212" cy="2506654"/>
        </p:xfrm>
        <a:graphic>
          <a:graphicData uri="http://schemas.openxmlformats.org/drawingml/2006/chart">
            <c:chart xmlns:c="http://schemas.openxmlformats.org/drawingml/2006/chart" xmlns:r="http://schemas.openxmlformats.org/officeDocument/2006/relationships" r:id="rId3"/>
          </a:graphicData>
        </a:graphic>
      </p:graphicFrame>
      <p:sp>
        <p:nvSpPr>
          <p:cNvPr id="17" name="Suorakulmio 16">
            <a:extLst>
              <a:ext uri="{FF2B5EF4-FFF2-40B4-BE49-F238E27FC236}">
                <a16:creationId xmlns:a16="http://schemas.microsoft.com/office/drawing/2014/main" id="{8E87AE4A-5453-4C2B-BD4B-58A17F0A5785}"/>
              </a:ext>
            </a:extLst>
          </p:cNvPr>
          <p:cNvSpPr/>
          <p:nvPr/>
        </p:nvSpPr>
        <p:spPr>
          <a:xfrm>
            <a:off x="5508104" y="1264113"/>
            <a:ext cx="1287532" cy="369332"/>
          </a:xfrm>
          <a:prstGeom prst="rect">
            <a:avLst/>
          </a:prstGeom>
        </p:spPr>
        <p:txBody>
          <a:bodyPr wrap="none">
            <a:spAutoFit/>
          </a:bodyPr>
          <a:lstStyle/>
          <a:p>
            <a:r>
              <a:rPr lang="fi-FI"/>
              <a:t>2019-2020</a:t>
            </a:r>
          </a:p>
        </p:txBody>
      </p:sp>
    </p:spTree>
    <p:extLst>
      <p:ext uri="{BB962C8B-B14F-4D97-AF65-F5344CB8AC3E}">
        <p14:creationId xmlns:p14="http://schemas.microsoft.com/office/powerpoint/2010/main" val="343795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722FCA-78CF-4072-B2E1-E36EC4348850}"/>
              </a:ext>
            </a:extLst>
          </p:cNvPr>
          <p:cNvSpPr>
            <a:spLocks noGrp="1"/>
          </p:cNvSpPr>
          <p:nvPr>
            <p:ph type="title"/>
          </p:nvPr>
        </p:nvSpPr>
        <p:spPr>
          <a:xfrm>
            <a:off x="1619672" y="267494"/>
            <a:ext cx="6912768" cy="857250"/>
          </a:xfrm>
        </p:spPr>
        <p:txBody>
          <a:bodyPr/>
          <a:lstStyle/>
          <a:p>
            <a:r>
              <a:rPr lang="fi-FI"/>
              <a:t>Suurten kuntien yhteisöveron tuoton kasvu-% 2018-2019 ja 2019-2020</a:t>
            </a:r>
          </a:p>
        </p:txBody>
      </p:sp>
      <p:sp>
        <p:nvSpPr>
          <p:cNvPr id="4" name="Päivämäärän paikkamerkki 3">
            <a:extLst>
              <a:ext uri="{FF2B5EF4-FFF2-40B4-BE49-F238E27FC236}">
                <a16:creationId xmlns:a16="http://schemas.microsoft.com/office/drawing/2014/main" id="{2DDD27B6-F2FC-4F87-A991-7AAD2D28125E}"/>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C2578F2B-776F-4912-9BB9-DC1202023B86}"/>
              </a:ext>
            </a:extLst>
          </p:cNvPr>
          <p:cNvSpPr>
            <a:spLocks noGrp="1"/>
          </p:cNvSpPr>
          <p:nvPr>
            <p:ph type="sldNum" sz="quarter" idx="12"/>
          </p:nvPr>
        </p:nvSpPr>
        <p:spPr/>
        <p:txBody>
          <a:bodyPr/>
          <a:lstStyle/>
          <a:p>
            <a:fld id="{90FCC827-D7F6-4C0F-BC9F-305C8288FBC7}" type="slidenum">
              <a:rPr lang="fi-FI" smtClean="0"/>
              <a:t>43</a:t>
            </a:fld>
            <a:endParaRPr lang="fi-FI"/>
          </a:p>
        </p:txBody>
      </p:sp>
      <p:graphicFrame>
        <p:nvGraphicFramePr>
          <p:cNvPr id="6" name="Sisällön paikkamerkki 5">
            <a:extLst>
              <a:ext uri="{FF2B5EF4-FFF2-40B4-BE49-F238E27FC236}">
                <a16:creationId xmlns:a16="http://schemas.microsoft.com/office/drawing/2014/main" id="{00F94B99-09B3-4469-847A-C3849D53CED5}"/>
              </a:ext>
            </a:extLst>
          </p:cNvPr>
          <p:cNvGraphicFramePr>
            <a:graphicFrameLocks noGrp="1"/>
          </p:cNvGraphicFramePr>
          <p:nvPr>
            <p:ph idx="1"/>
          </p:nvPr>
        </p:nvGraphicFramePr>
        <p:xfrm>
          <a:off x="251520" y="1626352"/>
          <a:ext cx="4320480" cy="23715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0C8EE0B8-7768-476A-8C34-DF77E7D20D41}"/>
              </a:ext>
            </a:extLst>
          </p:cNvPr>
          <p:cNvSpPr txBox="1"/>
          <p:nvPr/>
        </p:nvSpPr>
        <p:spPr>
          <a:xfrm>
            <a:off x="251520" y="4055206"/>
            <a:ext cx="3384376" cy="892552"/>
          </a:xfrm>
          <a:prstGeom prst="rect">
            <a:avLst/>
          </a:prstGeom>
          <a:noFill/>
        </p:spPr>
        <p:txBody>
          <a:bodyPr wrap="square" rtlCol="0">
            <a:spAutoFit/>
          </a:bodyPr>
          <a:lstStyle/>
          <a:p>
            <a:r>
              <a:rPr lang="fi-FI" sz="1300"/>
              <a:t>Jako-osuudet perustuvat vuosien 2016-2017 keskiarvoon</a:t>
            </a:r>
          </a:p>
          <a:p>
            <a:endParaRPr lang="fi-FI" sz="1300"/>
          </a:p>
          <a:p>
            <a:r>
              <a:rPr lang="fi-FI" sz="1300"/>
              <a:t>Kuntien osuus yhteisöverosta </a:t>
            </a:r>
            <a:r>
              <a:rPr lang="fi-FI" sz="1300" b="1"/>
              <a:t>31,3</a:t>
            </a:r>
            <a:r>
              <a:rPr lang="fi-FI" sz="1300"/>
              <a:t> </a:t>
            </a:r>
          </a:p>
        </p:txBody>
      </p:sp>
      <p:sp>
        <p:nvSpPr>
          <p:cNvPr id="3" name="Tekstiruutu 2">
            <a:extLst>
              <a:ext uri="{FF2B5EF4-FFF2-40B4-BE49-F238E27FC236}">
                <a16:creationId xmlns:a16="http://schemas.microsoft.com/office/drawing/2014/main" id="{CDD1A788-9013-4CD4-A039-374F5E268FB4}"/>
              </a:ext>
            </a:extLst>
          </p:cNvPr>
          <p:cNvSpPr txBox="1"/>
          <p:nvPr/>
        </p:nvSpPr>
        <p:spPr>
          <a:xfrm>
            <a:off x="1226928" y="1199753"/>
            <a:ext cx="2592288" cy="369332"/>
          </a:xfrm>
          <a:prstGeom prst="rect">
            <a:avLst/>
          </a:prstGeom>
          <a:noFill/>
        </p:spPr>
        <p:txBody>
          <a:bodyPr wrap="square" rtlCol="0">
            <a:spAutoFit/>
          </a:bodyPr>
          <a:lstStyle/>
          <a:p>
            <a:r>
              <a:rPr lang="fi-FI"/>
              <a:t>2018-2019</a:t>
            </a:r>
          </a:p>
        </p:txBody>
      </p:sp>
      <p:graphicFrame>
        <p:nvGraphicFramePr>
          <p:cNvPr id="11" name="Kaavio 10">
            <a:extLst>
              <a:ext uri="{FF2B5EF4-FFF2-40B4-BE49-F238E27FC236}">
                <a16:creationId xmlns:a16="http://schemas.microsoft.com/office/drawing/2014/main" id="{7FF9D559-E77F-4323-9F61-9862704CC928}"/>
              </a:ext>
            </a:extLst>
          </p:cNvPr>
          <p:cNvGraphicFramePr>
            <a:graphicFrameLocks/>
          </p:cNvGraphicFramePr>
          <p:nvPr/>
        </p:nvGraphicFramePr>
        <p:xfrm>
          <a:off x="4844322" y="1505983"/>
          <a:ext cx="4048157" cy="24442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ruutu 12">
            <a:extLst>
              <a:ext uri="{FF2B5EF4-FFF2-40B4-BE49-F238E27FC236}">
                <a16:creationId xmlns:a16="http://schemas.microsoft.com/office/drawing/2014/main" id="{6E2B72D6-915E-46D0-A3AA-7DDBC739EFB9}"/>
              </a:ext>
            </a:extLst>
          </p:cNvPr>
          <p:cNvSpPr txBox="1"/>
          <p:nvPr/>
        </p:nvSpPr>
        <p:spPr>
          <a:xfrm>
            <a:off x="5318248" y="3997939"/>
            <a:ext cx="3825752" cy="1369606"/>
          </a:xfrm>
          <a:prstGeom prst="rect">
            <a:avLst/>
          </a:prstGeom>
          <a:noFill/>
        </p:spPr>
        <p:txBody>
          <a:bodyPr wrap="square" rtlCol="0">
            <a:spAutoFit/>
          </a:bodyPr>
          <a:lstStyle/>
          <a:p>
            <a:r>
              <a:rPr lang="fi-FI" sz="1300"/>
              <a:t>Jako-osuudet perustuvat vuosien 2017-2019 keskiarvoon</a:t>
            </a:r>
          </a:p>
          <a:p>
            <a:endParaRPr lang="fi-FI" sz="1300"/>
          </a:p>
          <a:p>
            <a:r>
              <a:rPr lang="fi-FI" sz="1300"/>
              <a:t>Kuntien osuus yhteisöverosta </a:t>
            </a:r>
            <a:r>
              <a:rPr lang="fi-FI" sz="1300" b="1"/>
              <a:t>42,13 koronakompensaationa 10 %-yksikön korotus </a:t>
            </a:r>
          </a:p>
          <a:p>
            <a:endParaRPr lang="fi-FI"/>
          </a:p>
        </p:txBody>
      </p:sp>
      <p:sp>
        <p:nvSpPr>
          <p:cNvPr id="14" name="Tekstiruutu 13">
            <a:extLst>
              <a:ext uri="{FF2B5EF4-FFF2-40B4-BE49-F238E27FC236}">
                <a16:creationId xmlns:a16="http://schemas.microsoft.com/office/drawing/2014/main" id="{53F7F905-A5CE-48E6-AED2-F10ACC747848}"/>
              </a:ext>
            </a:extLst>
          </p:cNvPr>
          <p:cNvSpPr txBox="1"/>
          <p:nvPr/>
        </p:nvSpPr>
        <p:spPr>
          <a:xfrm>
            <a:off x="5292082" y="1193248"/>
            <a:ext cx="2242591" cy="646331"/>
          </a:xfrm>
          <a:prstGeom prst="rect">
            <a:avLst/>
          </a:prstGeom>
          <a:noFill/>
        </p:spPr>
        <p:txBody>
          <a:bodyPr wrap="square" rtlCol="0">
            <a:spAutoFit/>
          </a:bodyPr>
          <a:lstStyle/>
          <a:p>
            <a:r>
              <a:rPr lang="fi-FI"/>
              <a:t>2019-2020</a:t>
            </a:r>
          </a:p>
          <a:p>
            <a:endParaRPr lang="fi-FI"/>
          </a:p>
        </p:txBody>
      </p:sp>
    </p:spTree>
    <p:extLst>
      <p:ext uri="{BB962C8B-B14F-4D97-AF65-F5344CB8AC3E}">
        <p14:creationId xmlns:p14="http://schemas.microsoft.com/office/powerpoint/2010/main" val="2870611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FEB54E-89C8-4C06-80BC-AEC48F0C8C5A}"/>
              </a:ext>
            </a:extLst>
          </p:cNvPr>
          <p:cNvSpPr>
            <a:spLocks noGrp="1"/>
          </p:cNvSpPr>
          <p:nvPr>
            <p:ph type="title"/>
          </p:nvPr>
        </p:nvSpPr>
        <p:spPr/>
        <p:txBody>
          <a:bodyPr/>
          <a:lstStyle/>
          <a:p>
            <a:r>
              <a:rPr lang="fi-FI"/>
              <a:t>Suurten kuntien kiinteistöveron tuoton kasvu-% 2018-2019 ja 2019-2020</a:t>
            </a:r>
          </a:p>
        </p:txBody>
      </p:sp>
      <p:sp>
        <p:nvSpPr>
          <p:cNvPr id="4" name="Päivämäärän paikkamerkki 3">
            <a:extLst>
              <a:ext uri="{FF2B5EF4-FFF2-40B4-BE49-F238E27FC236}">
                <a16:creationId xmlns:a16="http://schemas.microsoft.com/office/drawing/2014/main" id="{ACC4382C-0081-43E2-94D6-F386A496CC50}"/>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2C175E1E-CBCA-4E80-AA76-39C906BE8A4A}"/>
              </a:ext>
            </a:extLst>
          </p:cNvPr>
          <p:cNvSpPr>
            <a:spLocks noGrp="1"/>
          </p:cNvSpPr>
          <p:nvPr>
            <p:ph type="sldNum" sz="quarter" idx="12"/>
          </p:nvPr>
        </p:nvSpPr>
        <p:spPr/>
        <p:txBody>
          <a:bodyPr/>
          <a:lstStyle/>
          <a:p>
            <a:fld id="{90FCC827-D7F6-4C0F-BC9F-305C8288FBC7}" type="slidenum">
              <a:rPr lang="fi-FI" smtClean="0"/>
              <a:t>44</a:t>
            </a:fld>
            <a:endParaRPr lang="fi-FI"/>
          </a:p>
        </p:txBody>
      </p:sp>
      <p:graphicFrame>
        <p:nvGraphicFramePr>
          <p:cNvPr id="6" name="Sisällön paikkamerkki 5">
            <a:extLst>
              <a:ext uri="{FF2B5EF4-FFF2-40B4-BE49-F238E27FC236}">
                <a16:creationId xmlns:a16="http://schemas.microsoft.com/office/drawing/2014/main" id="{BF0C8397-CD67-47D2-A987-7DC13FCF046D}"/>
              </a:ext>
            </a:extLst>
          </p:cNvPr>
          <p:cNvGraphicFramePr>
            <a:graphicFrameLocks noGrp="1"/>
          </p:cNvGraphicFramePr>
          <p:nvPr>
            <p:ph idx="1"/>
          </p:nvPr>
        </p:nvGraphicFramePr>
        <p:xfrm>
          <a:off x="179512" y="1635646"/>
          <a:ext cx="432048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F2EBFE02-22F0-4F5F-8110-AC0DEB089AAF}"/>
              </a:ext>
            </a:extLst>
          </p:cNvPr>
          <p:cNvSpPr txBox="1"/>
          <p:nvPr/>
        </p:nvSpPr>
        <p:spPr>
          <a:xfrm>
            <a:off x="683568" y="1362786"/>
            <a:ext cx="1512168" cy="369332"/>
          </a:xfrm>
          <a:prstGeom prst="rect">
            <a:avLst/>
          </a:prstGeom>
          <a:noFill/>
        </p:spPr>
        <p:txBody>
          <a:bodyPr wrap="square" rtlCol="0">
            <a:spAutoFit/>
          </a:bodyPr>
          <a:lstStyle/>
          <a:p>
            <a:r>
              <a:rPr lang="fi-FI"/>
              <a:t>2018-2019</a:t>
            </a:r>
          </a:p>
        </p:txBody>
      </p:sp>
      <p:sp>
        <p:nvSpPr>
          <p:cNvPr id="10" name="Tähti: 5-sakarainen 9">
            <a:extLst>
              <a:ext uri="{FF2B5EF4-FFF2-40B4-BE49-F238E27FC236}">
                <a16:creationId xmlns:a16="http://schemas.microsoft.com/office/drawing/2014/main" id="{96E8EF99-4724-44CC-A088-79D1964DC044}"/>
              </a:ext>
            </a:extLst>
          </p:cNvPr>
          <p:cNvSpPr/>
          <p:nvPr/>
        </p:nvSpPr>
        <p:spPr>
          <a:xfrm>
            <a:off x="494570" y="3075806"/>
            <a:ext cx="186181" cy="1638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11" name="Kaavio 10">
            <a:extLst>
              <a:ext uri="{FF2B5EF4-FFF2-40B4-BE49-F238E27FC236}">
                <a16:creationId xmlns:a16="http://schemas.microsoft.com/office/drawing/2014/main" id="{37B90DF2-B477-412C-AF38-39E71618AD24}"/>
              </a:ext>
            </a:extLst>
          </p:cNvPr>
          <p:cNvGraphicFramePr>
            <a:graphicFrameLocks/>
          </p:cNvGraphicFramePr>
          <p:nvPr/>
        </p:nvGraphicFramePr>
        <p:xfrm>
          <a:off x="5004048" y="1362786"/>
          <a:ext cx="3600401" cy="28797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CCDCBC2C-76EA-4E31-92E2-856F966E1B25}"/>
              </a:ext>
            </a:extLst>
          </p:cNvPr>
          <p:cNvSpPr txBox="1"/>
          <p:nvPr/>
        </p:nvSpPr>
        <p:spPr>
          <a:xfrm>
            <a:off x="5796136" y="1408952"/>
            <a:ext cx="2088232" cy="646331"/>
          </a:xfrm>
          <a:prstGeom prst="rect">
            <a:avLst/>
          </a:prstGeom>
          <a:noFill/>
        </p:spPr>
        <p:txBody>
          <a:bodyPr wrap="square" rtlCol="0">
            <a:spAutoFit/>
          </a:bodyPr>
          <a:lstStyle/>
          <a:p>
            <a:r>
              <a:rPr lang="fi-FI"/>
              <a:t>2019-2020</a:t>
            </a:r>
          </a:p>
          <a:p>
            <a:endParaRPr lang="fi-FI"/>
          </a:p>
        </p:txBody>
      </p:sp>
      <p:sp>
        <p:nvSpPr>
          <p:cNvPr id="12" name="Tekstiruutu 11">
            <a:extLst>
              <a:ext uri="{FF2B5EF4-FFF2-40B4-BE49-F238E27FC236}">
                <a16:creationId xmlns:a16="http://schemas.microsoft.com/office/drawing/2014/main" id="{33EDC54B-C42D-44AC-A9E8-6731311FC19B}"/>
              </a:ext>
            </a:extLst>
          </p:cNvPr>
          <p:cNvSpPr txBox="1"/>
          <p:nvPr/>
        </p:nvSpPr>
        <p:spPr>
          <a:xfrm>
            <a:off x="5248195" y="4349124"/>
            <a:ext cx="3678250" cy="646331"/>
          </a:xfrm>
          <a:prstGeom prst="rect">
            <a:avLst/>
          </a:prstGeom>
          <a:noFill/>
        </p:spPr>
        <p:txBody>
          <a:bodyPr wrap="square" rtlCol="0">
            <a:spAutoFit/>
          </a:bodyPr>
          <a:lstStyle/>
          <a:p>
            <a:r>
              <a:rPr lang="fi-FI" sz="1200"/>
              <a:t>Kiinteistöveron 2. maksuerä siirtyi jatkuvan valmistumiseen siirtymisen vuoksi monikuntaisilta </a:t>
            </a:r>
            <a:r>
              <a:rPr lang="fi-FI" sz="1200" err="1"/>
              <a:t>yrityiksiltä</a:t>
            </a:r>
            <a:r>
              <a:rPr lang="fi-FI" sz="1200"/>
              <a:t> vuodelle 2021, noin 10 %</a:t>
            </a:r>
          </a:p>
        </p:txBody>
      </p:sp>
    </p:spTree>
    <p:extLst>
      <p:ext uri="{BB962C8B-B14F-4D97-AF65-F5344CB8AC3E}">
        <p14:creationId xmlns:p14="http://schemas.microsoft.com/office/powerpoint/2010/main" val="2583952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D506F0-0E25-48B1-8544-4B9746D01B82}"/>
              </a:ext>
            </a:extLst>
          </p:cNvPr>
          <p:cNvSpPr>
            <a:spLocks noGrp="1"/>
          </p:cNvSpPr>
          <p:nvPr>
            <p:ph type="title"/>
          </p:nvPr>
        </p:nvSpPr>
        <p:spPr>
          <a:xfrm>
            <a:off x="2055887" y="141674"/>
            <a:ext cx="6638680" cy="857250"/>
          </a:xfrm>
        </p:spPr>
        <p:txBody>
          <a:bodyPr/>
          <a:lstStyle/>
          <a:p>
            <a:r>
              <a:rPr lang="fi-FI"/>
              <a:t>Valtionosuusrahoitus  2020</a:t>
            </a:r>
          </a:p>
        </p:txBody>
      </p:sp>
      <p:sp>
        <p:nvSpPr>
          <p:cNvPr id="4" name="Päivämäärän paikkamerkki 3">
            <a:extLst>
              <a:ext uri="{FF2B5EF4-FFF2-40B4-BE49-F238E27FC236}">
                <a16:creationId xmlns:a16="http://schemas.microsoft.com/office/drawing/2014/main" id="{A39E187F-8CAA-4E5A-8C30-0F4ECABCB70A}"/>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E881D95E-78A9-4B90-B5CD-CECC4B22B2CB}"/>
              </a:ext>
            </a:extLst>
          </p:cNvPr>
          <p:cNvSpPr>
            <a:spLocks noGrp="1"/>
          </p:cNvSpPr>
          <p:nvPr>
            <p:ph type="sldNum" sz="quarter" idx="12"/>
          </p:nvPr>
        </p:nvSpPr>
        <p:spPr/>
        <p:txBody>
          <a:bodyPr/>
          <a:lstStyle/>
          <a:p>
            <a:fld id="{90FCC827-D7F6-4C0F-BC9F-305C8288FBC7}" type="slidenum">
              <a:rPr lang="fi-FI" smtClean="0"/>
              <a:t>45</a:t>
            </a:fld>
            <a:endParaRPr lang="fi-FI"/>
          </a:p>
        </p:txBody>
      </p:sp>
      <p:graphicFrame>
        <p:nvGraphicFramePr>
          <p:cNvPr id="8" name="Sisällön paikkamerkki 7">
            <a:extLst>
              <a:ext uri="{FF2B5EF4-FFF2-40B4-BE49-F238E27FC236}">
                <a16:creationId xmlns:a16="http://schemas.microsoft.com/office/drawing/2014/main" id="{190F5A19-032A-4CF2-8374-A7A8502D4D1C}"/>
              </a:ext>
            </a:extLst>
          </p:cNvPr>
          <p:cNvGraphicFramePr>
            <a:graphicFrameLocks noGrp="1"/>
          </p:cNvGraphicFramePr>
          <p:nvPr>
            <p:ph idx="1"/>
            <p:extLst>
              <p:ext uri="{D42A27DB-BD31-4B8C-83A1-F6EECF244321}">
                <p14:modId xmlns:p14="http://schemas.microsoft.com/office/powerpoint/2010/main" val="4105649088"/>
              </p:ext>
            </p:extLst>
          </p:nvPr>
        </p:nvGraphicFramePr>
        <p:xfrm>
          <a:off x="328612" y="601035"/>
          <a:ext cx="4604537" cy="4042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a:extLst>
              <a:ext uri="{FF2B5EF4-FFF2-40B4-BE49-F238E27FC236}">
                <a16:creationId xmlns:a16="http://schemas.microsoft.com/office/drawing/2014/main" id="{A6962587-3329-4F47-BBD6-A9FD4F4BCE37}"/>
              </a:ext>
            </a:extLst>
          </p:cNvPr>
          <p:cNvGraphicFramePr>
            <a:graphicFrameLocks/>
          </p:cNvGraphicFramePr>
          <p:nvPr>
            <p:extLst>
              <p:ext uri="{D42A27DB-BD31-4B8C-83A1-F6EECF244321}">
                <p14:modId xmlns:p14="http://schemas.microsoft.com/office/powerpoint/2010/main" val="318294883"/>
              </p:ext>
            </p:extLst>
          </p:nvPr>
        </p:nvGraphicFramePr>
        <p:xfrm>
          <a:off x="4762792" y="584806"/>
          <a:ext cx="4481101" cy="40421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Kuva 6">
            <a:hlinkClick r:id="rId4" action="ppaction://hlinksldjump"/>
            <a:extLst>
              <a:ext uri="{FF2B5EF4-FFF2-40B4-BE49-F238E27FC236}">
                <a16:creationId xmlns:a16="http://schemas.microsoft.com/office/drawing/2014/main" id="{BEFD5EE9-AC4E-4882-A141-B28FC604F13B}"/>
              </a:ext>
            </a:extLst>
          </p:cNvPr>
          <p:cNvPicPr>
            <a:picLocks noChangeAspect="1"/>
          </p:cNvPicPr>
          <p:nvPr/>
        </p:nvPicPr>
        <p:blipFill>
          <a:blip r:embed="rId5"/>
          <a:stretch>
            <a:fillRect/>
          </a:stretch>
        </p:blipFill>
        <p:spPr>
          <a:xfrm>
            <a:off x="7873147" y="4568935"/>
            <a:ext cx="390178" cy="402371"/>
          </a:xfrm>
          <a:prstGeom prst="rect">
            <a:avLst/>
          </a:prstGeom>
        </p:spPr>
      </p:pic>
    </p:spTree>
    <p:extLst>
      <p:ext uri="{BB962C8B-B14F-4D97-AF65-F5344CB8AC3E}">
        <p14:creationId xmlns:p14="http://schemas.microsoft.com/office/powerpoint/2010/main" val="479900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50DF-8F14-49C5-8F9F-75C648C17424}"/>
              </a:ext>
            </a:extLst>
          </p:cNvPr>
          <p:cNvSpPr>
            <a:spLocks noGrp="1"/>
          </p:cNvSpPr>
          <p:nvPr>
            <p:ph type="title"/>
          </p:nvPr>
        </p:nvSpPr>
        <p:spPr>
          <a:xfrm>
            <a:off x="1541144" y="305540"/>
            <a:ext cx="7145656" cy="857250"/>
          </a:xfrm>
        </p:spPr>
        <p:txBody>
          <a:bodyPr/>
          <a:lstStyle/>
          <a:p>
            <a:r>
              <a:rPr lang="fi-FI"/>
              <a:t>Verorahoituksen ja nettotoimintamenojen muutos</a:t>
            </a:r>
            <a:br>
              <a:rPr lang="fi-FI"/>
            </a:br>
            <a:r>
              <a:rPr lang="fi-FI"/>
              <a:t>2018-2020</a:t>
            </a:r>
            <a:endParaRPr lang="en-US"/>
          </a:p>
        </p:txBody>
      </p:sp>
      <p:sp>
        <p:nvSpPr>
          <p:cNvPr id="4" name="Content Placeholder 3">
            <a:extLst>
              <a:ext uri="{FF2B5EF4-FFF2-40B4-BE49-F238E27FC236}">
                <a16:creationId xmlns:a16="http://schemas.microsoft.com/office/drawing/2014/main" id="{3CD5B772-0816-40DE-BA88-7B68CBB718A4}"/>
              </a:ext>
            </a:extLst>
          </p:cNvPr>
          <p:cNvSpPr>
            <a:spLocks noGrp="1"/>
          </p:cNvSpPr>
          <p:nvPr>
            <p:ph sz="half" idx="2"/>
          </p:nvPr>
        </p:nvSpPr>
        <p:spPr>
          <a:xfrm>
            <a:off x="922084" y="1452283"/>
            <a:ext cx="3829916" cy="3074718"/>
          </a:xfrm>
        </p:spPr>
        <p:txBody>
          <a:bodyPr>
            <a:normAutofit fontScale="70000" lnSpcReduction="20000"/>
          </a:bodyPr>
          <a:lstStyle/>
          <a:p>
            <a:r>
              <a:rPr lang="en-US" err="1"/>
              <a:t>Vuoden</a:t>
            </a:r>
            <a:r>
              <a:rPr lang="en-US"/>
              <a:t> 2020 </a:t>
            </a:r>
            <a:r>
              <a:rPr lang="en-US" err="1"/>
              <a:t>nettotoimintamenot</a:t>
            </a:r>
            <a:r>
              <a:rPr lang="en-US"/>
              <a:t> </a:t>
            </a:r>
            <a:r>
              <a:rPr lang="en-US" err="1"/>
              <a:t>kasvoivat</a:t>
            </a:r>
            <a:r>
              <a:rPr lang="en-US"/>
              <a:t> </a:t>
            </a:r>
            <a:r>
              <a:rPr lang="en-US" err="1"/>
              <a:t>maltillisesti</a:t>
            </a:r>
            <a:r>
              <a:rPr lang="en-US"/>
              <a:t> mm. </a:t>
            </a:r>
            <a:r>
              <a:rPr lang="en-US" err="1"/>
              <a:t>toimintojen</a:t>
            </a:r>
            <a:r>
              <a:rPr lang="en-US"/>
              <a:t> </a:t>
            </a:r>
            <a:r>
              <a:rPr lang="en-US" err="1"/>
              <a:t>sulkemisen</a:t>
            </a:r>
            <a:r>
              <a:rPr lang="en-US"/>
              <a:t>, </a:t>
            </a:r>
            <a:r>
              <a:rPr lang="en-US" err="1"/>
              <a:t>hoitojen</a:t>
            </a:r>
            <a:r>
              <a:rPr lang="en-US"/>
              <a:t> </a:t>
            </a:r>
            <a:r>
              <a:rPr lang="en-US" err="1"/>
              <a:t>siirtämisen</a:t>
            </a:r>
            <a:r>
              <a:rPr lang="en-US"/>
              <a:t> </a:t>
            </a:r>
            <a:r>
              <a:rPr lang="en-US" err="1"/>
              <a:t>ym</a:t>
            </a:r>
            <a:r>
              <a:rPr lang="en-US"/>
              <a:t>. </a:t>
            </a:r>
            <a:r>
              <a:rPr lang="en-US" err="1"/>
              <a:t>takia</a:t>
            </a:r>
            <a:r>
              <a:rPr lang="en-US"/>
              <a:t>. </a:t>
            </a:r>
            <a:r>
              <a:rPr lang="en-US" err="1"/>
              <a:t>Nämä</a:t>
            </a:r>
            <a:r>
              <a:rPr lang="en-US"/>
              <a:t> </a:t>
            </a:r>
            <a:r>
              <a:rPr lang="en-US" err="1"/>
              <a:t>myös</a:t>
            </a:r>
            <a:r>
              <a:rPr lang="en-US"/>
              <a:t> </a:t>
            </a:r>
            <a:r>
              <a:rPr lang="en-US" err="1"/>
              <a:t>kerryttivät</a:t>
            </a:r>
            <a:r>
              <a:rPr lang="en-US"/>
              <a:t> </a:t>
            </a:r>
            <a:r>
              <a:rPr lang="en-US" err="1"/>
              <a:t>hoito</a:t>
            </a:r>
            <a:r>
              <a:rPr lang="en-US"/>
              <a:t>- ja </a:t>
            </a:r>
            <a:r>
              <a:rPr lang="en-US" err="1"/>
              <a:t>opetus</a:t>
            </a:r>
            <a:r>
              <a:rPr lang="en-US"/>
              <a:t>- ja “</a:t>
            </a:r>
            <a:r>
              <a:rPr lang="en-US" err="1"/>
              <a:t>hyvinvointivelkaa</a:t>
            </a:r>
            <a:r>
              <a:rPr lang="en-US"/>
              <a:t>” </a:t>
            </a:r>
            <a:r>
              <a:rPr lang="en-US" err="1"/>
              <a:t>purettavaksi</a:t>
            </a:r>
            <a:r>
              <a:rPr lang="en-US"/>
              <a:t> </a:t>
            </a:r>
            <a:r>
              <a:rPr lang="en-US" err="1"/>
              <a:t>vuosina</a:t>
            </a:r>
            <a:r>
              <a:rPr lang="en-US"/>
              <a:t> 2021-2023.</a:t>
            </a:r>
            <a:br>
              <a:rPr lang="en-US"/>
            </a:br>
            <a:endParaRPr lang="en-US"/>
          </a:p>
          <a:p>
            <a:r>
              <a:rPr lang="en-US"/>
              <a:t>Verorahoitusta </a:t>
            </a:r>
            <a:r>
              <a:rPr lang="en-US" err="1"/>
              <a:t>kasvatti</a:t>
            </a:r>
            <a:r>
              <a:rPr lang="en-US"/>
              <a:t> </a:t>
            </a:r>
            <a:r>
              <a:rPr lang="en-US" err="1"/>
              <a:t>valtion</a:t>
            </a:r>
            <a:r>
              <a:rPr lang="en-US"/>
              <a:t> </a:t>
            </a:r>
            <a:r>
              <a:rPr lang="en-US" err="1"/>
              <a:t>koronakompensaatiot</a:t>
            </a:r>
            <a:r>
              <a:rPr lang="en-US"/>
              <a:t> </a:t>
            </a:r>
            <a:r>
              <a:rPr lang="en-US" err="1"/>
              <a:t>yhteisöveroon</a:t>
            </a:r>
            <a:r>
              <a:rPr lang="en-US"/>
              <a:t> ja </a:t>
            </a:r>
            <a:r>
              <a:rPr lang="en-US" err="1"/>
              <a:t>valtionosuuksiin</a:t>
            </a:r>
            <a:r>
              <a:rPr lang="en-US"/>
              <a:t>.</a:t>
            </a:r>
            <a:br>
              <a:rPr lang="en-US"/>
            </a:br>
            <a:endParaRPr lang="en-US"/>
          </a:p>
          <a:p>
            <a:r>
              <a:rPr lang="en-US" err="1"/>
              <a:t>Vuosi</a:t>
            </a:r>
            <a:r>
              <a:rPr lang="en-US"/>
              <a:t> 2020 </a:t>
            </a:r>
            <a:r>
              <a:rPr lang="en-US" err="1"/>
              <a:t>ei</a:t>
            </a:r>
            <a:r>
              <a:rPr lang="en-US"/>
              <a:t> ole </a:t>
            </a:r>
            <a:r>
              <a:rPr lang="en-US" err="1"/>
              <a:t>vertailukelpoinen</a:t>
            </a:r>
            <a:r>
              <a:rPr lang="en-US"/>
              <a:t> </a:t>
            </a:r>
            <a:r>
              <a:rPr lang="en-US" err="1"/>
              <a:t>edellisten</a:t>
            </a:r>
            <a:r>
              <a:rPr lang="en-US"/>
              <a:t> </a:t>
            </a:r>
            <a:r>
              <a:rPr lang="en-US" err="1"/>
              <a:t>vuosien</a:t>
            </a:r>
            <a:r>
              <a:rPr lang="en-US"/>
              <a:t> </a:t>
            </a:r>
            <a:r>
              <a:rPr lang="en-US" err="1"/>
              <a:t>kanssa</a:t>
            </a:r>
            <a:r>
              <a:rPr lang="en-US"/>
              <a:t>. </a:t>
            </a:r>
            <a:br>
              <a:rPr lang="en-US"/>
            </a:br>
            <a:endParaRPr lang="en-US"/>
          </a:p>
          <a:p>
            <a:r>
              <a:rPr lang="en-US" err="1"/>
              <a:t>Kasvanut</a:t>
            </a:r>
            <a:r>
              <a:rPr lang="en-US"/>
              <a:t> </a:t>
            </a:r>
            <a:r>
              <a:rPr lang="en-US" err="1"/>
              <a:t>tulorahoitus</a:t>
            </a:r>
            <a:r>
              <a:rPr lang="en-US"/>
              <a:t> </a:t>
            </a:r>
            <a:r>
              <a:rPr lang="en-US" err="1"/>
              <a:t>ei</a:t>
            </a:r>
            <a:r>
              <a:rPr lang="en-US"/>
              <a:t> </a:t>
            </a:r>
            <a:r>
              <a:rPr lang="en-US" err="1"/>
              <a:t>kuitenkaan</a:t>
            </a:r>
            <a:r>
              <a:rPr lang="en-US"/>
              <a:t> </a:t>
            </a:r>
            <a:r>
              <a:rPr lang="en-US" err="1"/>
              <a:t>riittänyt</a:t>
            </a:r>
            <a:r>
              <a:rPr lang="en-US"/>
              <a:t> </a:t>
            </a:r>
            <a:r>
              <a:rPr lang="en-US" err="1"/>
              <a:t>täysimääräisesti</a:t>
            </a:r>
            <a:r>
              <a:rPr lang="en-US"/>
              <a:t> </a:t>
            </a:r>
            <a:r>
              <a:rPr lang="en-US" err="1"/>
              <a:t>investointien</a:t>
            </a:r>
            <a:r>
              <a:rPr lang="en-US"/>
              <a:t> </a:t>
            </a:r>
            <a:r>
              <a:rPr lang="en-US" err="1"/>
              <a:t>rahoitukseen</a:t>
            </a:r>
            <a:r>
              <a:rPr lang="en-US"/>
              <a:t> ja </a:t>
            </a:r>
            <a:r>
              <a:rPr lang="en-US" err="1"/>
              <a:t>kaupungin</a:t>
            </a:r>
            <a:r>
              <a:rPr lang="en-US"/>
              <a:t> </a:t>
            </a:r>
            <a:r>
              <a:rPr lang="en-US" err="1"/>
              <a:t>velkaantuminen</a:t>
            </a:r>
            <a:r>
              <a:rPr lang="en-US"/>
              <a:t> </a:t>
            </a:r>
            <a:r>
              <a:rPr lang="en-US" err="1"/>
              <a:t>jatkui</a:t>
            </a:r>
            <a:r>
              <a:rPr lang="en-US"/>
              <a:t> </a:t>
            </a:r>
            <a:r>
              <a:rPr lang="en-US" err="1"/>
              <a:t>myös</a:t>
            </a:r>
            <a:r>
              <a:rPr lang="en-US"/>
              <a:t> 2020</a:t>
            </a:r>
          </a:p>
        </p:txBody>
      </p:sp>
      <p:sp>
        <p:nvSpPr>
          <p:cNvPr id="7" name="Date Placeholder 6">
            <a:extLst>
              <a:ext uri="{FF2B5EF4-FFF2-40B4-BE49-F238E27FC236}">
                <a16:creationId xmlns:a16="http://schemas.microsoft.com/office/drawing/2014/main" id="{13F92420-57A0-4E55-A586-5BE61F0E276A}"/>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Slide Number Placeholder 7">
            <a:extLst>
              <a:ext uri="{FF2B5EF4-FFF2-40B4-BE49-F238E27FC236}">
                <a16:creationId xmlns:a16="http://schemas.microsoft.com/office/drawing/2014/main" id="{E073830D-0F34-49A6-BF69-13E4EBC75CC0}"/>
              </a:ext>
            </a:extLst>
          </p:cNvPr>
          <p:cNvSpPr>
            <a:spLocks noGrp="1"/>
          </p:cNvSpPr>
          <p:nvPr>
            <p:ph type="sldNum" sz="quarter" idx="12"/>
          </p:nvPr>
        </p:nvSpPr>
        <p:spPr/>
        <p:txBody>
          <a:bodyPr/>
          <a:lstStyle/>
          <a:p>
            <a:fld id="{90FCC827-D7F6-4C0F-BC9F-305C8288FBC7}" type="slidenum">
              <a:rPr lang="fi-FI" smtClean="0"/>
              <a:t>46</a:t>
            </a:fld>
            <a:endParaRPr lang="fi-FI"/>
          </a:p>
        </p:txBody>
      </p:sp>
      <p:graphicFrame>
        <p:nvGraphicFramePr>
          <p:cNvPr id="9" name="Chart 8">
            <a:extLst>
              <a:ext uri="{FF2B5EF4-FFF2-40B4-BE49-F238E27FC236}">
                <a16:creationId xmlns:a16="http://schemas.microsoft.com/office/drawing/2014/main" id="{C99C1CB5-8DFA-4010-A783-A302C5ED179A}"/>
              </a:ext>
            </a:extLst>
          </p:cNvPr>
          <p:cNvGraphicFramePr>
            <a:graphicFrameLocks/>
          </p:cNvGraphicFramePr>
          <p:nvPr/>
        </p:nvGraphicFramePr>
        <p:xfrm>
          <a:off x="4814047" y="948343"/>
          <a:ext cx="4175107" cy="381892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Kuva 9">
            <a:hlinkClick r:id="rId3" action="ppaction://hlinksldjump"/>
            <a:extLst>
              <a:ext uri="{FF2B5EF4-FFF2-40B4-BE49-F238E27FC236}">
                <a16:creationId xmlns:a16="http://schemas.microsoft.com/office/drawing/2014/main" id="{44BDE06D-AA93-4E8E-9837-3BE38AB9297F}"/>
              </a:ext>
            </a:extLst>
          </p:cNvPr>
          <p:cNvPicPr>
            <a:picLocks noChangeAspect="1"/>
          </p:cNvPicPr>
          <p:nvPr/>
        </p:nvPicPr>
        <p:blipFill>
          <a:blip r:embed="rId4"/>
          <a:stretch>
            <a:fillRect/>
          </a:stretch>
        </p:blipFill>
        <p:spPr>
          <a:xfrm>
            <a:off x="7873147" y="4568935"/>
            <a:ext cx="390178" cy="402371"/>
          </a:xfrm>
          <a:prstGeom prst="rect">
            <a:avLst/>
          </a:prstGeom>
        </p:spPr>
      </p:pic>
    </p:spTree>
    <p:extLst>
      <p:ext uri="{BB962C8B-B14F-4D97-AF65-F5344CB8AC3E}">
        <p14:creationId xmlns:p14="http://schemas.microsoft.com/office/powerpoint/2010/main" val="2689360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6A1089C-6BBB-4A64-AFBC-01F8F13B470A}"/>
              </a:ext>
            </a:extLst>
          </p:cNvPr>
          <p:cNvSpPr>
            <a:spLocks noGrp="1"/>
          </p:cNvSpPr>
          <p:nvPr>
            <p:ph type="title"/>
          </p:nvPr>
        </p:nvSpPr>
        <p:spPr/>
        <p:txBody>
          <a:bodyPr/>
          <a:lstStyle/>
          <a:p>
            <a:r>
              <a:rPr lang="fi-FI"/>
              <a:t>Rahoituserien ja rahastojen vuosi</a:t>
            </a:r>
          </a:p>
        </p:txBody>
      </p:sp>
      <p:sp>
        <p:nvSpPr>
          <p:cNvPr id="8" name="Tekstin paikkamerkki 7">
            <a:extLst>
              <a:ext uri="{FF2B5EF4-FFF2-40B4-BE49-F238E27FC236}">
                <a16:creationId xmlns:a16="http://schemas.microsoft.com/office/drawing/2014/main" id="{BB667B0F-249B-4203-8584-7EDEFB19D8EA}"/>
              </a:ext>
            </a:extLst>
          </p:cNvPr>
          <p:cNvSpPr>
            <a:spLocks noGrp="1"/>
          </p:cNvSpPr>
          <p:nvPr>
            <p:ph type="body" idx="1"/>
          </p:nvPr>
        </p:nvSpPr>
        <p:spPr/>
        <p:txBody>
          <a:bodyPr/>
          <a:lstStyle/>
          <a:p>
            <a:endParaRPr lang="fi-FI"/>
          </a:p>
        </p:txBody>
      </p:sp>
      <p:sp>
        <p:nvSpPr>
          <p:cNvPr id="5" name="Päivämäärän paikkamerkki 4">
            <a:extLst>
              <a:ext uri="{FF2B5EF4-FFF2-40B4-BE49-F238E27FC236}">
                <a16:creationId xmlns:a16="http://schemas.microsoft.com/office/drawing/2014/main" id="{B29D6413-F4CD-4E6E-B8D1-80BD4597EF81}"/>
              </a:ext>
            </a:extLst>
          </p:cNvPr>
          <p:cNvSpPr>
            <a:spLocks noGrp="1"/>
          </p:cNvSpPr>
          <p:nvPr>
            <p:ph type="dt" sz="half" idx="10"/>
          </p:nvPr>
        </p:nvSpPr>
        <p:spPr/>
        <p:txBody>
          <a:bodyPr/>
          <a:lstStyle/>
          <a:p>
            <a:fld id="{065764CB-6FA4-41D0-8F5B-F190035AB73C}" type="datetime1">
              <a:rPr lang="fi-FI" smtClean="0"/>
              <a:t>4.2.2021</a:t>
            </a:fld>
            <a:endParaRPr lang="en-GB"/>
          </a:p>
        </p:txBody>
      </p:sp>
      <p:sp>
        <p:nvSpPr>
          <p:cNvPr id="6" name="Dian numeron paikkamerkki 5">
            <a:extLst>
              <a:ext uri="{FF2B5EF4-FFF2-40B4-BE49-F238E27FC236}">
                <a16:creationId xmlns:a16="http://schemas.microsoft.com/office/drawing/2014/main" id="{97F8E21C-F6A5-4E69-8439-2CF5A85C3B19}"/>
              </a:ext>
            </a:extLst>
          </p:cNvPr>
          <p:cNvSpPr>
            <a:spLocks noGrp="1"/>
          </p:cNvSpPr>
          <p:nvPr>
            <p:ph type="sldNum" sz="quarter" idx="12"/>
          </p:nvPr>
        </p:nvSpPr>
        <p:spPr/>
        <p:txBody>
          <a:bodyPr/>
          <a:lstStyle/>
          <a:p>
            <a:fld id="{6CAB7FB2-350C-4D14-9041-2392A9F69A4F}" type="slidenum">
              <a:rPr lang="en-GB" smtClean="0"/>
              <a:t>47</a:t>
            </a:fld>
            <a:endParaRPr lang="en-GB"/>
          </a:p>
        </p:txBody>
      </p:sp>
    </p:spTree>
    <p:extLst>
      <p:ext uri="{BB962C8B-B14F-4D97-AF65-F5344CB8AC3E}">
        <p14:creationId xmlns:p14="http://schemas.microsoft.com/office/powerpoint/2010/main" val="3078384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6E36A-C30E-4B5D-9A6D-9DA5DECE5E4D}"/>
              </a:ext>
            </a:extLst>
          </p:cNvPr>
          <p:cNvSpPr>
            <a:spLocks noGrp="1"/>
          </p:cNvSpPr>
          <p:nvPr>
            <p:ph type="title"/>
          </p:nvPr>
        </p:nvSpPr>
        <p:spPr/>
        <p:txBody>
          <a:bodyPr/>
          <a:lstStyle/>
          <a:p>
            <a:r>
              <a:rPr lang="fi-FI"/>
              <a:t>Rahastojen vuosi</a:t>
            </a:r>
            <a:endParaRPr lang="fi-FI">
              <a:cs typeface="Arial"/>
            </a:endParaRPr>
          </a:p>
        </p:txBody>
      </p:sp>
      <p:sp>
        <p:nvSpPr>
          <p:cNvPr id="3" name="Sisällön paikkamerkki 2">
            <a:extLst>
              <a:ext uri="{FF2B5EF4-FFF2-40B4-BE49-F238E27FC236}">
                <a16:creationId xmlns:a16="http://schemas.microsoft.com/office/drawing/2014/main" id="{5ED50F47-8732-45D1-9773-CA6F1E9223C0}"/>
              </a:ext>
            </a:extLst>
          </p:cNvPr>
          <p:cNvSpPr>
            <a:spLocks noGrp="1"/>
          </p:cNvSpPr>
          <p:nvPr>
            <p:ph idx="1"/>
          </p:nvPr>
        </p:nvSpPr>
        <p:spPr>
          <a:xfrm>
            <a:off x="342900" y="1197748"/>
            <a:ext cx="8343900" cy="3346678"/>
          </a:xfrm>
        </p:spPr>
        <p:txBody>
          <a:bodyPr vert="horz" lIns="68580" tIns="34290" rIns="68580" bIns="34290" rtlCol="0" anchor="t">
            <a:normAutofit fontScale="85000" lnSpcReduction="10000"/>
          </a:bodyPr>
          <a:lstStyle/>
          <a:p>
            <a:r>
              <a:rPr lang="fi-FI">
                <a:cs typeface="Arial"/>
              </a:rPr>
              <a:t>Sijoitusvuotta 2020 hallitsi koronavirus, joka aiheutti keväällä ennennäkemättömän talouksien äkkipysähdyksen ja sijoitusmarkkinoiden sukelluksen. Taloustilanteen nopea muutos pakotti myös viranomaiset voimakkaisiin ja nopeisiin toimiin. Ensimmäisenä nähtiin keskuspankkien reagoivan rahapolitiikan keventävillä toimenpiteillä. Pian elvytystä toteutettiin myös finanssipoliittisin toimin laajasti ympäri maailman. Näiden toimien yhteisvaikutuksesta myös talouden käännepiste saavutettiin poikkeuksellisen nopeasti.</a:t>
            </a:r>
          </a:p>
          <a:p>
            <a:r>
              <a:rPr lang="fi-FI">
                <a:cs typeface="Arial"/>
              </a:rPr>
              <a:t>Talouden voimakas elvytys ja odotus koronarokotteen nopeasta valmistumisesta pitivät sijoitusmarkkinat nousussa vuoden loppua kohti. Voimakkaiden heilahtelujen jälkeen koko vuoden 2020 sijoitusmarkkinatuotot olivat lopulta pääosin positiivisia.</a:t>
            </a:r>
          </a:p>
          <a:p>
            <a:r>
              <a:rPr lang="fi-FI">
                <a:cs typeface="Arial"/>
              </a:rPr>
              <a:t>Espoon sijoitussalkkujen tuotot vaihtelivat 0,0 ja 4,2 % välillä.</a:t>
            </a:r>
          </a:p>
          <a:p>
            <a:r>
              <a:rPr lang="fi-FI">
                <a:cs typeface="Arial"/>
              </a:rPr>
              <a:t>Korkojen pysyessä hyvin alhaisella tasolla on rahastoissa lisätty entisestään epälikvidien omaisuusluokkien painoa.</a:t>
            </a:r>
          </a:p>
          <a:p>
            <a:r>
              <a:rPr lang="fi-FI">
                <a:cs typeface="Arial"/>
              </a:rPr>
              <a:t>Vuodesta 2021 odotettaan positiivista tuottoa ja ko. vuoden tuotto-odotus Espoon suurimmalle rahastolle on n. 4,5 %. Korkeiden arvostustasojen ja epävarmuuksien johdosta markkinaheilunnan odotetaan olevan suurta.  </a:t>
            </a:r>
          </a:p>
        </p:txBody>
      </p:sp>
      <p:sp>
        <p:nvSpPr>
          <p:cNvPr id="4" name="Päivämäärän paikkamerkki 3">
            <a:extLst>
              <a:ext uri="{FF2B5EF4-FFF2-40B4-BE49-F238E27FC236}">
                <a16:creationId xmlns:a16="http://schemas.microsoft.com/office/drawing/2014/main" id="{26716FFB-6E20-448C-B58F-243F062EC85D}"/>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F05372F5-914E-4A9E-ABB0-75CAE4A551A0}"/>
              </a:ext>
            </a:extLst>
          </p:cNvPr>
          <p:cNvSpPr>
            <a:spLocks noGrp="1"/>
          </p:cNvSpPr>
          <p:nvPr>
            <p:ph type="sldNum" sz="quarter" idx="12"/>
          </p:nvPr>
        </p:nvSpPr>
        <p:spPr/>
        <p:txBody>
          <a:bodyPr/>
          <a:lstStyle/>
          <a:p>
            <a:fld id="{6CAB7FB2-350C-4D14-9041-2392A9F69A4F}" type="slidenum">
              <a:rPr lang="en-GB" smtClean="0"/>
              <a:t>48</a:t>
            </a:fld>
            <a:endParaRPr lang="en-GB"/>
          </a:p>
        </p:txBody>
      </p:sp>
    </p:spTree>
    <p:extLst>
      <p:ext uri="{BB962C8B-B14F-4D97-AF65-F5344CB8AC3E}">
        <p14:creationId xmlns:p14="http://schemas.microsoft.com/office/powerpoint/2010/main" val="391681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C437F8-B130-4F22-A95D-6DAE34826A63}"/>
              </a:ext>
            </a:extLst>
          </p:cNvPr>
          <p:cNvSpPr>
            <a:spLocks noGrp="1"/>
          </p:cNvSpPr>
          <p:nvPr>
            <p:ph type="title"/>
          </p:nvPr>
        </p:nvSpPr>
        <p:spPr/>
        <p:txBody>
          <a:bodyPr/>
          <a:lstStyle/>
          <a:p>
            <a:r>
              <a:rPr lang="fi-FI">
                <a:cs typeface="Arial"/>
              </a:rPr>
              <a:t>Rahastot kirjanpitoarvo</a:t>
            </a:r>
            <a:endParaRPr lang="fi-FI">
              <a:ea typeface="+mj-lt"/>
              <a:cs typeface="+mj-lt"/>
            </a:endParaRPr>
          </a:p>
        </p:txBody>
      </p:sp>
      <p:sp>
        <p:nvSpPr>
          <p:cNvPr id="4" name="Päivämäärän paikkamerkki 3">
            <a:extLst>
              <a:ext uri="{FF2B5EF4-FFF2-40B4-BE49-F238E27FC236}">
                <a16:creationId xmlns:a16="http://schemas.microsoft.com/office/drawing/2014/main" id="{E9B024DC-C587-4B89-A029-04D408D9A6F5}"/>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C371094A-1667-4BE3-8EAF-2053DA2B0E61}"/>
              </a:ext>
            </a:extLst>
          </p:cNvPr>
          <p:cNvSpPr>
            <a:spLocks noGrp="1"/>
          </p:cNvSpPr>
          <p:nvPr>
            <p:ph type="sldNum" sz="quarter" idx="12"/>
          </p:nvPr>
        </p:nvSpPr>
        <p:spPr/>
        <p:txBody>
          <a:bodyPr/>
          <a:lstStyle/>
          <a:p>
            <a:fld id="{6CAB7FB2-350C-4D14-9041-2392A9F69A4F}" type="slidenum">
              <a:rPr lang="en-GB" smtClean="0"/>
              <a:t>49</a:t>
            </a:fld>
            <a:endParaRPr lang="en-GB"/>
          </a:p>
        </p:txBody>
      </p:sp>
      <p:graphicFrame>
        <p:nvGraphicFramePr>
          <p:cNvPr id="6" name="Chart 5">
            <a:extLst>
              <a:ext uri="{FF2B5EF4-FFF2-40B4-BE49-F238E27FC236}">
                <a16:creationId xmlns:a16="http://schemas.microsoft.com/office/drawing/2014/main" id="{BE8C873F-53E0-4044-B315-ECE32BB8D8AE}"/>
              </a:ext>
            </a:extLst>
          </p:cNvPr>
          <p:cNvGraphicFramePr>
            <a:graphicFrameLocks/>
          </p:cNvGraphicFramePr>
          <p:nvPr>
            <p:extLst>
              <p:ext uri="{D42A27DB-BD31-4B8C-83A1-F6EECF244321}">
                <p14:modId xmlns:p14="http://schemas.microsoft.com/office/powerpoint/2010/main" val="2192476433"/>
              </p:ext>
            </p:extLst>
          </p:nvPr>
        </p:nvGraphicFramePr>
        <p:xfrm>
          <a:off x="3744000" y="1160206"/>
          <a:ext cx="54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E48D9742-EB4D-4F31-A1C8-9DD5D167ADCE}"/>
              </a:ext>
            </a:extLst>
          </p:cNvPr>
          <p:cNvSpPr txBox="1"/>
          <p:nvPr/>
        </p:nvSpPr>
        <p:spPr>
          <a:xfrm>
            <a:off x="454111" y="1270350"/>
            <a:ext cx="3376484" cy="3754874"/>
          </a:xfrm>
          <a:prstGeom prst="rect">
            <a:avLst/>
          </a:prstGeom>
          <a:noFill/>
        </p:spPr>
        <p:txBody>
          <a:bodyPr wrap="square" rtlCol="0">
            <a:spAutoFit/>
          </a:bodyPr>
          <a:lstStyle/>
          <a:p>
            <a:r>
              <a:rPr lang="fi-FI" sz="1400"/>
              <a:t>Rahastojen </a:t>
            </a:r>
            <a:r>
              <a:rPr lang="fi-FI" sz="1400" b="1"/>
              <a:t>kirjanpidollinen tulos oli 12,9 milj. euroa </a:t>
            </a:r>
            <a:r>
              <a:rPr lang="fi-FI" sz="1400"/>
              <a:t>ja talousarvioon oli budjetoitu 18,5 milj. euroa. </a:t>
            </a:r>
          </a:p>
          <a:p>
            <a:endParaRPr lang="fi-FI" sz="1400"/>
          </a:p>
          <a:p>
            <a:r>
              <a:rPr lang="fi-FI" sz="1400"/>
              <a:t>Rahastojen osalta Koronapandemia aiheutti keväällä ennakoitua suurempia </a:t>
            </a:r>
            <a:r>
              <a:rPr lang="fi-FI" sz="1400" b="1"/>
              <a:t>arvonlaskuja</a:t>
            </a:r>
            <a:r>
              <a:rPr lang="fi-FI" sz="1400"/>
              <a:t>, </a:t>
            </a:r>
            <a:r>
              <a:rPr lang="fi-FI" sz="1400" b="1"/>
              <a:t>joka näkyi toteutuneina rahoituskuluina</a:t>
            </a:r>
            <a:r>
              <a:rPr lang="fi-FI" sz="1400"/>
              <a:t>. Varallisuusarvot kasvoivat kuitenkin loppuvuonna merkittävästi, jotka eivät ole vielä kuitenkaan realisoituneet kirjanpitoon.</a:t>
            </a:r>
          </a:p>
          <a:p>
            <a:endParaRPr lang="fi-FI" sz="1400"/>
          </a:p>
          <a:p>
            <a:r>
              <a:rPr lang="fi-FI" sz="1400"/>
              <a:t>Peruspalvelujen ja maanhankinnan investointirahastosta </a:t>
            </a:r>
            <a:r>
              <a:rPr lang="fi-FI" sz="1400" b="1"/>
              <a:t>purettiin vuoden 2020 aikana 15,0 milj. eur</a:t>
            </a:r>
            <a:r>
              <a:rPr lang="fi-FI" sz="1400"/>
              <a:t>oa investointien kattamiseen talousarvion mukaisesti.</a:t>
            </a:r>
          </a:p>
        </p:txBody>
      </p:sp>
    </p:spTree>
    <p:extLst>
      <p:ext uri="{BB962C8B-B14F-4D97-AF65-F5344CB8AC3E}">
        <p14:creationId xmlns:p14="http://schemas.microsoft.com/office/powerpoint/2010/main" val="223200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0D0DB-C093-442B-8450-C43455107748}"/>
              </a:ext>
            </a:extLst>
          </p:cNvPr>
          <p:cNvSpPr>
            <a:spLocks noGrp="1"/>
          </p:cNvSpPr>
          <p:nvPr>
            <p:ph type="title"/>
          </p:nvPr>
        </p:nvSpPr>
        <p:spPr/>
        <p:txBody>
          <a:bodyPr/>
          <a:lstStyle/>
          <a:p>
            <a:r>
              <a:rPr lang="fi-FI"/>
              <a:t>Työttömien määrä ja työttömien osuus työvoimasta Espoossa</a:t>
            </a:r>
          </a:p>
        </p:txBody>
      </p:sp>
      <p:sp>
        <p:nvSpPr>
          <p:cNvPr id="3" name="Sisällön paikkamerkki 2">
            <a:extLst>
              <a:ext uri="{FF2B5EF4-FFF2-40B4-BE49-F238E27FC236}">
                <a16:creationId xmlns:a16="http://schemas.microsoft.com/office/drawing/2014/main" id="{8ABA05CA-DEBE-482D-BEEC-55004B88EB26}"/>
              </a:ext>
            </a:extLst>
          </p:cNvPr>
          <p:cNvSpPr>
            <a:spLocks noGrp="1"/>
          </p:cNvSpPr>
          <p:nvPr>
            <p:ph sz="half" idx="1"/>
          </p:nvPr>
        </p:nvSpPr>
        <p:spPr>
          <a:xfrm>
            <a:off x="553334" y="1580021"/>
            <a:ext cx="2996772" cy="3324164"/>
          </a:xfrm>
        </p:spPr>
        <p:txBody>
          <a:bodyPr>
            <a:normAutofit/>
          </a:bodyPr>
          <a:lstStyle/>
          <a:p>
            <a:pPr marL="171450" indent="-171450">
              <a:buFont typeface="Arial"/>
              <a:buChar char="•"/>
            </a:pPr>
            <a:r>
              <a:rPr lang="fi-FI" sz="1600">
                <a:cs typeface="Arial"/>
              </a:rPr>
              <a:t>Työttömien osuus työvoimasta 12,2 %, vuotta aiemmin 7,7 %.</a:t>
            </a:r>
          </a:p>
          <a:p>
            <a:pPr marL="171450" indent="-171450">
              <a:buFont typeface="Arial"/>
              <a:buChar char="•"/>
            </a:pPr>
            <a:r>
              <a:rPr lang="fi-FI" sz="1600">
                <a:cs typeface="Arial"/>
              </a:rPr>
              <a:t>Työttömiä 17796, vuotta aiemmin 11074</a:t>
            </a:r>
          </a:p>
          <a:p>
            <a:pPr marL="171450" indent="-171450">
              <a:buFont typeface="Arial"/>
              <a:buChar char="•"/>
            </a:pPr>
            <a:r>
              <a:rPr lang="fi-FI" sz="1600">
                <a:cs typeface="Arial"/>
              </a:rPr>
              <a:t>Työttömiä yli 1,6-kertainen määrä vuoden takaiseen verrattuna</a:t>
            </a:r>
          </a:p>
          <a:p>
            <a:pPr marL="171450" indent="-171450">
              <a:buFont typeface="Arial"/>
              <a:buChar char="•"/>
            </a:pPr>
            <a:r>
              <a:rPr lang="fi-FI" sz="1600">
                <a:cs typeface="Arial"/>
              </a:rPr>
              <a:t>Pitkäaikaistyöttömiä 5175, vuotta aiemmin 3431</a:t>
            </a:r>
          </a:p>
          <a:p>
            <a:pPr marL="171450" indent="-171450">
              <a:buFont typeface="Arial"/>
              <a:buChar char="•"/>
            </a:pPr>
            <a:r>
              <a:rPr lang="fi-FI" sz="1600">
                <a:cs typeface="Arial"/>
              </a:rPr>
              <a:t>Alle 25 v. työttömiä 1752, vuotta aiemmin 922</a:t>
            </a:r>
          </a:p>
          <a:p>
            <a:endParaRPr lang="fi-FI"/>
          </a:p>
        </p:txBody>
      </p:sp>
      <p:sp>
        <p:nvSpPr>
          <p:cNvPr id="5" name="Päivämäärän paikkamerkki 4">
            <a:extLst>
              <a:ext uri="{FF2B5EF4-FFF2-40B4-BE49-F238E27FC236}">
                <a16:creationId xmlns:a16="http://schemas.microsoft.com/office/drawing/2014/main" id="{54607D3D-6194-4BB3-90E6-753A432237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7BA84A-397A-44AD-B905-A690A27F4DCB}" type="datetime1">
              <a:rPr kumimoji="0" lang="fi-FI" sz="9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4.2.2021</a:t>
            </a:fld>
            <a:endParaRPr kumimoji="0" lang="fi-FI" sz="9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Dian numeron paikkamerkki 5">
            <a:extLst>
              <a:ext uri="{FF2B5EF4-FFF2-40B4-BE49-F238E27FC236}">
                <a16:creationId xmlns:a16="http://schemas.microsoft.com/office/drawing/2014/main" id="{B1515A8F-6B3F-4571-B134-A1F2D100F1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CC827-D7F6-4C0F-BC9F-305C8288FBC7}" type="slidenum">
              <a:rPr kumimoji="0" lang="fi-FI" sz="9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8" name="Kaavio 2">
            <a:extLst>
              <a:ext uri="{FF2B5EF4-FFF2-40B4-BE49-F238E27FC236}">
                <a16:creationId xmlns:a16="http://schemas.microsoft.com/office/drawing/2014/main" id="{603177B1-94C4-45CA-94C9-071B4227380B}"/>
              </a:ext>
            </a:extLst>
          </p:cNvPr>
          <p:cNvGraphicFramePr>
            <a:graphicFrameLocks/>
          </p:cNvGraphicFramePr>
          <p:nvPr>
            <p:extLst>
              <p:ext uri="{D42A27DB-BD31-4B8C-83A1-F6EECF244321}">
                <p14:modId xmlns:p14="http://schemas.microsoft.com/office/powerpoint/2010/main" val="2222366282"/>
              </p:ext>
            </p:extLst>
          </p:nvPr>
        </p:nvGraphicFramePr>
        <p:xfrm>
          <a:off x="3706091" y="1270350"/>
          <a:ext cx="5330415" cy="3496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10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57B48-FD50-4CFE-8646-635BBB7D71F7}"/>
              </a:ext>
            </a:extLst>
          </p:cNvPr>
          <p:cNvSpPr>
            <a:spLocks noGrp="1"/>
          </p:cNvSpPr>
          <p:nvPr>
            <p:ph type="title"/>
          </p:nvPr>
        </p:nvSpPr>
        <p:spPr/>
        <p:txBody>
          <a:bodyPr/>
          <a:lstStyle/>
          <a:p>
            <a:r>
              <a:rPr lang="fi-FI"/>
              <a:t>Rahastot markkina-arvo</a:t>
            </a:r>
            <a:endParaRPr lang="fi-FI">
              <a:cs typeface="Arial"/>
            </a:endParaRPr>
          </a:p>
        </p:txBody>
      </p:sp>
      <p:sp>
        <p:nvSpPr>
          <p:cNvPr id="4" name="Päivämäärän paikkamerkki 3">
            <a:extLst>
              <a:ext uri="{FF2B5EF4-FFF2-40B4-BE49-F238E27FC236}">
                <a16:creationId xmlns:a16="http://schemas.microsoft.com/office/drawing/2014/main" id="{E3556F5E-6CB9-4BFB-8047-1730B4B7F435}"/>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EAD4D8B9-8448-43DD-8360-137990578FD2}"/>
              </a:ext>
            </a:extLst>
          </p:cNvPr>
          <p:cNvSpPr>
            <a:spLocks noGrp="1"/>
          </p:cNvSpPr>
          <p:nvPr>
            <p:ph type="sldNum" sz="quarter" idx="12"/>
          </p:nvPr>
        </p:nvSpPr>
        <p:spPr/>
        <p:txBody>
          <a:bodyPr/>
          <a:lstStyle/>
          <a:p>
            <a:fld id="{6CAB7FB2-350C-4D14-9041-2392A9F69A4F}" type="slidenum">
              <a:rPr lang="en-GB" smtClean="0"/>
              <a:t>50</a:t>
            </a:fld>
            <a:endParaRPr lang="en-GB"/>
          </a:p>
        </p:txBody>
      </p:sp>
      <p:graphicFrame>
        <p:nvGraphicFramePr>
          <p:cNvPr id="6" name="Chart 5">
            <a:extLst>
              <a:ext uri="{FF2B5EF4-FFF2-40B4-BE49-F238E27FC236}">
                <a16:creationId xmlns:a16="http://schemas.microsoft.com/office/drawing/2014/main" id="{3DB72CF0-8451-4EEE-A42E-AAB7B0CF4F76}"/>
              </a:ext>
            </a:extLst>
          </p:cNvPr>
          <p:cNvGraphicFramePr>
            <a:graphicFrameLocks/>
          </p:cNvGraphicFramePr>
          <p:nvPr>
            <p:extLst>
              <p:ext uri="{D42A27DB-BD31-4B8C-83A1-F6EECF244321}">
                <p14:modId xmlns:p14="http://schemas.microsoft.com/office/powerpoint/2010/main" val="3504338714"/>
              </p:ext>
            </p:extLst>
          </p:nvPr>
        </p:nvGraphicFramePr>
        <p:xfrm>
          <a:off x="3744000" y="1005386"/>
          <a:ext cx="54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Nuoli: Oikea 6">
            <a:hlinkClick r:id="rId3" action="ppaction://hlinksldjump"/>
            <a:extLst>
              <a:ext uri="{FF2B5EF4-FFF2-40B4-BE49-F238E27FC236}">
                <a16:creationId xmlns:a16="http://schemas.microsoft.com/office/drawing/2014/main" id="{898A07FA-5EE7-4B12-9234-1E1491935522}"/>
              </a:ext>
            </a:extLst>
          </p:cNvPr>
          <p:cNvSpPr/>
          <p:nvPr/>
        </p:nvSpPr>
        <p:spPr>
          <a:xfrm rot="10800000" flipV="1">
            <a:off x="8173730" y="4518374"/>
            <a:ext cx="359503" cy="335901"/>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7" name="Tekstiruutu 6">
            <a:extLst>
              <a:ext uri="{FF2B5EF4-FFF2-40B4-BE49-F238E27FC236}">
                <a16:creationId xmlns:a16="http://schemas.microsoft.com/office/drawing/2014/main" id="{1672B92C-255A-48A2-8F65-2B3B0DD478EC}"/>
              </a:ext>
            </a:extLst>
          </p:cNvPr>
          <p:cNvSpPr txBox="1"/>
          <p:nvPr/>
        </p:nvSpPr>
        <p:spPr>
          <a:xfrm>
            <a:off x="454111" y="1270350"/>
            <a:ext cx="3376484" cy="3539430"/>
          </a:xfrm>
          <a:prstGeom prst="rect">
            <a:avLst/>
          </a:prstGeom>
          <a:noFill/>
        </p:spPr>
        <p:txBody>
          <a:bodyPr wrap="square" rtlCol="0">
            <a:spAutoFit/>
          </a:bodyPr>
          <a:lstStyle/>
          <a:p>
            <a:r>
              <a:rPr lang="fi-FI" sz="1400"/>
              <a:t>Rahastojen alustava arvonmuutos vuonna 2020 oli yhteensä 27,7 milj. euroa. Vaihtoehtoisten sijoitusten arvostukset päivittyvät takautuvasti Q1/2021 aikana.</a:t>
            </a:r>
          </a:p>
          <a:p>
            <a:endParaRPr lang="fi-FI" sz="1400"/>
          </a:p>
          <a:p>
            <a:r>
              <a:rPr lang="fi-FI" sz="1400"/>
              <a:t>Tuotto PMIR osalta 	+4,17 %</a:t>
            </a:r>
          </a:p>
          <a:p>
            <a:r>
              <a:rPr lang="fi-FI" sz="1400"/>
              <a:t>Elinkeinorahasto	+0,02 %</a:t>
            </a:r>
          </a:p>
          <a:p>
            <a:r>
              <a:rPr lang="fi-FI" sz="1400"/>
              <a:t>Investointirahasto	+0,69 %</a:t>
            </a:r>
          </a:p>
          <a:p>
            <a:r>
              <a:rPr lang="fi-FI" sz="1400"/>
              <a:t>Vahinkorahasto	+0,60 %</a:t>
            </a:r>
          </a:p>
          <a:p>
            <a:endParaRPr lang="fi-FI" sz="1400"/>
          </a:p>
          <a:p>
            <a:r>
              <a:rPr lang="fi-FI" sz="1400"/>
              <a:t>Tuotot eivät ole vuoden aikana käytettävissä, vaan ne kertyvät rahastoon. Sieltä ne ovat jatkossa käytettävissä valtuuston päätöksellä rahastojen sääntöjen mukaisesti.</a:t>
            </a:r>
          </a:p>
        </p:txBody>
      </p:sp>
    </p:spTree>
    <p:extLst>
      <p:ext uri="{BB962C8B-B14F-4D97-AF65-F5344CB8AC3E}">
        <p14:creationId xmlns:p14="http://schemas.microsoft.com/office/powerpoint/2010/main" val="902527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97CE5AC-B0A7-4E24-89C6-4789BC5270FA}"/>
              </a:ext>
            </a:extLst>
          </p:cNvPr>
          <p:cNvSpPr>
            <a:spLocks noGrp="1"/>
          </p:cNvSpPr>
          <p:nvPr>
            <p:ph type="title"/>
          </p:nvPr>
        </p:nvSpPr>
        <p:spPr/>
        <p:txBody>
          <a:bodyPr/>
          <a:lstStyle/>
          <a:p>
            <a:r>
              <a:rPr lang="fi-FI"/>
              <a:t>Tuloslaskelman toteutuminen </a:t>
            </a:r>
          </a:p>
        </p:txBody>
      </p:sp>
      <p:sp>
        <p:nvSpPr>
          <p:cNvPr id="7" name="Tekstin paikkamerkki 6">
            <a:extLst>
              <a:ext uri="{FF2B5EF4-FFF2-40B4-BE49-F238E27FC236}">
                <a16:creationId xmlns:a16="http://schemas.microsoft.com/office/drawing/2014/main" id="{18132A88-DCE6-44F1-B58D-A457CDDDB152}"/>
              </a:ext>
            </a:extLst>
          </p:cNvPr>
          <p:cNvSpPr>
            <a:spLocks noGrp="1"/>
          </p:cNvSpPr>
          <p:nvPr>
            <p:ph type="body" idx="1"/>
          </p:nvPr>
        </p:nvSpPr>
        <p:spPr/>
        <p:txBody>
          <a:bodyPr/>
          <a:lstStyle/>
          <a:p>
            <a:r>
              <a:rPr lang="fi-FI"/>
              <a:t>Koronakorvausten vaikutus tulokseen 2020</a:t>
            </a:r>
          </a:p>
        </p:txBody>
      </p:sp>
      <p:sp>
        <p:nvSpPr>
          <p:cNvPr id="4" name="Päivämäärän paikkamerkki 3">
            <a:extLst>
              <a:ext uri="{FF2B5EF4-FFF2-40B4-BE49-F238E27FC236}">
                <a16:creationId xmlns:a16="http://schemas.microsoft.com/office/drawing/2014/main" id="{44117EE2-4324-4374-9356-55CCA8A3FA1E}"/>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599A9562-A600-4823-82C4-CD574AF103B6}"/>
              </a:ext>
            </a:extLst>
          </p:cNvPr>
          <p:cNvSpPr>
            <a:spLocks noGrp="1"/>
          </p:cNvSpPr>
          <p:nvPr>
            <p:ph type="sldNum" sz="quarter" idx="12"/>
          </p:nvPr>
        </p:nvSpPr>
        <p:spPr/>
        <p:txBody>
          <a:bodyPr/>
          <a:lstStyle/>
          <a:p>
            <a:fld id="{90FCC827-D7F6-4C0F-BC9F-305C8288FBC7}" type="slidenum">
              <a:rPr lang="fi-FI" smtClean="0"/>
              <a:t>51</a:t>
            </a:fld>
            <a:endParaRPr lang="fi-FI"/>
          </a:p>
        </p:txBody>
      </p:sp>
    </p:spTree>
    <p:extLst>
      <p:ext uri="{BB962C8B-B14F-4D97-AF65-F5344CB8AC3E}">
        <p14:creationId xmlns:p14="http://schemas.microsoft.com/office/powerpoint/2010/main" val="1372921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3ACA-01E9-4AD5-BB33-9052C246BC06}"/>
              </a:ext>
            </a:extLst>
          </p:cNvPr>
          <p:cNvSpPr>
            <a:spLocks noGrp="1"/>
          </p:cNvSpPr>
          <p:nvPr>
            <p:ph type="title"/>
          </p:nvPr>
        </p:nvSpPr>
        <p:spPr>
          <a:xfrm>
            <a:off x="2232744" y="0"/>
            <a:ext cx="6638680" cy="857250"/>
          </a:xfrm>
        </p:spPr>
        <p:txBody>
          <a:bodyPr/>
          <a:lstStyle/>
          <a:p>
            <a:r>
              <a:rPr lang="fi-FI"/>
              <a:t>Tuloslaskelma</a:t>
            </a:r>
            <a:endParaRPr lang="en-US"/>
          </a:p>
        </p:txBody>
      </p:sp>
      <p:sp>
        <p:nvSpPr>
          <p:cNvPr id="7" name="Date Placeholder 6">
            <a:extLst>
              <a:ext uri="{FF2B5EF4-FFF2-40B4-BE49-F238E27FC236}">
                <a16:creationId xmlns:a16="http://schemas.microsoft.com/office/drawing/2014/main" id="{875E0935-0897-412F-B468-3D7E269CB256}"/>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Slide Number Placeholder 7">
            <a:extLst>
              <a:ext uri="{FF2B5EF4-FFF2-40B4-BE49-F238E27FC236}">
                <a16:creationId xmlns:a16="http://schemas.microsoft.com/office/drawing/2014/main" id="{68633B11-D01F-49BC-AB61-6610D7718247}"/>
              </a:ext>
            </a:extLst>
          </p:cNvPr>
          <p:cNvSpPr>
            <a:spLocks noGrp="1"/>
          </p:cNvSpPr>
          <p:nvPr>
            <p:ph type="sldNum" sz="quarter" idx="12"/>
          </p:nvPr>
        </p:nvSpPr>
        <p:spPr/>
        <p:txBody>
          <a:bodyPr/>
          <a:lstStyle/>
          <a:p>
            <a:fld id="{90FCC827-D7F6-4C0F-BC9F-305C8288FBC7}" type="slidenum">
              <a:rPr lang="fi-FI" smtClean="0"/>
              <a:t>52</a:t>
            </a:fld>
            <a:endParaRPr lang="fi-FI"/>
          </a:p>
        </p:txBody>
      </p:sp>
      <p:sp>
        <p:nvSpPr>
          <p:cNvPr id="3" name="Tekstiruutu 2">
            <a:extLst>
              <a:ext uri="{FF2B5EF4-FFF2-40B4-BE49-F238E27FC236}">
                <a16:creationId xmlns:a16="http://schemas.microsoft.com/office/drawing/2014/main" id="{2C18A891-A6D6-452D-BFBC-68D3A6381DAB}"/>
              </a:ext>
            </a:extLst>
          </p:cNvPr>
          <p:cNvSpPr txBox="1"/>
          <p:nvPr/>
        </p:nvSpPr>
        <p:spPr>
          <a:xfrm>
            <a:off x="24937" y="1255975"/>
            <a:ext cx="2141959" cy="2031325"/>
          </a:xfrm>
          <a:prstGeom prst="rect">
            <a:avLst/>
          </a:prstGeom>
          <a:noFill/>
        </p:spPr>
        <p:txBody>
          <a:bodyPr wrap="square" lIns="91440" tIns="45720" rIns="91440" bIns="45720" rtlCol="0" anchor="t">
            <a:spAutoFit/>
          </a:bodyPr>
          <a:lstStyle/>
          <a:p>
            <a:r>
              <a:rPr lang="fi-FI" sz="1400"/>
              <a:t>Tilivuoden 2020 tulos täysin poikkeuksellinen Koronapandemiasta ja valtion kompensaatioista johtuen. </a:t>
            </a:r>
          </a:p>
          <a:p>
            <a:r>
              <a:rPr lang="fi-FI" sz="1400" b="1"/>
              <a:t>Vuosikate 316 M€ </a:t>
            </a:r>
            <a:br>
              <a:rPr lang="fi-FI" sz="1400" b="1"/>
            </a:br>
            <a:r>
              <a:rPr lang="fi-FI" sz="1400"/>
              <a:t>(TA 171 M€)</a:t>
            </a:r>
            <a:endParaRPr lang="fi-FI" sz="1400">
              <a:cs typeface="Arial"/>
            </a:endParaRPr>
          </a:p>
          <a:p>
            <a:r>
              <a:rPr lang="fi-FI" sz="1400" b="1">
                <a:cs typeface="Arial"/>
              </a:rPr>
              <a:t>Tilikauden tulos 140  M€ </a:t>
            </a:r>
            <a:r>
              <a:rPr lang="fi-FI" sz="1400">
                <a:cs typeface="Arial"/>
              </a:rPr>
              <a:t>( TA 6,2 M€)</a:t>
            </a:r>
          </a:p>
        </p:txBody>
      </p:sp>
      <p:pic>
        <p:nvPicPr>
          <p:cNvPr id="9" name="Picture 8">
            <a:extLst>
              <a:ext uri="{FF2B5EF4-FFF2-40B4-BE49-F238E27FC236}">
                <a16:creationId xmlns:a16="http://schemas.microsoft.com/office/drawing/2014/main" id="{D93C501F-2FFC-4309-8274-606D669FD27E}"/>
              </a:ext>
            </a:extLst>
          </p:cNvPr>
          <p:cNvPicPr>
            <a:picLocks noChangeAspect="1"/>
          </p:cNvPicPr>
          <p:nvPr/>
        </p:nvPicPr>
        <p:blipFill>
          <a:blip r:embed="rId2"/>
          <a:stretch>
            <a:fillRect/>
          </a:stretch>
        </p:blipFill>
        <p:spPr>
          <a:xfrm>
            <a:off x="2232744" y="479017"/>
            <a:ext cx="6719155" cy="4341861"/>
          </a:xfrm>
          <a:prstGeom prst="rect">
            <a:avLst/>
          </a:prstGeom>
        </p:spPr>
      </p:pic>
      <p:sp>
        <p:nvSpPr>
          <p:cNvPr id="5" name="Suorakulmio 4">
            <a:extLst>
              <a:ext uri="{FF2B5EF4-FFF2-40B4-BE49-F238E27FC236}">
                <a16:creationId xmlns:a16="http://schemas.microsoft.com/office/drawing/2014/main" id="{B6EDA64B-C547-4789-95F1-5B3DCF263147}"/>
              </a:ext>
            </a:extLst>
          </p:cNvPr>
          <p:cNvSpPr/>
          <p:nvPr/>
        </p:nvSpPr>
        <p:spPr>
          <a:xfrm>
            <a:off x="6360459" y="479017"/>
            <a:ext cx="679075" cy="4341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15035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E06D82-907E-4656-BFB7-8FA099B6DADA}"/>
              </a:ext>
            </a:extLst>
          </p:cNvPr>
          <p:cNvSpPr>
            <a:spLocks noGrp="1"/>
          </p:cNvSpPr>
          <p:nvPr>
            <p:ph type="title"/>
          </p:nvPr>
        </p:nvSpPr>
        <p:spPr>
          <a:xfrm>
            <a:off x="1590595" y="0"/>
            <a:ext cx="6805924" cy="857250"/>
          </a:xfrm>
        </p:spPr>
        <p:txBody>
          <a:bodyPr>
            <a:normAutofit/>
          </a:bodyPr>
          <a:lstStyle/>
          <a:p>
            <a:r>
              <a:rPr lang="fi-FI" sz="2200"/>
              <a:t>Koronatuet nostivat verorahoitusta sekä pienensivät mm. kuntaosuusmaksuja </a:t>
            </a:r>
          </a:p>
        </p:txBody>
      </p:sp>
      <p:graphicFrame>
        <p:nvGraphicFramePr>
          <p:cNvPr id="6" name="Taulukko 6">
            <a:extLst>
              <a:ext uri="{FF2B5EF4-FFF2-40B4-BE49-F238E27FC236}">
                <a16:creationId xmlns:a16="http://schemas.microsoft.com/office/drawing/2014/main" id="{F7C88EAD-1C5D-4EFC-9917-097CB09F6A88}"/>
              </a:ext>
            </a:extLst>
          </p:cNvPr>
          <p:cNvGraphicFramePr>
            <a:graphicFrameLocks noGrp="1"/>
          </p:cNvGraphicFramePr>
          <p:nvPr>
            <p:ph idx="1"/>
            <p:extLst>
              <p:ext uri="{D42A27DB-BD31-4B8C-83A1-F6EECF244321}">
                <p14:modId xmlns:p14="http://schemas.microsoft.com/office/powerpoint/2010/main" val="3816569384"/>
              </p:ext>
            </p:extLst>
          </p:nvPr>
        </p:nvGraphicFramePr>
        <p:xfrm>
          <a:off x="1037762" y="750475"/>
          <a:ext cx="7068475" cy="4016788"/>
        </p:xfrm>
        <a:graphic>
          <a:graphicData uri="http://schemas.openxmlformats.org/drawingml/2006/table">
            <a:tbl>
              <a:tblPr firstRow="1" bandRow="1">
                <a:tableStyleId>{5C22544A-7EE6-4342-B048-85BDC9FD1C3A}</a:tableStyleId>
              </a:tblPr>
              <a:tblGrid>
                <a:gridCol w="5235906">
                  <a:extLst>
                    <a:ext uri="{9D8B030D-6E8A-4147-A177-3AD203B41FA5}">
                      <a16:colId xmlns:a16="http://schemas.microsoft.com/office/drawing/2014/main" val="1611737845"/>
                    </a:ext>
                  </a:extLst>
                </a:gridCol>
                <a:gridCol w="1832569">
                  <a:extLst>
                    <a:ext uri="{9D8B030D-6E8A-4147-A177-3AD203B41FA5}">
                      <a16:colId xmlns:a16="http://schemas.microsoft.com/office/drawing/2014/main" val="1192546057"/>
                    </a:ext>
                  </a:extLst>
                </a:gridCol>
              </a:tblGrid>
              <a:tr h="316361">
                <a:tc>
                  <a:txBody>
                    <a:bodyPr/>
                    <a:lstStyle/>
                    <a:p>
                      <a:r>
                        <a:rPr lang="fi-FI" sz="1400"/>
                        <a:t>Kompensaatio</a:t>
                      </a:r>
                    </a:p>
                  </a:txBody>
                  <a:tcPr marL="68580" marR="68580" marT="34290" marB="34290"/>
                </a:tc>
                <a:tc>
                  <a:txBody>
                    <a:bodyPr/>
                    <a:lstStyle/>
                    <a:p>
                      <a:pPr algn="ctr"/>
                      <a:r>
                        <a:rPr lang="fi-FI" sz="1400"/>
                        <a:t>M€</a:t>
                      </a:r>
                    </a:p>
                  </a:txBody>
                  <a:tcPr marL="68580" marR="68580" marT="34290" marB="34290"/>
                </a:tc>
                <a:extLst>
                  <a:ext uri="{0D108BD9-81ED-4DB2-BD59-A6C34878D82A}">
                    <a16:rowId xmlns:a16="http://schemas.microsoft.com/office/drawing/2014/main" val="1902008997"/>
                  </a:ext>
                </a:extLst>
              </a:tr>
              <a:tr h="316361">
                <a:tc>
                  <a:txBody>
                    <a:bodyPr/>
                    <a:lstStyle/>
                    <a:p>
                      <a:r>
                        <a:rPr lang="fi-FI" sz="1400"/>
                        <a:t>Peruspalvelujen valtionosuuden lisäys</a:t>
                      </a:r>
                    </a:p>
                  </a:txBody>
                  <a:tcPr marL="68580" marR="68580" marT="34290" marB="34290"/>
                </a:tc>
                <a:tc>
                  <a:txBody>
                    <a:bodyPr/>
                    <a:lstStyle/>
                    <a:p>
                      <a:pPr algn="ctr"/>
                      <a:r>
                        <a:rPr lang="fi-FI" sz="1400"/>
                        <a:t>91,2</a:t>
                      </a:r>
                    </a:p>
                  </a:txBody>
                  <a:tcPr marL="68580" marR="68580" marT="34290" marB="34290"/>
                </a:tc>
                <a:extLst>
                  <a:ext uri="{0D108BD9-81ED-4DB2-BD59-A6C34878D82A}">
                    <a16:rowId xmlns:a16="http://schemas.microsoft.com/office/drawing/2014/main" val="4198231932"/>
                  </a:ext>
                </a:extLst>
              </a:tr>
              <a:tr h="481445">
                <a:tc>
                  <a:txBody>
                    <a:bodyPr/>
                    <a:lstStyle/>
                    <a:p>
                      <a:r>
                        <a:rPr lang="fi-FI" sz="1400"/>
                        <a:t>Verotulojen maksun lykkäyksen kompensaatio valtionosuuden kautta</a:t>
                      </a:r>
                    </a:p>
                  </a:txBody>
                  <a:tcPr marL="68580" marR="68580" marT="34290" marB="34290"/>
                </a:tc>
                <a:tc>
                  <a:txBody>
                    <a:bodyPr/>
                    <a:lstStyle/>
                    <a:p>
                      <a:pPr algn="ctr"/>
                      <a:r>
                        <a:rPr lang="fi-FI" sz="1400"/>
                        <a:t>7,7</a:t>
                      </a:r>
                    </a:p>
                  </a:txBody>
                  <a:tcPr marL="68580" marR="68580" marT="34290" marB="34290"/>
                </a:tc>
                <a:extLst>
                  <a:ext uri="{0D108BD9-81ED-4DB2-BD59-A6C34878D82A}">
                    <a16:rowId xmlns:a16="http://schemas.microsoft.com/office/drawing/2014/main" val="278208173"/>
                  </a:ext>
                </a:extLst>
              </a:tr>
              <a:tr h="316361">
                <a:tc>
                  <a:txBody>
                    <a:bodyPr/>
                    <a:lstStyle/>
                    <a:p>
                      <a:r>
                        <a:rPr lang="fi-FI" sz="1400"/>
                        <a:t>OKM valtionosuus</a:t>
                      </a:r>
                    </a:p>
                  </a:txBody>
                  <a:tcPr marL="68580" marR="68580" marT="34290" marB="34290"/>
                </a:tc>
                <a:tc>
                  <a:txBody>
                    <a:bodyPr/>
                    <a:lstStyle/>
                    <a:p>
                      <a:pPr algn="ctr"/>
                      <a:r>
                        <a:rPr lang="fi-FI" sz="1400"/>
                        <a:t>2,3</a:t>
                      </a:r>
                    </a:p>
                  </a:txBody>
                  <a:tcPr marL="68580" marR="68580" marT="34290" marB="34290"/>
                </a:tc>
                <a:extLst>
                  <a:ext uri="{0D108BD9-81ED-4DB2-BD59-A6C34878D82A}">
                    <a16:rowId xmlns:a16="http://schemas.microsoft.com/office/drawing/2014/main" val="1366380124"/>
                  </a:ext>
                </a:extLst>
              </a:tr>
              <a:tr h="316361">
                <a:tc>
                  <a:txBody>
                    <a:bodyPr/>
                    <a:lstStyle/>
                    <a:p>
                      <a:r>
                        <a:rPr lang="fi-FI" sz="1400"/>
                        <a:t>Yhteisöveron jako-osuuden korotus</a:t>
                      </a:r>
                    </a:p>
                  </a:txBody>
                  <a:tcPr marL="68580" marR="68580" marT="34290" marB="34290"/>
                </a:tc>
                <a:tc>
                  <a:txBody>
                    <a:bodyPr/>
                    <a:lstStyle/>
                    <a:p>
                      <a:pPr algn="ctr"/>
                      <a:r>
                        <a:rPr lang="fi-FI" sz="1400"/>
                        <a:t>36,1</a:t>
                      </a:r>
                    </a:p>
                  </a:txBody>
                  <a:tcPr marL="68580" marR="68580" marT="34290" marB="34290"/>
                </a:tc>
                <a:extLst>
                  <a:ext uri="{0D108BD9-81ED-4DB2-BD59-A6C34878D82A}">
                    <a16:rowId xmlns:a16="http://schemas.microsoft.com/office/drawing/2014/main" val="4085426953"/>
                  </a:ext>
                </a:extLst>
              </a:tr>
              <a:tr h="481445">
                <a:tc>
                  <a:txBody>
                    <a:bodyPr/>
                    <a:lstStyle/>
                    <a:p>
                      <a:r>
                        <a:rPr lang="fi-FI" sz="1400"/>
                        <a:t>Sivistystoimen avustukset (vuodelle 2020 kirjatut, saatu yht. 7,3me)</a:t>
                      </a:r>
                    </a:p>
                  </a:txBody>
                  <a:tcPr marL="68580" marR="68580" marT="34290" marB="34290"/>
                </a:tc>
                <a:tc>
                  <a:txBody>
                    <a:bodyPr/>
                    <a:lstStyle/>
                    <a:p>
                      <a:pPr algn="ctr"/>
                      <a:r>
                        <a:rPr lang="fi-FI" sz="1400"/>
                        <a:t>1,3</a:t>
                      </a:r>
                    </a:p>
                  </a:txBody>
                  <a:tcPr marL="68580" marR="68580" marT="34290" marB="34290"/>
                </a:tc>
                <a:extLst>
                  <a:ext uri="{0D108BD9-81ED-4DB2-BD59-A6C34878D82A}">
                    <a16:rowId xmlns:a16="http://schemas.microsoft.com/office/drawing/2014/main" val="1734292314"/>
                  </a:ext>
                </a:extLst>
              </a:tr>
              <a:tr h="316361">
                <a:tc>
                  <a:txBody>
                    <a:bodyPr/>
                    <a:lstStyle/>
                    <a:p>
                      <a:r>
                        <a:rPr lang="fi-FI" sz="1400" b="1"/>
                        <a:t>YHTEENSÄ</a:t>
                      </a:r>
                    </a:p>
                  </a:txBody>
                  <a:tcPr marL="68580" marR="68580" marT="34290" marB="34290"/>
                </a:tc>
                <a:tc>
                  <a:txBody>
                    <a:bodyPr/>
                    <a:lstStyle/>
                    <a:p>
                      <a:pPr algn="ctr"/>
                      <a:r>
                        <a:rPr lang="fi-FI" sz="1400" b="1"/>
                        <a:t>138,6</a:t>
                      </a:r>
                    </a:p>
                  </a:txBody>
                  <a:tcPr marL="68580" marR="68580" marT="34290" marB="34290"/>
                </a:tc>
                <a:extLst>
                  <a:ext uri="{0D108BD9-81ED-4DB2-BD59-A6C34878D82A}">
                    <a16:rowId xmlns:a16="http://schemas.microsoft.com/office/drawing/2014/main" val="1700402263"/>
                  </a:ext>
                </a:extLst>
              </a:tr>
              <a:tr h="481445">
                <a:tc>
                  <a:txBody>
                    <a:bodyPr/>
                    <a:lstStyle/>
                    <a:p>
                      <a:r>
                        <a:rPr lang="fi-FI" sz="1400" b="1"/>
                        <a:t>Lisäksi kuntayhtymille suoraan maksetuista tuista  Espoon osuus noin:</a:t>
                      </a:r>
                    </a:p>
                  </a:txBody>
                  <a:tcPr marL="68580" marR="68580" marT="34290" marB="34290"/>
                </a:tc>
                <a:tc>
                  <a:txBody>
                    <a:bodyPr/>
                    <a:lstStyle/>
                    <a:p>
                      <a:pPr algn="ctr"/>
                      <a:endParaRPr lang="fi-FI" sz="1400" b="1"/>
                    </a:p>
                  </a:txBody>
                  <a:tcPr marL="68580" marR="68580" marT="34290" marB="34290"/>
                </a:tc>
                <a:extLst>
                  <a:ext uri="{0D108BD9-81ED-4DB2-BD59-A6C34878D82A}">
                    <a16:rowId xmlns:a16="http://schemas.microsoft.com/office/drawing/2014/main" val="61313847"/>
                  </a:ext>
                </a:extLst>
              </a:tr>
              <a:tr h="316361">
                <a:tc>
                  <a:txBody>
                    <a:bodyPr/>
                    <a:lstStyle/>
                    <a:p>
                      <a:r>
                        <a:rPr lang="fi-FI" sz="1400" b="0"/>
                        <a:t>HUS (89 M€)</a:t>
                      </a:r>
                    </a:p>
                  </a:txBody>
                  <a:tcPr marL="68580" marR="68580" marT="34290" marB="34290"/>
                </a:tc>
                <a:tc>
                  <a:txBody>
                    <a:bodyPr/>
                    <a:lstStyle/>
                    <a:p>
                      <a:pPr algn="ctr"/>
                      <a:r>
                        <a:rPr lang="fi-FI" sz="1400" b="0"/>
                        <a:t>15*</a:t>
                      </a:r>
                    </a:p>
                  </a:txBody>
                  <a:tcPr marL="68580" marR="68580" marT="34290" marB="34290"/>
                </a:tc>
                <a:extLst>
                  <a:ext uri="{0D108BD9-81ED-4DB2-BD59-A6C34878D82A}">
                    <a16:rowId xmlns:a16="http://schemas.microsoft.com/office/drawing/2014/main" val="1971768942"/>
                  </a:ext>
                </a:extLst>
              </a:tr>
              <a:tr h="316361">
                <a:tc>
                  <a:txBody>
                    <a:bodyPr/>
                    <a:lstStyle/>
                    <a:p>
                      <a:r>
                        <a:rPr lang="fi-FI" sz="1400" b="0"/>
                        <a:t>HSL (arvio 106,6 M€)</a:t>
                      </a:r>
                    </a:p>
                  </a:txBody>
                  <a:tcPr marL="68580" marR="68580" marT="34290" marB="34290"/>
                </a:tc>
                <a:tc>
                  <a:txBody>
                    <a:bodyPr/>
                    <a:lstStyle/>
                    <a:p>
                      <a:pPr algn="ctr"/>
                      <a:r>
                        <a:rPr lang="fi-FI" sz="1400" b="0"/>
                        <a:t>22*</a:t>
                      </a:r>
                    </a:p>
                  </a:txBody>
                  <a:tcPr marL="68580" marR="68580" marT="34290" marB="34290"/>
                </a:tc>
                <a:extLst>
                  <a:ext uri="{0D108BD9-81ED-4DB2-BD59-A6C34878D82A}">
                    <a16:rowId xmlns:a16="http://schemas.microsoft.com/office/drawing/2014/main" val="3525658270"/>
                  </a:ext>
                </a:extLst>
              </a:tr>
              <a:tr h="316361">
                <a:tc>
                  <a:txBody>
                    <a:bodyPr/>
                    <a:lstStyle/>
                    <a:p>
                      <a:r>
                        <a:rPr lang="fi-FI" sz="1400" b="1"/>
                        <a:t>TUET YHTEENSÄ</a:t>
                      </a:r>
                    </a:p>
                  </a:txBody>
                  <a:tcPr marL="68580" marR="68580" marT="34290" marB="34290"/>
                </a:tc>
                <a:tc>
                  <a:txBody>
                    <a:bodyPr/>
                    <a:lstStyle/>
                    <a:p>
                      <a:pPr algn="ctr"/>
                      <a:r>
                        <a:rPr lang="fi-FI" sz="1400" b="1"/>
                        <a:t>175,6</a:t>
                      </a:r>
                    </a:p>
                  </a:txBody>
                  <a:tcPr marL="68580" marR="68580" marT="34290" marB="34290"/>
                </a:tc>
                <a:extLst>
                  <a:ext uri="{0D108BD9-81ED-4DB2-BD59-A6C34878D82A}">
                    <a16:rowId xmlns:a16="http://schemas.microsoft.com/office/drawing/2014/main" val="2199035302"/>
                  </a:ext>
                </a:extLst>
              </a:tr>
            </a:tbl>
          </a:graphicData>
        </a:graphic>
      </p:graphicFrame>
      <p:sp>
        <p:nvSpPr>
          <p:cNvPr id="4" name="Päivämäärän paikkamerkki 3">
            <a:extLst>
              <a:ext uri="{FF2B5EF4-FFF2-40B4-BE49-F238E27FC236}">
                <a16:creationId xmlns:a16="http://schemas.microsoft.com/office/drawing/2014/main" id="{A2A4B0CA-3962-4CC2-8083-77004DB1C90B}"/>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ABA392C1-048A-409E-80D6-9EA5E7BC7029}"/>
              </a:ext>
            </a:extLst>
          </p:cNvPr>
          <p:cNvSpPr>
            <a:spLocks noGrp="1"/>
          </p:cNvSpPr>
          <p:nvPr>
            <p:ph type="sldNum" sz="quarter" idx="12"/>
          </p:nvPr>
        </p:nvSpPr>
        <p:spPr/>
        <p:txBody>
          <a:bodyPr/>
          <a:lstStyle/>
          <a:p>
            <a:fld id="{6CAB7FB2-350C-4D14-9041-2392A9F69A4F}" type="slidenum">
              <a:rPr lang="en-GB" smtClean="0"/>
              <a:t>53</a:t>
            </a:fld>
            <a:endParaRPr lang="en-GB"/>
          </a:p>
        </p:txBody>
      </p:sp>
      <p:sp>
        <p:nvSpPr>
          <p:cNvPr id="3" name="Tekstiruutu 2">
            <a:extLst>
              <a:ext uri="{FF2B5EF4-FFF2-40B4-BE49-F238E27FC236}">
                <a16:creationId xmlns:a16="http://schemas.microsoft.com/office/drawing/2014/main" id="{3F1A57EE-1189-49FF-8483-78CA39C2322F}"/>
              </a:ext>
            </a:extLst>
          </p:cNvPr>
          <p:cNvSpPr txBox="1"/>
          <p:nvPr/>
        </p:nvSpPr>
        <p:spPr>
          <a:xfrm>
            <a:off x="807325" y="4866502"/>
            <a:ext cx="6017994" cy="276999"/>
          </a:xfrm>
          <a:prstGeom prst="rect">
            <a:avLst/>
          </a:prstGeom>
          <a:noFill/>
        </p:spPr>
        <p:txBody>
          <a:bodyPr wrap="none" rtlCol="0">
            <a:spAutoFit/>
          </a:bodyPr>
          <a:lstStyle/>
          <a:p>
            <a:r>
              <a:rPr lang="fi-FI" sz="1200"/>
              <a:t>* Laskennallinen arvio omistusosuuden ja alijäämän kattamisvelvollisuuden suhteessa</a:t>
            </a:r>
          </a:p>
        </p:txBody>
      </p:sp>
    </p:spTree>
    <p:extLst>
      <p:ext uri="{BB962C8B-B14F-4D97-AF65-F5344CB8AC3E}">
        <p14:creationId xmlns:p14="http://schemas.microsoft.com/office/powerpoint/2010/main" val="382713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DDF889-4D89-48D2-942E-C7297C0C0841}"/>
              </a:ext>
            </a:extLst>
          </p:cNvPr>
          <p:cNvSpPr>
            <a:spLocks noGrp="1"/>
          </p:cNvSpPr>
          <p:nvPr>
            <p:ph type="title"/>
          </p:nvPr>
        </p:nvSpPr>
        <p:spPr>
          <a:xfrm>
            <a:off x="1936459" y="181546"/>
            <a:ext cx="6638680" cy="857250"/>
          </a:xfrm>
        </p:spPr>
        <p:txBody>
          <a:bodyPr/>
          <a:lstStyle/>
          <a:p>
            <a:r>
              <a:rPr lang="fi-FI"/>
              <a:t>Tuloslaskelma ilman koronatukia, tulos 2 M€</a:t>
            </a:r>
          </a:p>
        </p:txBody>
      </p:sp>
      <p:sp>
        <p:nvSpPr>
          <p:cNvPr id="4" name="Päivämäärän paikkamerkki 3">
            <a:extLst>
              <a:ext uri="{FF2B5EF4-FFF2-40B4-BE49-F238E27FC236}">
                <a16:creationId xmlns:a16="http://schemas.microsoft.com/office/drawing/2014/main" id="{126FD35D-D78B-442F-A9C2-48CBEB90BAD6}"/>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7" name="Sisällön paikkamerkki 6">
            <a:extLst>
              <a:ext uri="{FF2B5EF4-FFF2-40B4-BE49-F238E27FC236}">
                <a16:creationId xmlns:a16="http://schemas.microsoft.com/office/drawing/2014/main" id="{87CCE860-FBDA-4120-9774-E7EA8E84B315}"/>
              </a:ext>
            </a:extLst>
          </p:cNvPr>
          <p:cNvSpPr>
            <a:spLocks noGrp="1"/>
          </p:cNvSpPr>
          <p:nvPr>
            <p:ph idx="1"/>
          </p:nvPr>
        </p:nvSpPr>
        <p:spPr>
          <a:xfrm>
            <a:off x="899032" y="4385387"/>
            <a:ext cx="7764920" cy="381876"/>
          </a:xfrm>
        </p:spPr>
        <p:txBody>
          <a:bodyPr>
            <a:noAutofit/>
          </a:bodyPr>
          <a:lstStyle/>
          <a:p>
            <a:pPr marL="0" indent="0">
              <a:buNone/>
            </a:pPr>
            <a:r>
              <a:rPr lang="fi-FI" sz="1400"/>
              <a:t>Terveyspalveluissa korona kasvatti kustannuksia , mutta mm. sivistystoimen, tilapalvelujen, tukipalvelujen ym. kustannukset  laskivat korona-sulkemisista ja priorisoinneista johtuen. </a:t>
            </a:r>
          </a:p>
        </p:txBody>
      </p:sp>
      <p:sp>
        <p:nvSpPr>
          <p:cNvPr id="9" name="Nuoli: Oikea 6">
            <a:hlinkClick r:id="rId3" action="ppaction://hlinksldjump"/>
            <a:extLst>
              <a:ext uri="{FF2B5EF4-FFF2-40B4-BE49-F238E27FC236}">
                <a16:creationId xmlns:a16="http://schemas.microsoft.com/office/drawing/2014/main" id="{3978C1CA-AC61-4C09-B9AB-B69CC62AEFD3}"/>
              </a:ext>
            </a:extLst>
          </p:cNvPr>
          <p:cNvSpPr/>
          <p:nvPr/>
        </p:nvSpPr>
        <p:spPr>
          <a:xfrm rot="10800000" flipV="1">
            <a:off x="8173730" y="4518374"/>
            <a:ext cx="359503" cy="335901"/>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0" name="Nuoli: Oikea 6">
            <a:hlinkClick r:id="rId3" action="ppaction://hlinksldjump"/>
            <a:extLst>
              <a:ext uri="{FF2B5EF4-FFF2-40B4-BE49-F238E27FC236}">
                <a16:creationId xmlns:a16="http://schemas.microsoft.com/office/drawing/2014/main" id="{1D3AF5C4-FDA8-4BDC-9A7A-FF27DF8D9EEB}"/>
              </a:ext>
            </a:extLst>
          </p:cNvPr>
          <p:cNvSpPr/>
          <p:nvPr/>
        </p:nvSpPr>
        <p:spPr>
          <a:xfrm rot="10800000" flipV="1">
            <a:off x="8136122" y="4551396"/>
            <a:ext cx="359503" cy="335901"/>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5" name="Objekti 4">
            <a:extLst>
              <a:ext uri="{FF2B5EF4-FFF2-40B4-BE49-F238E27FC236}">
                <a16:creationId xmlns:a16="http://schemas.microsoft.com/office/drawing/2014/main" id="{56726EE7-7296-46B7-BA44-3D87781D3063}"/>
              </a:ext>
            </a:extLst>
          </p:cNvPr>
          <p:cNvGraphicFramePr>
            <a:graphicFrameLocks noChangeAspect="1"/>
          </p:cNvGraphicFramePr>
          <p:nvPr>
            <p:extLst>
              <p:ext uri="{D42A27DB-BD31-4B8C-83A1-F6EECF244321}">
                <p14:modId xmlns:p14="http://schemas.microsoft.com/office/powerpoint/2010/main" val="2678988468"/>
              </p:ext>
            </p:extLst>
          </p:nvPr>
        </p:nvGraphicFramePr>
        <p:xfrm>
          <a:off x="829412" y="889415"/>
          <a:ext cx="7485175" cy="3408959"/>
        </p:xfrm>
        <a:graphic>
          <a:graphicData uri="http://schemas.openxmlformats.org/presentationml/2006/ole">
            <mc:AlternateContent xmlns:mc="http://schemas.openxmlformats.org/markup-compatibility/2006">
              <mc:Choice xmlns:v="urn:schemas-microsoft-com:vml" Requires="v">
                <p:oleObj spid="_x0000_s3074" name="Worksheet" r:id="rId4" imgW="7194464" imgH="3276776" progId="Excel.Sheet.12">
                  <p:embed/>
                </p:oleObj>
              </mc:Choice>
              <mc:Fallback>
                <p:oleObj name="Worksheet" r:id="rId4" imgW="7194464" imgH="3276776" progId="Excel.Sheet.12">
                  <p:embed/>
                  <p:pic>
                    <p:nvPicPr>
                      <p:cNvPr id="5" name="Objekti 4">
                        <a:extLst>
                          <a:ext uri="{FF2B5EF4-FFF2-40B4-BE49-F238E27FC236}">
                            <a16:creationId xmlns:a16="http://schemas.microsoft.com/office/drawing/2014/main" id="{56726EE7-7296-46B7-BA44-3D87781D3063}"/>
                          </a:ext>
                        </a:extLst>
                      </p:cNvPr>
                      <p:cNvPicPr/>
                      <p:nvPr/>
                    </p:nvPicPr>
                    <p:blipFill>
                      <a:blip r:embed="rId5"/>
                      <a:stretch>
                        <a:fillRect/>
                      </a:stretch>
                    </p:blipFill>
                    <p:spPr>
                      <a:xfrm>
                        <a:off x="829412" y="889415"/>
                        <a:ext cx="7485175" cy="3408959"/>
                      </a:xfrm>
                      <a:prstGeom prst="rect">
                        <a:avLst/>
                      </a:prstGeom>
                    </p:spPr>
                  </p:pic>
                </p:oleObj>
              </mc:Fallback>
            </mc:AlternateContent>
          </a:graphicData>
        </a:graphic>
      </p:graphicFrame>
      <p:sp>
        <p:nvSpPr>
          <p:cNvPr id="11" name="Suorakulmio 10">
            <a:extLst>
              <a:ext uri="{FF2B5EF4-FFF2-40B4-BE49-F238E27FC236}">
                <a16:creationId xmlns:a16="http://schemas.microsoft.com/office/drawing/2014/main" id="{78E643B9-86E6-40BE-B64A-7E85EE3B4A1E}"/>
              </a:ext>
            </a:extLst>
          </p:cNvPr>
          <p:cNvSpPr/>
          <p:nvPr/>
        </p:nvSpPr>
        <p:spPr>
          <a:xfrm>
            <a:off x="3836356" y="825713"/>
            <a:ext cx="945136" cy="3536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BE2124EC-50EC-4291-8C86-70BEDD370CA4}"/>
              </a:ext>
            </a:extLst>
          </p:cNvPr>
          <p:cNvSpPr/>
          <p:nvPr/>
        </p:nvSpPr>
        <p:spPr>
          <a:xfrm>
            <a:off x="6584465" y="837369"/>
            <a:ext cx="945136" cy="3536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15147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6F7A9AA-72C8-4058-9115-377453149E55}"/>
              </a:ext>
            </a:extLst>
          </p:cNvPr>
          <p:cNvSpPr>
            <a:spLocks noGrp="1"/>
          </p:cNvSpPr>
          <p:nvPr>
            <p:ph type="title"/>
          </p:nvPr>
        </p:nvSpPr>
        <p:spPr/>
        <p:txBody>
          <a:bodyPr/>
          <a:lstStyle/>
          <a:p>
            <a:r>
              <a:rPr lang="fi-FI"/>
              <a:t>Investointiosan toteutuminen</a:t>
            </a:r>
          </a:p>
        </p:txBody>
      </p:sp>
      <p:sp>
        <p:nvSpPr>
          <p:cNvPr id="6" name="Tekstin paikkamerkki 5">
            <a:extLst>
              <a:ext uri="{FF2B5EF4-FFF2-40B4-BE49-F238E27FC236}">
                <a16:creationId xmlns:a16="http://schemas.microsoft.com/office/drawing/2014/main" id="{25AF50E4-8C15-4C8E-BEA9-A9BA3E1EFEE5}"/>
              </a:ext>
            </a:extLst>
          </p:cNvPr>
          <p:cNvSpPr>
            <a:spLocks noGrp="1"/>
          </p:cNvSpPr>
          <p:nvPr>
            <p:ph type="body" idx="1"/>
          </p:nvPr>
        </p:nvSpPr>
        <p:spPr/>
        <p:txBody>
          <a:bodyPr/>
          <a:lstStyle/>
          <a:p>
            <a:endParaRPr lang="fi-FI"/>
          </a:p>
        </p:txBody>
      </p:sp>
      <p:sp>
        <p:nvSpPr>
          <p:cNvPr id="3" name="Päivämäärän paikkamerkki 2">
            <a:extLst>
              <a:ext uri="{FF2B5EF4-FFF2-40B4-BE49-F238E27FC236}">
                <a16:creationId xmlns:a16="http://schemas.microsoft.com/office/drawing/2014/main" id="{D39594FD-0EC8-451F-8874-E74712957305}"/>
              </a:ext>
            </a:extLst>
          </p:cNvPr>
          <p:cNvSpPr>
            <a:spLocks noGrp="1"/>
          </p:cNvSpPr>
          <p:nvPr>
            <p:ph type="dt" sz="half" idx="10"/>
          </p:nvPr>
        </p:nvSpPr>
        <p:spPr/>
        <p:txBody>
          <a:bodyPr/>
          <a:lstStyle/>
          <a:p>
            <a:fld id="{842B3223-BD0C-4B2B-AB1A-1BB55A45AD4A}" type="datetime1">
              <a:rPr lang="fi-FI" smtClean="0"/>
              <a:t>4.2.2021</a:t>
            </a:fld>
            <a:endParaRPr lang="en-GB"/>
          </a:p>
        </p:txBody>
      </p:sp>
      <p:sp>
        <p:nvSpPr>
          <p:cNvPr id="4" name="Dian numeron paikkamerkki 3">
            <a:extLst>
              <a:ext uri="{FF2B5EF4-FFF2-40B4-BE49-F238E27FC236}">
                <a16:creationId xmlns:a16="http://schemas.microsoft.com/office/drawing/2014/main" id="{022D3B55-C54B-4CCD-B390-3010CC7EF7A6}"/>
              </a:ext>
            </a:extLst>
          </p:cNvPr>
          <p:cNvSpPr>
            <a:spLocks noGrp="1"/>
          </p:cNvSpPr>
          <p:nvPr>
            <p:ph type="sldNum" sz="quarter" idx="12"/>
          </p:nvPr>
        </p:nvSpPr>
        <p:spPr/>
        <p:txBody>
          <a:bodyPr/>
          <a:lstStyle/>
          <a:p>
            <a:fld id="{6CAB7FB2-350C-4D14-9041-2392A9F69A4F}" type="slidenum">
              <a:rPr lang="en-GB" smtClean="0"/>
              <a:t>55</a:t>
            </a:fld>
            <a:endParaRPr lang="en-GB"/>
          </a:p>
        </p:txBody>
      </p:sp>
    </p:spTree>
    <p:extLst>
      <p:ext uri="{BB962C8B-B14F-4D97-AF65-F5344CB8AC3E}">
        <p14:creationId xmlns:p14="http://schemas.microsoft.com/office/powerpoint/2010/main" val="2355729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Investointien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56</a:t>
            </a:fld>
            <a:endParaRPr lang="fi-FI"/>
          </a:p>
        </p:txBody>
      </p:sp>
      <p:sp>
        <p:nvSpPr>
          <p:cNvPr id="10" name="Sisällön paikkamerkki 5">
            <a:extLst>
              <a:ext uri="{FF2B5EF4-FFF2-40B4-BE49-F238E27FC236}">
                <a16:creationId xmlns:a16="http://schemas.microsoft.com/office/drawing/2014/main" id="{CE144212-F97C-46D7-BF9A-C186B3B1A94C}"/>
              </a:ext>
            </a:extLst>
          </p:cNvPr>
          <p:cNvSpPr>
            <a:spLocks noGrp="1"/>
          </p:cNvSpPr>
          <p:nvPr>
            <p:ph sz="quarter" idx="4"/>
          </p:nvPr>
        </p:nvSpPr>
        <p:spPr>
          <a:xfrm>
            <a:off x="6876255" y="1139404"/>
            <a:ext cx="2144799" cy="3436937"/>
          </a:xfrm>
        </p:spPr>
        <p:txBody>
          <a:bodyPr vert="horz" lIns="91440" tIns="45720" rIns="91440" bIns="45720" rtlCol="0" anchor="t">
            <a:normAutofit lnSpcReduction="10000"/>
          </a:bodyPr>
          <a:lstStyle/>
          <a:p>
            <a:r>
              <a:rPr lang="fi-FI" sz="1400" b="1">
                <a:cs typeface="Arial"/>
              </a:rPr>
              <a:t>Investoinnit yhteensä 424,5 M€</a:t>
            </a:r>
          </a:p>
          <a:p>
            <a:r>
              <a:rPr lang="fi-FI" sz="1400" b="1">
                <a:cs typeface="Arial"/>
              </a:rPr>
              <a:t>Nettoinvestoinnit 342,2 M€, </a:t>
            </a:r>
            <a:r>
              <a:rPr lang="fi-FI" sz="1400">
                <a:cs typeface="Arial"/>
              </a:rPr>
              <a:t>kasvua edellisvuodesta 48 M€ (16%)</a:t>
            </a:r>
          </a:p>
          <a:p>
            <a:endParaRPr lang="fi-FI" sz="1400">
              <a:cs typeface="Arial"/>
            </a:endParaRPr>
          </a:p>
          <a:p>
            <a:r>
              <a:rPr lang="fi-FI" sz="1400">
                <a:cs typeface="Arial"/>
              </a:rPr>
              <a:t>Investoinnit ylitti alkuperäisen talousarvion 20 M€</a:t>
            </a:r>
          </a:p>
          <a:p>
            <a:pPr lvl="1"/>
            <a:r>
              <a:rPr lang="fi-FI" sz="1200">
                <a:cs typeface="Arial"/>
              </a:rPr>
              <a:t>Infrarakentamista toteutettiin enemmän</a:t>
            </a:r>
          </a:p>
          <a:p>
            <a:pPr lvl="1"/>
            <a:r>
              <a:rPr lang="fi-FI" sz="1200">
                <a:cs typeface="Arial"/>
              </a:rPr>
              <a:t>Metron valtiononosuutta kirjattiin 6,7 M€ enemmän</a:t>
            </a:r>
          </a:p>
          <a:p>
            <a:endParaRPr lang="fi-FI" sz="1400">
              <a:cs typeface="Arial"/>
            </a:endParaRPr>
          </a:p>
        </p:txBody>
      </p:sp>
      <p:graphicFrame>
        <p:nvGraphicFramePr>
          <p:cNvPr id="13" name="Chart 12">
            <a:extLst>
              <a:ext uri="{FF2B5EF4-FFF2-40B4-BE49-F238E27FC236}">
                <a16:creationId xmlns:a16="http://schemas.microsoft.com/office/drawing/2014/main" id="{92224232-A509-4AAE-890D-E68526B0F2C8}"/>
              </a:ext>
            </a:extLst>
          </p:cNvPr>
          <p:cNvGraphicFramePr>
            <a:graphicFrameLocks/>
          </p:cNvGraphicFramePr>
          <p:nvPr>
            <p:extLst>
              <p:ext uri="{D42A27DB-BD31-4B8C-83A1-F6EECF244321}">
                <p14:modId xmlns:p14="http://schemas.microsoft.com/office/powerpoint/2010/main" val="2752617909"/>
              </p:ext>
            </p:extLst>
          </p:nvPr>
        </p:nvGraphicFramePr>
        <p:xfrm>
          <a:off x="-1" y="897419"/>
          <a:ext cx="7005703"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5205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p:txBody>
          <a:bodyPr>
            <a:normAutofit/>
          </a:bodyPr>
          <a:lstStyle/>
          <a:p>
            <a:r>
              <a:rPr lang="fi-FI"/>
              <a:t>Toimitilainvestointien toteutuminen</a:t>
            </a:r>
          </a:p>
        </p:txBody>
      </p:sp>
      <p:sp>
        <p:nvSpPr>
          <p:cNvPr id="10" name="Sisällön paikkamerkki 5">
            <a:extLst>
              <a:ext uri="{FF2B5EF4-FFF2-40B4-BE49-F238E27FC236}">
                <a16:creationId xmlns:a16="http://schemas.microsoft.com/office/drawing/2014/main" id="{CE144212-F97C-46D7-BF9A-C186B3B1A94C}"/>
              </a:ext>
            </a:extLst>
          </p:cNvPr>
          <p:cNvSpPr>
            <a:spLocks noGrp="1"/>
          </p:cNvSpPr>
          <p:nvPr>
            <p:ph idx="1"/>
          </p:nvPr>
        </p:nvSpPr>
        <p:spPr>
          <a:xfrm>
            <a:off x="3597244" y="1066775"/>
            <a:ext cx="5089556" cy="3804901"/>
          </a:xfrm>
        </p:spPr>
        <p:txBody>
          <a:bodyPr vert="horz" lIns="91440" tIns="45720" rIns="91440" bIns="45720" rtlCol="0" anchor="t">
            <a:normAutofit fontScale="85000" lnSpcReduction="20000"/>
          </a:bodyPr>
          <a:lstStyle/>
          <a:p>
            <a:r>
              <a:rPr lang="fi-FI"/>
              <a:t>Tilapalvelut-liikelaitoksen talousarvion sekä muutetun talousarvion mukaan investointien enimmäismäärä on 119,7 milj. euroa (alkuperäinen TA 139,1 milj. euroa).</a:t>
            </a:r>
          </a:p>
          <a:p>
            <a:r>
              <a:rPr lang="fi-FI"/>
              <a:t>Investointiohjelman talousarvioita muutettiin osavuosikatsaus III yhteydessä sen hetkisen ennusteen perusteella, joka osoittautui osittain virheelliseksi. </a:t>
            </a:r>
            <a:endParaRPr lang="fi-FI">
              <a:cs typeface="Arial"/>
            </a:endParaRPr>
          </a:p>
          <a:p>
            <a:pPr lvl="0"/>
            <a:r>
              <a:rPr lang="fi-FI"/>
              <a:t>Investointien toteuma on 124,1 milj. euroa eli 103,7 % vuoden 2020 määrärahan ylitys muutettuun talousarvioon nähden oli 4,4 milj. euroa.</a:t>
            </a:r>
            <a:endParaRPr lang="fi-FI">
              <a:cs typeface="Arial"/>
            </a:endParaRPr>
          </a:p>
          <a:p>
            <a:pPr lvl="0"/>
            <a:r>
              <a:rPr lang="fi-FI"/>
              <a:t>Suurimmat määrärahaylitykset:</a:t>
            </a:r>
            <a:endParaRPr lang="fi-FI">
              <a:cs typeface="Arial"/>
            </a:endParaRPr>
          </a:p>
          <a:p>
            <a:pPr lvl="1"/>
            <a:r>
              <a:rPr lang="fi-FI"/>
              <a:t>Monikon koulukeskuksen työmaa ja laskutus edistyivät vauhdikkaammin kuin arvioitiin.(4,99 milj. euroa )</a:t>
            </a:r>
            <a:endParaRPr lang="fi-FI">
              <a:cs typeface="Arial"/>
            </a:endParaRPr>
          </a:p>
          <a:p>
            <a:pPr lvl="1"/>
            <a:r>
              <a:rPr lang="fi-FI" err="1"/>
              <a:t>Kungsgårdskolan</a:t>
            </a:r>
            <a:r>
              <a:rPr lang="fi-FI"/>
              <a:t> </a:t>
            </a:r>
            <a:r>
              <a:rPr lang="fi-FI" err="1"/>
              <a:t>och</a:t>
            </a:r>
            <a:r>
              <a:rPr lang="fi-FI"/>
              <a:t> </a:t>
            </a:r>
            <a:r>
              <a:rPr lang="fi-FI" err="1"/>
              <a:t>daghemin</a:t>
            </a:r>
            <a:r>
              <a:rPr lang="fi-FI"/>
              <a:t> aloituksen viivästyminen valituksen vuoksi myöhensi työt vuodelle 2020 (1,64 milj. euroa). </a:t>
            </a:r>
            <a:endParaRPr lang="fi-FI">
              <a:cs typeface="Arial"/>
            </a:endParaRPr>
          </a:p>
          <a:p>
            <a:r>
              <a:rPr lang="fi-FI"/>
              <a:t>Postipuun lastensuojelupalvelut –hanke alittui 1,2 milj. eurolla. </a:t>
            </a:r>
            <a:endParaRPr lang="fi-FI">
              <a:cs typeface="Arial"/>
            </a:endParaRP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57</a:t>
            </a:fld>
            <a:endParaRPr lang="fi-FI"/>
          </a:p>
        </p:txBody>
      </p:sp>
      <p:graphicFrame>
        <p:nvGraphicFramePr>
          <p:cNvPr id="11" name="Chart 10">
            <a:extLst>
              <a:ext uri="{FF2B5EF4-FFF2-40B4-BE49-F238E27FC236}">
                <a16:creationId xmlns:a16="http://schemas.microsoft.com/office/drawing/2014/main" id="{30133085-55E1-4865-8F3E-5489C8843FF0}"/>
              </a:ext>
            </a:extLst>
          </p:cNvPr>
          <p:cNvGraphicFramePr>
            <a:graphicFrameLocks/>
          </p:cNvGraphicFramePr>
          <p:nvPr>
            <p:extLst>
              <p:ext uri="{D42A27DB-BD31-4B8C-83A1-F6EECF244321}">
                <p14:modId xmlns:p14="http://schemas.microsoft.com/office/powerpoint/2010/main" val="3820056083"/>
              </p:ext>
            </p:extLst>
          </p:nvPr>
        </p:nvGraphicFramePr>
        <p:xfrm>
          <a:off x="479459" y="627534"/>
          <a:ext cx="2880000" cy="4434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178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5EAED-FF8A-446B-A574-A768DC2AF15E}"/>
              </a:ext>
            </a:extLst>
          </p:cNvPr>
          <p:cNvSpPr>
            <a:spLocks noGrp="1"/>
          </p:cNvSpPr>
          <p:nvPr>
            <p:ph type="title"/>
          </p:nvPr>
        </p:nvSpPr>
        <p:spPr>
          <a:xfrm>
            <a:off x="2051721" y="413100"/>
            <a:ext cx="6638680" cy="574474"/>
          </a:xfrm>
        </p:spPr>
        <p:txBody>
          <a:bodyPr>
            <a:normAutofit/>
          </a:bodyPr>
          <a:lstStyle/>
          <a:p>
            <a:r>
              <a:rPr lang="fi-FI"/>
              <a:t>Infrainvestointien toteutuminen</a:t>
            </a:r>
          </a:p>
        </p:txBody>
      </p:sp>
      <p:sp>
        <p:nvSpPr>
          <p:cNvPr id="7" name="Päivämäärän paikkamerkki 6">
            <a:extLst>
              <a:ext uri="{FF2B5EF4-FFF2-40B4-BE49-F238E27FC236}">
                <a16:creationId xmlns:a16="http://schemas.microsoft.com/office/drawing/2014/main" id="{E28BA0BC-78D6-45D4-994B-8E56FD856689}"/>
              </a:ext>
            </a:extLst>
          </p:cNvPr>
          <p:cNvSpPr>
            <a:spLocks noGrp="1"/>
          </p:cNvSpPr>
          <p:nvPr>
            <p:ph type="dt" sz="half" idx="10"/>
          </p:nvPr>
        </p:nvSpPr>
        <p:spPr/>
        <p:txBody>
          <a:bodyPr/>
          <a:lstStyle/>
          <a:p>
            <a:fld id="{84C47DCD-EB4B-4D27-9C69-FD2DEDEE9C05}" type="datetime1">
              <a:rPr lang="fi-FI" smtClean="0"/>
              <a:t>4.2.2021</a:t>
            </a:fld>
            <a:endParaRPr lang="fi-FI"/>
          </a:p>
        </p:txBody>
      </p:sp>
      <p:sp>
        <p:nvSpPr>
          <p:cNvPr id="8" name="Dian numeron paikkamerkki 7">
            <a:extLst>
              <a:ext uri="{FF2B5EF4-FFF2-40B4-BE49-F238E27FC236}">
                <a16:creationId xmlns:a16="http://schemas.microsoft.com/office/drawing/2014/main" id="{85A2E9DF-C432-4373-A307-F69B97C47B24}"/>
              </a:ext>
            </a:extLst>
          </p:cNvPr>
          <p:cNvSpPr>
            <a:spLocks noGrp="1"/>
          </p:cNvSpPr>
          <p:nvPr>
            <p:ph type="sldNum" sz="quarter" idx="12"/>
          </p:nvPr>
        </p:nvSpPr>
        <p:spPr/>
        <p:txBody>
          <a:bodyPr/>
          <a:lstStyle/>
          <a:p>
            <a:fld id="{90FCC827-D7F6-4C0F-BC9F-305C8288FBC7}" type="slidenum">
              <a:rPr lang="fi-FI" smtClean="0"/>
              <a:t>58</a:t>
            </a:fld>
            <a:endParaRPr lang="fi-FI"/>
          </a:p>
        </p:txBody>
      </p:sp>
      <p:sp>
        <p:nvSpPr>
          <p:cNvPr id="10" name="Sisällön paikkamerkki 5">
            <a:extLst>
              <a:ext uri="{FF2B5EF4-FFF2-40B4-BE49-F238E27FC236}">
                <a16:creationId xmlns:a16="http://schemas.microsoft.com/office/drawing/2014/main" id="{CE144212-F97C-46D7-BF9A-C186B3B1A94C}"/>
              </a:ext>
            </a:extLst>
          </p:cNvPr>
          <p:cNvSpPr>
            <a:spLocks noGrp="1"/>
          </p:cNvSpPr>
          <p:nvPr>
            <p:ph sz="quarter" idx="4"/>
          </p:nvPr>
        </p:nvSpPr>
        <p:spPr>
          <a:xfrm>
            <a:off x="4283529" y="1293813"/>
            <a:ext cx="4403272" cy="3436937"/>
          </a:xfrm>
        </p:spPr>
        <p:txBody>
          <a:bodyPr vert="horz" lIns="91440" tIns="45720" rIns="91440" bIns="45720" rtlCol="0" anchor="t">
            <a:normAutofit lnSpcReduction="10000"/>
          </a:bodyPr>
          <a:lstStyle/>
          <a:p>
            <a:r>
              <a:rPr lang="fi-FI" sz="1400">
                <a:cs typeface="Arial"/>
              </a:rPr>
              <a:t>Kiinteiden rakenteiden ja laitteiden osalta vuosi oli otollinen infran rakentamiseen.</a:t>
            </a:r>
            <a:endParaRPr lang="fi-FI" sz="1400">
              <a:ea typeface="+mn-lt"/>
              <a:cs typeface="+mn-lt"/>
            </a:endParaRPr>
          </a:p>
          <a:p>
            <a:r>
              <a:rPr lang="fi-FI" sz="1400">
                <a:cs typeface="Arial"/>
              </a:rPr>
              <a:t>Talven 2019-2020 leudot kelit mahdollistivat työmailla täysimääräisen työskentelyn. Koronaviruksen aiheuttama liikenteen väheneminen auttoi urakoiden etenemisessä. Mm. Raide-Jokeri ja Kehä I Laajalahdessa etenivät merkittävästi suunniteltua nopeammin. </a:t>
            </a:r>
            <a:endParaRPr lang="fi-FI" sz="1400">
              <a:ea typeface="+mn-lt"/>
              <a:cs typeface="+mn-lt"/>
            </a:endParaRPr>
          </a:p>
          <a:p>
            <a:r>
              <a:rPr lang="fi-FI" sz="1400">
                <a:cs typeface="Arial"/>
              </a:rPr>
              <a:t>Hankkeiden suunniteltua nopeamman etenemisen vuoksi 3. osavuosikatsauksen yhteydessä tehtiin määrärahamuutoksia. </a:t>
            </a:r>
            <a:endParaRPr lang="fi-FI" sz="1400">
              <a:ea typeface="+mn-lt"/>
              <a:cs typeface="+mn-lt"/>
            </a:endParaRPr>
          </a:p>
          <a:p>
            <a:r>
              <a:rPr lang="fi-FI" sz="1400">
                <a:cs typeface="Arial"/>
              </a:rPr>
              <a:t>Maankäyttösopimuksilla rahoitettavia investointeja tehtiin 6,6 milj. euroa alkuperäistä talousarviota enemmän. </a:t>
            </a:r>
            <a:endParaRPr lang="en-US" sz="1400">
              <a:ea typeface="+mn-lt"/>
              <a:cs typeface="+mn-lt"/>
            </a:endParaRPr>
          </a:p>
          <a:p>
            <a:endParaRPr lang="fi-FI" sz="1400">
              <a:cs typeface="Arial"/>
            </a:endParaRPr>
          </a:p>
        </p:txBody>
      </p:sp>
      <p:graphicFrame>
        <p:nvGraphicFramePr>
          <p:cNvPr id="11" name="Chart 10">
            <a:extLst>
              <a:ext uri="{FF2B5EF4-FFF2-40B4-BE49-F238E27FC236}">
                <a16:creationId xmlns:a16="http://schemas.microsoft.com/office/drawing/2014/main" id="{9E9FCB80-0D3D-4CFA-9FC0-495CE2E093D3}"/>
              </a:ext>
            </a:extLst>
          </p:cNvPr>
          <p:cNvGraphicFramePr>
            <a:graphicFrameLocks/>
          </p:cNvGraphicFramePr>
          <p:nvPr>
            <p:extLst>
              <p:ext uri="{D42A27DB-BD31-4B8C-83A1-F6EECF244321}">
                <p14:modId xmlns:p14="http://schemas.microsoft.com/office/powerpoint/2010/main" val="4214191418"/>
              </p:ext>
            </p:extLst>
          </p:nvPr>
        </p:nvGraphicFramePr>
        <p:xfrm>
          <a:off x="323528" y="843558"/>
          <a:ext cx="3960000" cy="4320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180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C615E93-F248-4178-BA22-071285762884}"/>
              </a:ext>
            </a:extLst>
          </p:cNvPr>
          <p:cNvGraphicFramePr>
            <a:graphicFrameLocks/>
          </p:cNvGraphicFramePr>
          <p:nvPr>
            <p:extLst>
              <p:ext uri="{D42A27DB-BD31-4B8C-83A1-F6EECF244321}">
                <p14:modId xmlns:p14="http://schemas.microsoft.com/office/powerpoint/2010/main" val="343444236"/>
              </p:ext>
            </p:extLst>
          </p:nvPr>
        </p:nvGraphicFramePr>
        <p:xfrm>
          <a:off x="2823054" y="780504"/>
          <a:ext cx="6272304" cy="4223673"/>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p:cNvSpPr>
            <a:spLocks noGrp="1"/>
          </p:cNvSpPr>
          <p:nvPr>
            <p:ph type="title"/>
          </p:nvPr>
        </p:nvSpPr>
        <p:spPr>
          <a:xfrm>
            <a:off x="2566219" y="244338"/>
            <a:ext cx="6234813" cy="857250"/>
          </a:xfrm>
        </p:spPr>
        <p:txBody>
          <a:bodyPr>
            <a:noAutofit/>
          </a:bodyPr>
          <a:lstStyle/>
          <a:p>
            <a:r>
              <a:rPr lang="fi-FI"/>
              <a:t>Kaupungin nettoinvestoinnit ja vuosikate</a:t>
            </a:r>
            <a:br>
              <a:rPr lang="fi-FI">
                <a:solidFill>
                  <a:srgbClr val="FF0000"/>
                </a:solidFill>
              </a:rPr>
            </a:br>
            <a:endParaRPr lang="fi-FI">
              <a:solidFill>
                <a:srgbClr val="FF0000"/>
              </a:solidFill>
            </a:endParaRPr>
          </a:p>
        </p:txBody>
      </p:sp>
      <p:sp>
        <p:nvSpPr>
          <p:cNvPr id="4" name="Sisällön paikkamerkki 3"/>
          <p:cNvSpPr>
            <a:spLocks noGrp="1"/>
          </p:cNvSpPr>
          <p:nvPr>
            <p:ph sz="half" idx="2"/>
          </p:nvPr>
        </p:nvSpPr>
        <p:spPr>
          <a:xfrm>
            <a:off x="184670" y="1182424"/>
            <a:ext cx="2589245" cy="486054"/>
          </a:xfrm>
        </p:spPr>
        <p:txBody>
          <a:bodyPr>
            <a:noAutofit/>
          </a:bodyPr>
          <a:lstStyle/>
          <a:p>
            <a:r>
              <a:rPr lang="fi-FI" sz="1600"/>
              <a:t>Nettoinvestoinnit yhteensä 342 M€ </a:t>
            </a:r>
          </a:p>
          <a:p>
            <a:r>
              <a:rPr lang="fi-FI" sz="1600"/>
              <a:t>Investointitaso nousi 48 M€ ja vuosikate nousi ennätyksellisesti 316  M€ tasolle</a:t>
            </a:r>
          </a:p>
          <a:p>
            <a:r>
              <a:rPr lang="fi-FI" sz="1600" b="1"/>
              <a:t>Investoinneista rahoitettiin tulorahoituksella n. 92 % (58% v.2019</a:t>
            </a:r>
            <a:r>
              <a:rPr lang="fi-FI" b="1"/>
              <a:t>)</a:t>
            </a:r>
          </a:p>
        </p:txBody>
      </p:sp>
      <p:sp>
        <p:nvSpPr>
          <p:cNvPr id="5" name="Dian numeron paikkamerkki 4"/>
          <p:cNvSpPr>
            <a:spLocks noGrp="1"/>
          </p:cNvSpPr>
          <p:nvPr>
            <p:ph type="sldNum" sz="quarter" idx="12"/>
          </p:nvPr>
        </p:nvSpPr>
        <p:spPr/>
        <p:txBody>
          <a:bodyPr/>
          <a:lstStyle/>
          <a:p>
            <a:fld id="{6CAB7FB2-350C-4D14-9041-2392A9F69A4F}" type="slidenum">
              <a:rPr lang="fi-FI" smtClean="0"/>
              <a:t>59</a:t>
            </a:fld>
            <a:endParaRPr lang="fi-FI"/>
          </a:p>
        </p:txBody>
      </p:sp>
      <p:sp>
        <p:nvSpPr>
          <p:cNvPr id="8" name="Nuoli: Oikea 6">
            <a:hlinkClick r:id="rId4" action="ppaction://hlinksldjump"/>
            <a:extLst>
              <a:ext uri="{FF2B5EF4-FFF2-40B4-BE49-F238E27FC236}">
                <a16:creationId xmlns:a16="http://schemas.microsoft.com/office/drawing/2014/main" id="{CF2E8AD6-43DC-41DD-8509-9BFC6D485473}"/>
              </a:ext>
            </a:extLst>
          </p:cNvPr>
          <p:cNvSpPr/>
          <p:nvPr/>
        </p:nvSpPr>
        <p:spPr>
          <a:xfrm rot="10800000" flipV="1">
            <a:off x="7628489" y="4443966"/>
            <a:ext cx="825347" cy="455196"/>
          </a:xfrm>
          <a:prstGeom prst="rightArrow">
            <a:avLst>
              <a:gd name="adj1" fmla="val 50000"/>
              <a:gd name="adj2" fmla="val 78697"/>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37805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071545-1795-4DD8-9598-6530E4E7A2CD}"/>
              </a:ext>
            </a:extLst>
          </p:cNvPr>
          <p:cNvSpPr>
            <a:spLocks noGrp="1"/>
          </p:cNvSpPr>
          <p:nvPr>
            <p:ph type="title"/>
          </p:nvPr>
        </p:nvSpPr>
        <p:spPr>
          <a:xfrm>
            <a:off x="1844168" y="413100"/>
            <a:ext cx="6846232" cy="857250"/>
          </a:xfrm>
        </p:spPr>
        <p:txBody>
          <a:bodyPr/>
          <a:lstStyle/>
          <a:p>
            <a:r>
              <a:rPr lang="fi-FI"/>
              <a:t>Työttömät ja lomautetut Espoossa 2020</a:t>
            </a:r>
          </a:p>
        </p:txBody>
      </p:sp>
      <p:sp>
        <p:nvSpPr>
          <p:cNvPr id="3" name="Sisällön paikkamerkki 2">
            <a:extLst>
              <a:ext uri="{FF2B5EF4-FFF2-40B4-BE49-F238E27FC236}">
                <a16:creationId xmlns:a16="http://schemas.microsoft.com/office/drawing/2014/main" id="{8F1E7F8F-060C-453E-82BA-7BB02564404C}"/>
              </a:ext>
            </a:extLst>
          </p:cNvPr>
          <p:cNvSpPr>
            <a:spLocks noGrp="1"/>
          </p:cNvSpPr>
          <p:nvPr>
            <p:ph sz="half" idx="1"/>
          </p:nvPr>
        </p:nvSpPr>
        <p:spPr>
          <a:xfrm>
            <a:off x="562326" y="1391400"/>
            <a:ext cx="3264323" cy="3193200"/>
          </a:xfrm>
        </p:spPr>
        <p:txBody>
          <a:bodyPr>
            <a:normAutofit fontScale="92500"/>
          </a:bodyPr>
          <a:lstStyle/>
          <a:p>
            <a:pPr fontAlgn="base"/>
            <a:r>
              <a:rPr lang="fi-FI" sz="1600"/>
              <a:t>Työttömiä 17 796, joista lomautettuja 3772, työttömien osuus työvoimasta 12,2 %.</a:t>
            </a:r>
          </a:p>
          <a:p>
            <a:pPr marL="0" indent="0" fontAlgn="base">
              <a:buNone/>
            </a:pPr>
            <a:endParaRPr lang="fi-FI" sz="1600"/>
          </a:p>
          <a:p>
            <a:pPr fontAlgn="base"/>
            <a:r>
              <a:rPr lang="fi-FI" sz="1600"/>
              <a:t>Työttömien kokonaismäärä oli korkeimmillaan toukokuussa 2020 (23 177), minkä jälkeen määrä on vähentynyt. Työttömyyden lasku hidastui marraskuuhun asti, mutta joulukuussa lomautettujen määrä kasvoi edelliseen kuukauteen verrattuna.</a:t>
            </a:r>
          </a:p>
        </p:txBody>
      </p:sp>
      <p:sp>
        <p:nvSpPr>
          <p:cNvPr id="5" name="Päivämäärän paikkamerkki 4">
            <a:extLst>
              <a:ext uri="{FF2B5EF4-FFF2-40B4-BE49-F238E27FC236}">
                <a16:creationId xmlns:a16="http://schemas.microsoft.com/office/drawing/2014/main" id="{C4FE19A1-C4E7-4BF1-BEB2-7AD332EF9F34}"/>
              </a:ext>
            </a:extLst>
          </p:cNvPr>
          <p:cNvSpPr>
            <a:spLocks noGrp="1"/>
          </p:cNvSpPr>
          <p:nvPr>
            <p:ph type="dt" sz="half" idx="10"/>
          </p:nvPr>
        </p:nvSpPr>
        <p:spPr/>
        <p:txBody>
          <a:bodyPr/>
          <a:lstStyle/>
          <a:p>
            <a:fld id="{A37BA84A-397A-44AD-B905-A690A27F4DCB}" type="datetime1">
              <a:rPr lang="fi-FI" smtClean="0"/>
              <a:t>4.2.2021</a:t>
            </a:fld>
            <a:endParaRPr lang="fi-FI"/>
          </a:p>
        </p:txBody>
      </p:sp>
      <p:sp>
        <p:nvSpPr>
          <p:cNvPr id="6" name="Dian numeron paikkamerkki 5">
            <a:extLst>
              <a:ext uri="{FF2B5EF4-FFF2-40B4-BE49-F238E27FC236}">
                <a16:creationId xmlns:a16="http://schemas.microsoft.com/office/drawing/2014/main" id="{8127C72C-F7F9-4A1B-871D-9D75F31DB779}"/>
              </a:ext>
            </a:extLst>
          </p:cNvPr>
          <p:cNvSpPr>
            <a:spLocks noGrp="1"/>
          </p:cNvSpPr>
          <p:nvPr>
            <p:ph type="sldNum" sz="quarter" idx="12"/>
          </p:nvPr>
        </p:nvSpPr>
        <p:spPr/>
        <p:txBody>
          <a:bodyPr/>
          <a:lstStyle/>
          <a:p>
            <a:fld id="{90FCC827-D7F6-4C0F-BC9F-305C8288FBC7}" type="slidenum">
              <a:rPr lang="fi-FI" smtClean="0"/>
              <a:t>6</a:t>
            </a:fld>
            <a:endParaRPr lang="fi-FI"/>
          </a:p>
        </p:txBody>
      </p:sp>
      <p:sp>
        <p:nvSpPr>
          <p:cNvPr id="9" name="Sisällön paikkamerkki 8">
            <a:extLst>
              <a:ext uri="{FF2B5EF4-FFF2-40B4-BE49-F238E27FC236}">
                <a16:creationId xmlns:a16="http://schemas.microsoft.com/office/drawing/2014/main" id="{F348E7CE-C019-45C4-9F27-B5CB9389BD06}"/>
              </a:ext>
            </a:extLst>
          </p:cNvPr>
          <p:cNvSpPr>
            <a:spLocks noGrp="1"/>
          </p:cNvSpPr>
          <p:nvPr>
            <p:ph sz="half" idx="2"/>
          </p:nvPr>
        </p:nvSpPr>
        <p:spPr/>
        <p:txBody>
          <a:bodyPr/>
          <a:lstStyle/>
          <a:p>
            <a:endParaRPr lang="fi-FI"/>
          </a:p>
        </p:txBody>
      </p:sp>
      <p:graphicFrame>
        <p:nvGraphicFramePr>
          <p:cNvPr id="10" name="Objekti 9">
            <a:extLst>
              <a:ext uri="{FF2B5EF4-FFF2-40B4-BE49-F238E27FC236}">
                <a16:creationId xmlns:a16="http://schemas.microsoft.com/office/drawing/2014/main" id="{D9B178FA-980A-4BA5-A1F3-B00BB58C05BB}"/>
              </a:ext>
            </a:extLst>
          </p:cNvPr>
          <p:cNvGraphicFramePr>
            <a:graphicFrameLocks noChangeAspect="1"/>
          </p:cNvGraphicFramePr>
          <p:nvPr>
            <p:extLst>
              <p:ext uri="{D42A27DB-BD31-4B8C-83A1-F6EECF244321}">
                <p14:modId xmlns:p14="http://schemas.microsoft.com/office/powerpoint/2010/main" val="3963797729"/>
              </p:ext>
            </p:extLst>
          </p:nvPr>
        </p:nvGraphicFramePr>
        <p:xfrm>
          <a:off x="3826649" y="1187654"/>
          <a:ext cx="5118135" cy="3381281"/>
        </p:xfrm>
        <a:graphic>
          <a:graphicData uri="http://schemas.openxmlformats.org/presentationml/2006/ole">
            <mc:AlternateContent xmlns:mc="http://schemas.openxmlformats.org/markup-compatibility/2006">
              <mc:Choice xmlns:v="urn:schemas-microsoft-com:vml" Requires="v">
                <p:oleObj spid="_x0000_s1026" name="Worksheet" r:id="rId3" imgW="5645014" imgH="2749506" progId="Excel.Sheet.12">
                  <p:embed/>
                </p:oleObj>
              </mc:Choice>
              <mc:Fallback>
                <p:oleObj name="Worksheet" r:id="rId3" imgW="5645014" imgH="2749506" progId="Excel.Sheet.12">
                  <p:embed/>
                  <p:pic>
                    <p:nvPicPr>
                      <p:cNvPr id="10" name="Objekti 9">
                        <a:extLst>
                          <a:ext uri="{FF2B5EF4-FFF2-40B4-BE49-F238E27FC236}">
                            <a16:creationId xmlns:a16="http://schemas.microsoft.com/office/drawing/2014/main" id="{D9B178FA-980A-4BA5-A1F3-B00BB58C05BB}"/>
                          </a:ext>
                        </a:extLst>
                      </p:cNvPr>
                      <p:cNvPicPr/>
                      <p:nvPr/>
                    </p:nvPicPr>
                    <p:blipFill>
                      <a:blip r:embed="rId4"/>
                      <a:stretch>
                        <a:fillRect/>
                      </a:stretch>
                    </p:blipFill>
                    <p:spPr>
                      <a:xfrm>
                        <a:off x="3826649" y="1187654"/>
                        <a:ext cx="5118135" cy="3381281"/>
                      </a:xfrm>
                      <a:prstGeom prst="rect">
                        <a:avLst/>
                      </a:prstGeom>
                    </p:spPr>
                  </p:pic>
                </p:oleObj>
              </mc:Fallback>
            </mc:AlternateContent>
          </a:graphicData>
        </a:graphic>
      </p:graphicFrame>
      <p:pic>
        <p:nvPicPr>
          <p:cNvPr id="4" name="Kuva 3">
            <a:hlinkClick r:id="rId5" action="ppaction://hlinksldjump"/>
            <a:extLst>
              <a:ext uri="{FF2B5EF4-FFF2-40B4-BE49-F238E27FC236}">
                <a16:creationId xmlns:a16="http://schemas.microsoft.com/office/drawing/2014/main" id="{D86FEFAD-7661-4EA3-B044-67A5EA9DF7F5}"/>
              </a:ext>
            </a:extLst>
          </p:cNvPr>
          <p:cNvPicPr>
            <a:picLocks noChangeAspect="1"/>
          </p:cNvPicPr>
          <p:nvPr/>
        </p:nvPicPr>
        <p:blipFill>
          <a:blip r:embed="rId6"/>
          <a:stretch>
            <a:fillRect/>
          </a:stretch>
        </p:blipFill>
        <p:spPr>
          <a:xfrm>
            <a:off x="7873147" y="4568935"/>
            <a:ext cx="390178" cy="402371"/>
          </a:xfrm>
          <a:prstGeom prst="rect">
            <a:avLst/>
          </a:prstGeom>
        </p:spPr>
      </p:pic>
    </p:spTree>
    <p:extLst>
      <p:ext uri="{BB962C8B-B14F-4D97-AF65-F5344CB8AC3E}">
        <p14:creationId xmlns:p14="http://schemas.microsoft.com/office/powerpoint/2010/main" val="822931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FFAC4D67-12EA-4F58-8133-2DB7255AB5E7}"/>
              </a:ext>
            </a:extLst>
          </p:cNvPr>
          <p:cNvSpPr>
            <a:spLocks noGrp="1"/>
          </p:cNvSpPr>
          <p:nvPr>
            <p:ph type="title"/>
          </p:nvPr>
        </p:nvSpPr>
        <p:spPr/>
        <p:txBody>
          <a:bodyPr/>
          <a:lstStyle/>
          <a:p>
            <a:r>
              <a:rPr lang="fi-FI"/>
              <a:t>Emokaupungin lainakanta ja korkokulut</a:t>
            </a:r>
          </a:p>
        </p:txBody>
      </p:sp>
      <p:sp>
        <p:nvSpPr>
          <p:cNvPr id="8" name="Tekstin paikkamerkki 7">
            <a:extLst>
              <a:ext uri="{FF2B5EF4-FFF2-40B4-BE49-F238E27FC236}">
                <a16:creationId xmlns:a16="http://schemas.microsoft.com/office/drawing/2014/main" id="{D5C13397-8455-4309-A21E-754A2B092E25}"/>
              </a:ext>
            </a:extLst>
          </p:cNvPr>
          <p:cNvSpPr>
            <a:spLocks noGrp="1"/>
          </p:cNvSpPr>
          <p:nvPr>
            <p:ph type="body" idx="1"/>
          </p:nvPr>
        </p:nvSpPr>
        <p:spPr/>
        <p:txBody>
          <a:bodyPr/>
          <a:lstStyle/>
          <a:p>
            <a:endParaRPr lang="fi-FI"/>
          </a:p>
        </p:txBody>
      </p:sp>
      <p:sp>
        <p:nvSpPr>
          <p:cNvPr id="5" name="Päivämäärän paikkamerkki 4">
            <a:extLst>
              <a:ext uri="{FF2B5EF4-FFF2-40B4-BE49-F238E27FC236}">
                <a16:creationId xmlns:a16="http://schemas.microsoft.com/office/drawing/2014/main" id="{3B35E068-48A4-42BC-8530-BA3A0C3104BA}"/>
              </a:ext>
            </a:extLst>
          </p:cNvPr>
          <p:cNvSpPr>
            <a:spLocks noGrp="1"/>
          </p:cNvSpPr>
          <p:nvPr>
            <p:ph type="dt" sz="half" idx="10"/>
          </p:nvPr>
        </p:nvSpPr>
        <p:spPr/>
        <p:txBody>
          <a:bodyPr/>
          <a:lstStyle/>
          <a:p>
            <a:fld id="{065764CB-6FA4-41D0-8F5B-F190035AB73C}" type="datetime1">
              <a:rPr lang="fi-FI" smtClean="0"/>
              <a:t>4.2.2021</a:t>
            </a:fld>
            <a:endParaRPr lang="en-GB"/>
          </a:p>
        </p:txBody>
      </p:sp>
      <p:sp>
        <p:nvSpPr>
          <p:cNvPr id="6" name="Dian numeron paikkamerkki 5">
            <a:extLst>
              <a:ext uri="{FF2B5EF4-FFF2-40B4-BE49-F238E27FC236}">
                <a16:creationId xmlns:a16="http://schemas.microsoft.com/office/drawing/2014/main" id="{3B2E9F5C-3574-48AF-89BB-5E59B42A9EC8}"/>
              </a:ext>
            </a:extLst>
          </p:cNvPr>
          <p:cNvSpPr>
            <a:spLocks noGrp="1"/>
          </p:cNvSpPr>
          <p:nvPr>
            <p:ph type="sldNum" sz="quarter" idx="12"/>
          </p:nvPr>
        </p:nvSpPr>
        <p:spPr/>
        <p:txBody>
          <a:bodyPr/>
          <a:lstStyle/>
          <a:p>
            <a:fld id="{6CAB7FB2-350C-4D14-9041-2392A9F69A4F}" type="slidenum">
              <a:rPr lang="en-GB" smtClean="0"/>
              <a:t>60</a:t>
            </a:fld>
            <a:endParaRPr lang="en-GB"/>
          </a:p>
        </p:txBody>
      </p:sp>
    </p:spTree>
    <p:extLst>
      <p:ext uri="{BB962C8B-B14F-4D97-AF65-F5344CB8AC3E}">
        <p14:creationId xmlns:p14="http://schemas.microsoft.com/office/powerpoint/2010/main" val="806336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5C72BE-C28B-4EE7-B382-2EBA463D1F6F}"/>
              </a:ext>
            </a:extLst>
          </p:cNvPr>
          <p:cNvSpPr>
            <a:spLocks noGrp="1"/>
          </p:cNvSpPr>
          <p:nvPr>
            <p:ph type="title"/>
          </p:nvPr>
        </p:nvSpPr>
        <p:spPr/>
        <p:txBody>
          <a:bodyPr>
            <a:normAutofit fontScale="90000"/>
          </a:bodyPr>
          <a:lstStyle/>
          <a:p>
            <a:r>
              <a:rPr lang="fi-FI"/>
              <a:t>Kaupungin pitkäaikaisen lainamäärän kehitys ja korkokulut</a:t>
            </a:r>
            <a:br>
              <a:rPr lang="fi-FI"/>
            </a:br>
            <a:endParaRPr lang="fi-FI"/>
          </a:p>
        </p:txBody>
      </p:sp>
      <p:sp>
        <p:nvSpPr>
          <p:cNvPr id="4" name="Päivämäärän paikkamerkki 3">
            <a:extLst>
              <a:ext uri="{FF2B5EF4-FFF2-40B4-BE49-F238E27FC236}">
                <a16:creationId xmlns:a16="http://schemas.microsoft.com/office/drawing/2014/main" id="{EB6FC52E-101A-4FCB-BCBC-3CEE936F90CC}"/>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1CBD8CAE-C512-479C-A36C-3308F94B970D}"/>
              </a:ext>
            </a:extLst>
          </p:cNvPr>
          <p:cNvSpPr>
            <a:spLocks noGrp="1"/>
          </p:cNvSpPr>
          <p:nvPr>
            <p:ph type="sldNum" sz="quarter" idx="12"/>
          </p:nvPr>
        </p:nvSpPr>
        <p:spPr/>
        <p:txBody>
          <a:bodyPr/>
          <a:lstStyle/>
          <a:p>
            <a:fld id="{6CAB7FB2-350C-4D14-9041-2392A9F69A4F}" type="slidenum">
              <a:rPr lang="en-GB" smtClean="0"/>
              <a:t>61</a:t>
            </a:fld>
            <a:endParaRPr lang="en-GB"/>
          </a:p>
        </p:txBody>
      </p:sp>
      <p:sp>
        <p:nvSpPr>
          <p:cNvPr id="8" name="Tekstiruutu 7"/>
          <p:cNvSpPr txBox="1"/>
          <p:nvPr/>
        </p:nvSpPr>
        <p:spPr>
          <a:xfrm>
            <a:off x="1403648" y="4282515"/>
            <a:ext cx="6264696" cy="300082"/>
          </a:xfrm>
          <a:prstGeom prst="rect">
            <a:avLst/>
          </a:prstGeom>
          <a:noFill/>
        </p:spPr>
        <p:txBody>
          <a:bodyPr wrap="square" rtlCol="0" anchor="t">
            <a:spAutoFit/>
          </a:bodyPr>
          <a:lstStyle/>
          <a:p>
            <a:r>
              <a:rPr lang="fi-FI" sz="1350">
                <a:solidFill>
                  <a:srgbClr val="FF0000"/>
                </a:solidFill>
              </a:rPr>
              <a:t> </a:t>
            </a:r>
          </a:p>
        </p:txBody>
      </p:sp>
      <p:sp>
        <p:nvSpPr>
          <p:cNvPr id="6" name="Content Placeholder 5">
            <a:extLst>
              <a:ext uri="{FF2B5EF4-FFF2-40B4-BE49-F238E27FC236}">
                <a16:creationId xmlns:a16="http://schemas.microsoft.com/office/drawing/2014/main" id="{423D85B2-8484-4E33-B29E-93C1C7AC2E95}"/>
              </a:ext>
            </a:extLst>
          </p:cNvPr>
          <p:cNvSpPr>
            <a:spLocks noGrp="1"/>
          </p:cNvSpPr>
          <p:nvPr>
            <p:ph idx="1"/>
          </p:nvPr>
        </p:nvSpPr>
        <p:spPr>
          <a:xfrm>
            <a:off x="299677" y="1444597"/>
            <a:ext cx="3119718" cy="3285803"/>
          </a:xfrm>
        </p:spPr>
        <p:txBody>
          <a:bodyPr>
            <a:normAutofit lnSpcReduction="10000"/>
          </a:bodyPr>
          <a:lstStyle/>
          <a:p>
            <a:r>
              <a:rPr lang="en-US" sz="1600" err="1"/>
              <a:t>Talousarviolainat</a:t>
            </a:r>
            <a:r>
              <a:rPr lang="en-US" sz="1600"/>
              <a:t> </a:t>
            </a:r>
            <a:r>
              <a:rPr lang="en-US" sz="1600" err="1"/>
              <a:t>nostetiin</a:t>
            </a:r>
            <a:r>
              <a:rPr lang="en-US" sz="1600"/>
              <a:t> </a:t>
            </a:r>
            <a:r>
              <a:rPr lang="en-US" sz="1600" err="1"/>
              <a:t>täysimääräisesti</a:t>
            </a:r>
            <a:r>
              <a:rPr lang="en-US" sz="1600"/>
              <a:t> </a:t>
            </a:r>
            <a:r>
              <a:rPr lang="en-US" sz="1600" err="1"/>
              <a:t>alkuvuoden</a:t>
            </a:r>
            <a:r>
              <a:rPr lang="en-US" sz="1600"/>
              <a:t> </a:t>
            </a:r>
            <a:r>
              <a:rPr lang="en-US" sz="1600" err="1"/>
              <a:t>aikana</a:t>
            </a:r>
            <a:r>
              <a:rPr lang="en-US" sz="1600"/>
              <a:t>.</a:t>
            </a:r>
          </a:p>
          <a:p>
            <a:r>
              <a:rPr lang="en-US" sz="1600" err="1"/>
              <a:t>Syksyllä</a:t>
            </a:r>
            <a:r>
              <a:rPr lang="en-US" sz="1600"/>
              <a:t> </a:t>
            </a:r>
            <a:r>
              <a:rPr lang="en-US" sz="1600" err="1"/>
              <a:t>selvinneiden</a:t>
            </a:r>
            <a:r>
              <a:rPr lang="en-US" sz="1600"/>
              <a:t> </a:t>
            </a:r>
            <a:r>
              <a:rPr lang="en-US" sz="1600" err="1"/>
              <a:t>valtion</a:t>
            </a:r>
            <a:r>
              <a:rPr lang="en-US" sz="1600"/>
              <a:t> </a:t>
            </a:r>
            <a:r>
              <a:rPr lang="en-US" sz="1600" err="1"/>
              <a:t>kompensaatioiden</a:t>
            </a:r>
            <a:r>
              <a:rPr lang="en-US" sz="1600"/>
              <a:t> </a:t>
            </a:r>
            <a:r>
              <a:rPr lang="en-US" sz="1600" err="1"/>
              <a:t>takia</a:t>
            </a:r>
            <a:r>
              <a:rPr lang="en-US" sz="1600"/>
              <a:t> </a:t>
            </a:r>
            <a:r>
              <a:rPr lang="en-US" sz="1600" err="1"/>
              <a:t>lainaa</a:t>
            </a:r>
            <a:r>
              <a:rPr lang="en-US" sz="1600"/>
              <a:t> </a:t>
            </a:r>
            <a:r>
              <a:rPr lang="en-US" sz="1600" err="1"/>
              <a:t>nostettiin</a:t>
            </a:r>
            <a:r>
              <a:rPr lang="en-US" sz="1600"/>
              <a:t> </a:t>
            </a:r>
            <a:r>
              <a:rPr lang="en-US" sz="1600" err="1"/>
              <a:t>tarvetta</a:t>
            </a:r>
            <a:r>
              <a:rPr lang="en-US" sz="1600"/>
              <a:t> </a:t>
            </a:r>
            <a:r>
              <a:rPr lang="en-US" sz="1600" err="1"/>
              <a:t>enemmän</a:t>
            </a:r>
            <a:endParaRPr lang="en-US" sz="1600"/>
          </a:p>
          <a:p>
            <a:r>
              <a:rPr lang="en-US" sz="1600" err="1"/>
              <a:t>Siirtää</a:t>
            </a:r>
            <a:r>
              <a:rPr lang="en-US" sz="1600"/>
              <a:t> </a:t>
            </a:r>
            <a:r>
              <a:rPr lang="en-US" sz="1600" err="1"/>
              <a:t>vuoden</a:t>
            </a:r>
            <a:r>
              <a:rPr lang="en-US" sz="1600"/>
              <a:t> 2021 </a:t>
            </a:r>
            <a:r>
              <a:rPr lang="en-US" sz="1600" err="1"/>
              <a:t>lainanottotarvetta</a:t>
            </a:r>
            <a:r>
              <a:rPr lang="en-US" sz="1600"/>
              <a:t> </a:t>
            </a:r>
          </a:p>
          <a:p>
            <a:endParaRPr lang="en-US" sz="1600"/>
          </a:p>
          <a:p>
            <a:r>
              <a:rPr lang="en-US" sz="1600" err="1"/>
              <a:t>Korkokuluja</a:t>
            </a:r>
            <a:r>
              <a:rPr lang="en-US" sz="1600"/>
              <a:t> </a:t>
            </a:r>
            <a:r>
              <a:rPr lang="en-US" sz="1600" err="1"/>
              <a:t>kertyi</a:t>
            </a:r>
            <a:r>
              <a:rPr lang="en-US" sz="1600"/>
              <a:t> 9,3 M€ ( 8,6 M€ </a:t>
            </a:r>
            <a:r>
              <a:rPr lang="en-US" sz="1600" err="1"/>
              <a:t>vuonna</a:t>
            </a:r>
            <a:r>
              <a:rPr lang="en-US" sz="1600"/>
              <a:t> 2019)</a:t>
            </a:r>
          </a:p>
          <a:p>
            <a:pPr marL="0" indent="0">
              <a:buNone/>
            </a:pPr>
            <a:r>
              <a:rPr lang="en-US"/>
              <a:t> </a:t>
            </a:r>
          </a:p>
          <a:p>
            <a:endParaRPr lang="en-US"/>
          </a:p>
        </p:txBody>
      </p:sp>
      <p:graphicFrame>
        <p:nvGraphicFramePr>
          <p:cNvPr id="7" name="Chart 6">
            <a:extLst>
              <a:ext uri="{FF2B5EF4-FFF2-40B4-BE49-F238E27FC236}">
                <a16:creationId xmlns:a16="http://schemas.microsoft.com/office/drawing/2014/main" id="{CA4445E9-F7D3-4AC6-952A-12A29604D1C3}"/>
              </a:ext>
            </a:extLst>
          </p:cNvPr>
          <p:cNvGraphicFramePr>
            <a:graphicFrameLocks/>
          </p:cNvGraphicFramePr>
          <p:nvPr>
            <p:extLst>
              <p:ext uri="{D42A27DB-BD31-4B8C-83A1-F6EECF244321}">
                <p14:modId xmlns:p14="http://schemas.microsoft.com/office/powerpoint/2010/main" val="2836074775"/>
              </p:ext>
            </p:extLst>
          </p:nvPr>
        </p:nvGraphicFramePr>
        <p:xfrm>
          <a:off x="3599369" y="1277422"/>
          <a:ext cx="535759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9" name="Nuoli: Oikea 6">
            <a:hlinkClick r:id="rId3" action="ppaction://hlinksldjump"/>
            <a:extLst>
              <a:ext uri="{FF2B5EF4-FFF2-40B4-BE49-F238E27FC236}">
                <a16:creationId xmlns:a16="http://schemas.microsoft.com/office/drawing/2014/main" id="{69CE22E5-B600-4F4E-92A6-386FC56FAB93}"/>
              </a:ext>
            </a:extLst>
          </p:cNvPr>
          <p:cNvSpPr/>
          <p:nvPr/>
        </p:nvSpPr>
        <p:spPr>
          <a:xfrm rot="10800000" flipV="1">
            <a:off x="7628489" y="4443966"/>
            <a:ext cx="825347" cy="455196"/>
          </a:xfrm>
          <a:prstGeom prst="rightArrow">
            <a:avLst>
              <a:gd name="adj1" fmla="val 50000"/>
              <a:gd name="adj2" fmla="val 78697"/>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837419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AC46543-C7DB-4698-9222-DC0DD8CADEFB}"/>
              </a:ext>
            </a:extLst>
          </p:cNvPr>
          <p:cNvSpPr>
            <a:spLocks noGrp="1"/>
          </p:cNvSpPr>
          <p:nvPr>
            <p:ph type="title"/>
          </p:nvPr>
        </p:nvSpPr>
        <p:spPr/>
        <p:txBody>
          <a:bodyPr/>
          <a:lstStyle/>
          <a:p>
            <a:r>
              <a:rPr lang="fi-FI"/>
              <a:t>Valtuuston asettamien tulostavoitteiden toteutuminen 2020 </a:t>
            </a:r>
          </a:p>
        </p:txBody>
      </p:sp>
      <p:sp>
        <p:nvSpPr>
          <p:cNvPr id="7" name="Tekstin paikkamerkki 6">
            <a:extLst>
              <a:ext uri="{FF2B5EF4-FFF2-40B4-BE49-F238E27FC236}">
                <a16:creationId xmlns:a16="http://schemas.microsoft.com/office/drawing/2014/main" id="{50139A89-5CB9-4C48-85E8-1787D3B21FAD}"/>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F2A893DF-11E2-48AA-8559-E24448270F0E}"/>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1ECA2650-8054-4023-A6A3-F09FE0097EDC}"/>
              </a:ext>
            </a:extLst>
          </p:cNvPr>
          <p:cNvSpPr>
            <a:spLocks noGrp="1"/>
          </p:cNvSpPr>
          <p:nvPr>
            <p:ph type="sldNum" sz="quarter" idx="12"/>
          </p:nvPr>
        </p:nvSpPr>
        <p:spPr/>
        <p:txBody>
          <a:bodyPr/>
          <a:lstStyle/>
          <a:p>
            <a:fld id="{6CAB7FB2-350C-4D14-9041-2392A9F69A4F}" type="slidenum">
              <a:rPr lang="en-GB" smtClean="0"/>
              <a:t>62</a:t>
            </a:fld>
            <a:endParaRPr lang="en-GB"/>
          </a:p>
        </p:txBody>
      </p:sp>
    </p:spTree>
    <p:extLst>
      <p:ext uri="{BB962C8B-B14F-4D97-AF65-F5344CB8AC3E}">
        <p14:creationId xmlns:p14="http://schemas.microsoft.com/office/powerpoint/2010/main" val="15876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179966-839B-4DA9-834F-706075142772}"/>
              </a:ext>
            </a:extLst>
          </p:cNvPr>
          <p:cNvSpPr>
            <a:spLocks noGrp="1"/>
          </p:cNvSpPr>
          <p:nvPr>
            <p:ph type="title"/>
          </p:nvPr>
        </p:nvSpPr>
        <p:spPr>
          <a:xfrm>
            <a:off x="2126512" y="239598"/>
            <a:ext cx="6514214" cy="824091"/>
          </a:xfrm>
        </p:spPr>
        <p:txBody>
          <a:bodyPr>
            <a:noAutofit/>
          </a:bodyPr>
          <a:lstStyle/>
          <a:p>
            <a:r>
              <a:rPr lang="fi-FI"/>
              <a:t>Espoo-tarinan vuoden 2020 tulostavoitteista 46 % toteutui </a:t>
            </a:r>
            <a:r>
              <a:rPr lang="fi-FI">
                <a:highlight>
                  <a:srgbClr val="FFFF00"/>
                </a:highlight>
              </a:rPr>
              <a:t> </a:t>
            </a:r>
            <a:endParaRPr lang="fi-FI">
              <a:solidFill>
                <a:srgbClr val="FF0000"/>
              </a:solidFill>
              <a:highlight>
                <a:srgbClr val="FFFF00"/>
              </a:highlight>
            </a:endParaRPr>
          </a:p>
        </p:txBody>
      </p:sp>
      <p:sp>
        <p:nvSpPr>
          <p:cNvPr id="5" name="Dian numeron paikkamerkki 4">
            <a:extLst>
              <a:ext uri="{FF2B5EF4-FFF2-40B4-BE49-F238E27FC236}">
                <a16:creationId xmlns:a16="http://schemas.microsoft.com/office/drawing/2014/main" id="{A38CA460-B42E-44CF-BBBD-87D0ECD73ECA}"/>
              </a:ext>
            </a:extLst>
          </p:cNvPr>
          <p:cNvSpPr>
            <a:spLocks noGrp="1"/>
          </p:cNvSpPr>
          <p:nvPr>
            <p:ph type="sldNum" sz="quarter" idx="12"/>
          </p:nvPr>
        </p:nvSpPr>
        <p:spPr>
          <a:xfrm>
            <a:off x="8380158" y="4869656"/>
            <a:ext cx="763842" cy="273844"/>
          </a:xfrm>
        </p:spPr>
        <p:txBody>
          <a:bodyPr/>
          <a:lstStyle/>
          <a:p>
            <a:pPr>
              <a:defRPr/>
            </a:pPr>
            <a:fld id="{6CAB7FB2-350C-4D14-9041-2392A9F69A4F}" type="slidenum">
              <a:rPr lang="en-GB">
                <a:solidFill>
                  <a:prstClr val="black">
                    <a:tint val="75000"/>
                  </a:prstClr>
                </a:solidFill>
                <a:latin typeface="Arial"/>
              </a:rPr>
              <a:pPr>
                <a:defRPr/>
              </a:pPr>
              <a:t>63</a:t>
            </a:fld>
            <a:endParaRPr lang="en-GB">
              <a:solidFill>
                <a:prstClr val="black">
                  <a:tint val="75000"/>
                </a:prstClr>
              </a:solidFill>
              <a:latin typeface="Arial"/>
            </a:endParaRPr>
          </a:p>
        </p:txBody>
      </p:sp>
      <p:sp>
        <p:nvSpPr>
          <p:cNvPr id="7" name="Tekstiruutu 6">
            <a:extLst>
              <a:ext uri="{FF2B5EF4-FFF2-40B4-BE49-F238E27FC236}">
                <a16:creationId xmlns:a16="http://schemas.microsoft.com/office/drawing/2014/main" id="{5BF958DB-D22C-413B-9FCC-A77E67B5BE44}"/>
              </a:ext>
            </a:extLst>
          </p:cNvPr>
          <p:cNvSpPr txBox="1"/>
          <p:nvPr/>
        </p:nvSpPr>
        <p:spPr>
          <a:xfrm>
            <a:off x="147141" y="1519759"/>
            <a:ext cx="2945729" cy="2905411"/>
          </a:xfrm>
          <a:prstGeom prst="rect">
            <a:avLst/>
          </a:prstGeom>
          <a:noFill/>
        </p:spPr>
        <p:txBody>
          <a:bodyPr wrap="square" rtlCol="0">
            <a:spAutoFit/>
          </a:bodyPr>
          <a:lstStyle/>
          <a:p>
            <a:pPr marL="214313" indent="-214313">
              <a:lnSpc>
                <a:spcPct val="90000"/>
              </a:lnSpc>
              <a:spcBef>
                <a:spcPts val="600"/>
              </a:spcBef>
              <a:buFont typeface="Arial" panose="020B0604020202020204" pitchFamily="34" charset="0"/>
              <a:buChar char="•"/>
              <a:defRPr/>
            </a:pPr>
            <a:r>
              <a:rPr lang="fi-FI" sz="1600">
                <a:solidFill>
                  <a:prstClr val="black"/>
                </a:solidFill>
                <a:latin typeface="Arial"/>
              </a:rPr>
              <a:t>Vuodelle 2020 asetettiin yhteensä 41 tulostavoitetta, joista 19 toteutui ja neljä toteutui osittain. </a:t>
            </a:r>
          </a:p>
          <a:p>
            <a:pPr marL="214313" indent="-214313">
              <a:lnSpc>
                <a:spcPct val="90000"/>
              </a:lnSpc>
              <a:spcBef>
                <a:spcPts val="600"/>
              </a:spcBef>
              <a:buFont typeface="Arial" panose="020B0604020202020204" pitchFamily="34" charset="0"/>
              <a:buChar char="•"/>
              <a:defRPr/>
            </a:pPr>
            <a:r>
              <a:rPr lang="fi-FI" sz="1600">
                <a:solidFill>
                  <a:prstClr val="black"/>
                </a:solidFill>
                <a:latin typeface="Arial"/>
              </a:rPr>
              <a:t>Seitsemäntoista</a:t>
            </a:r>
            <a:r>
              <a:rPr lang="fi-FI" sz="1600">
                <a:solidFill>
                  <a:prstClr val="black"/>
                </a:solidFill>
              </a:rPr>
              <a:t> tulostavoitteen osalta tavoitetta ei saavutettu. (Yhtä ei ole vielä voitu arvioida varmuudella)</a:t>
            </a:r>
          </a:p>
          <a:p>
            <a:pPr marL="214313" indent="-214313">
              <a:lnSpc>
                <a:spcPct val="90000"/>
              </a:lnSpc>
              <a:spcBef>
                <a:spcPts val="600"/>
              </a:spcBef>
              <a:buFont typeface="Arial" panose="020B0604020202020204" pitchFamily="34" charset="0"/>
              <a:buChar char="•"/>
              <a:defRPr/>
            </a:pPr>
            <a:r>
              <a:rPr lang="fi-FI" sz="1600">
                <a:solidFill>
                  <a:srgbClr val="000000"/>
                </a:solidFill>
                <a:latin typeface="Arial"/>
              </a:rPr>
              <a:t>Lisäksi on tavoitteita, jotka eivät ole valtuustoon nähden sitovia</a:t>
            </a:r>
            <a:endParaRPr lang="fi-FI" sz="1600">
              <a:solidFill>
                <a:prstClr val="black"/>
              </a:solidFill>
              <a:latin typeface="Arial"/>
            </a:endParaRPr>
          </a:p>
        </p:txBody>
      </p:sp>
      <p:sp>
        <p:nvSpPr>
          <p:cNvPr id="3" name="Tekstiruutu 2">
            <a:extLst>
              <a:ext uri="{FF2B5EF4-FFF2-40B4-BE49-F238E27FC236}">
                <a16:creationId xmlns:a16="http://schemas.microsoft.com/office/drawing/2014/main" id="{38AB8587-F52E-4778-992A-1262D3A8EEBA}"/>
              </a:ext>
            </a:extLst>
          </p:cNvPr>
          <p:cNvSpPr txBox="1"/>
          <p:nvPr/>
        </p:nvSpPr>
        <p:spPr>
          <a:xfrm>
            <a:off x="243348" y="1063689"/>
            <a:ext cx="2485103" cy="246221"/>
          </a:xfrm>
          <a:prstGeom prst="rect">
            <a:avLst/>
          </a:prstGeom>
          <a:noFill/>
        </p:spPr>
        <p:txBody>
          <a:bodyPr wrap="square" rtlCol="0" anchor="t">
            <a:spAutoFit/>
          </a:bodyPr>
          <a:lstStyle/>
          <a:p>
            <a:endParaRPr lang="fi-FI" sz="1000">
              <a:solidFill>
                <a:srgbClr val="FF0000"/>
              </a:solidFill>
              <a:cs typeface="Arial"/>
            </a:endParaRPr>
          </a:p>
        </p:txBody>
      </p:sp>
      <p:graphicFrame>
        <p:nvGraphicFramePr>
          <p:cNvPr id="8" name="Kaavio 7">
            <a:extLst>
              <a:ext uri="{FF2B5EF4-FFF2-40B4-BE49-F238E27FC236}">
                <a16:creationId xmlns:a16="http://schemas.microsoft.com/office/drawing/2014/main" id="{7587EEB4-10B4-4250-BDA2-D7509D5CE8BC}"/>
              </a:ext>
            </a:extLst>
          </p:cNvPr>
          <p:cNvGraphicFramePr>
            <a:graphicFrameLocks/>
          </p:cNvGraphicFramePr>
          <p:nvPr/>
        </p:nvGraphicFramePr>
        <p:xfrm>
          <a:off x="2955464" y="1254240"/>
          <a:ext cx="5945188"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8691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179966-839B-4DA9-834F-706075142772}"/>
              </a:ext>
            </a:extLst>
          </p:cNvPr>
          <p:cNvSpPr>
            <a:spLocks noGrp="1"/>
          </p:cNvSpPr>
          <p:nvPr>
            <p:ph type="title"/>
          </p:nvPr>
        </p:nvSpPr>
        <p:spPr>
          <a:xfrm>
            <a:off x="2126512" y="239598"/>
            <a:ext cx="6514214" cy="824091"/>
          </a:xfrm>
        </p:spPr>
        <p:txBody>
          <a:bodyPr>
            <a:noAutofit/>
          </a:bodyPr>
          <a:lstStyle/>
          <a:p>
            <a:r>
              <a:rPr lang="fi-FI"/>
              <a:t>Espoo-tarinan vuoden 2020 tulostavoitteista 46 % toteutui</a:t>
            </a:r>
            <a:r>
              <a:rPr lang="fi-FI">
                <a:highlight>
                  <a:srgbClr val="FFFF00"/>
                </a:highlight>
              </a:rPr>
              <a:t> </a:t>
            </a:r>
            <a:endParaRPr lang="fi-FI">
              <a:solidFill>
                <a:srgbClr val="FF0000"/>
              </a:solidFill>
              <a:highlight>
                <a:srgbClr val="FFFF00"/>
              </a:highlight>
            </a:endParaRPr>
          </a:p>
        </p:txBody>
      </p:sp>
      <p:sp>
        <p:nvSpPr>
          <p:cNvPr id="5" name="Dian numeron paikkamerkki 4">
            <a:extLst>
              <a:ext uri="{FF2B5EF4-FFF2-40B4-BE49-F238E27FC236}">
                <a16:creationId xmlns:a16="http://schemas.microsoft.com/office/drawing/2014/main" id="{A38CA460-B42E-44CF-BBBD-87D0ECD73ECA}"/>
              </a:ext>
            </a:extLst>
          </p:cNvPr>
          <p:cNvSpPr>
            <a:spLocks noGrp="1"/>
          </p:cNvSpPr>
          <p:nvPr>
            <p:ph type="sldNum" sz="quarter" idx="12"/>
          </p:nvPr>
        </p:nvSpPr>
        <p:spPr>
          <a:xfrm>
            <a:off x="8380158" y="4869656"/>
            <a:ext cx="763842" cy="273844"/>
          </a:xfrm>
        </p:spPr>
        <p:txBody>
          <a:bodyPr/>
          <a:lstStyle/>
          <a:p>
            <a:pPr>
              <a:defRPr/>
            </a:pPr>
            <a:fld id="{6CAB7FB2-350C-4D14-9041-2392A9F69A4F}" type="slidenum">
              <a:rPr lang="en-GB">
                <a:solidFill>
                  <a:prstClr val="black">
                    <a:tint val="75000"/>
                  </a:prstClr>
                </a:solidFill>
                <a:latin typeface="Arial"/>
              </a:rPr>
              <a:pPr>
                <a:defRPr/>
              </a:pPr>
              <a:t>64</a:t>
            </a:fld>
            <a:endParaRPr lang="en-GB">
              <a:solidFill>
                <a:prstClr val="black">
                  <a:tint val="75000"/>
                </a:prstClr>
              </a:solidFill>
              <a:latin typeface="Arial"/>
            </a:endParaRPr>
          </a:p>
        </p:txBody>
      </p:sp>
      <p:sp>
        <p:nvSpPr>
          <p:cNvPr id="7" name="Tekstiruutu 6">
            <a:extLst>
              <a:ext uri="{FF2B5EF4-FFF2-40B4-BE49-F238E27FC236}">
                <a16:creationId xmlns:a16="http://schemas.microsoft.com/office/drawing/2014/main" id="{5BF958DB-D22C-413B-9FCC-A77E67B5BE44}"/>
              </a:ext>
            </a:extLst>
          </p:cNvPr>
          <p:cNvSpPr txBox="1"/>
          <p:nvPr/>
        </p:nvSpPr>
        <p:spPr>
          <a:xfrm>
            <a:off x="147141" y="1519759"/>
            <a:ext cx="2945729" cy="2905411"/>
          </a:xfrm>
          <a:prstGeom prst="rect">
            <a:avLst/>
          </a:prstGeom>
          <a:noFill/>
        </p:spPr>
        <p:txBody>
          <a:bodyPr wrap="square" rtlCol="0">
            <a:spAutoFit/>
          </a:bodyPr>
          <a:lstStyle/>
          <a:p>
            <a:pPr marL="214313" indent="-214313">
              <a:lnSpc>
                <a:spcPct val="90000"/>
              </a:lnSpc>
              <a:spcBef>
                <a:spcPts val="600"/>
              </a:spcBef>
              <a:buFont typeface="Arial" panose="020B0604020202020204" pitchFamily="34" charset="0"/>
              <a:buChar char="•"/>
              <a:defRPr/>
            </a:pPr>
            <a:r>
              <a:rPr lang="fi-FI" sz="1600">
                <a:solidFill>
                  <a:prstClr val="black"/>
                </a:solidFill>
              </a:rPr>
              <a:t>Vuodelle 2020 asetettiin yhteensä 41 tulostavoitetta, joista 19 toteutui ja neljä toteutui osittain. </a:t>
            </a:r>
          </a:p>
          <a:p>
            <a:pPr marL="214313" indent="-214313">
              <a:lnSpc>
                <a:spcPct val="90000"/>
              </a:lnSpc>
              <a:spcBef>
                <a:spcPts val="600"/>
              </a:spcBef>
              <a:buFont typeface="Arial" panose="020B0604020202020204" pitchFamily="34" charset="0"/>
              <a:buChar char="•"/>
              <a:defRPr/>
            </a:pPr>
            <a:r>
              <a:rPr lang="fi-FI" sz="1600">
                <a:solidFill>
                  <a:prstClr val="black"/>
                </a:solidFill>
              </a:rPr>
              <a:t>Seitsemäntoista tulostavoitteen osalta tavoitetta ei saavutettu. (Yhtä ei ole vielä voitu arvioida varmuudella)</a:t>
            </a:r>
          </a:p>
          <a:p>
            <a:pPr marL="214313" indent="-214313">
              <a:lnSpc>
                <a:spcPct val="90000"/>
              </a:lnSpc>
              <a:spcBef>
                <a:spcPts val="600"/>
              </a:spcBef>
              <a:buFont typeface="Arial" panose="020B0604020202020204" pitchFamily="34" charset="0"/>
              <a:buChar char="•"/>
              <a:defRPr/>
            </a:pPr>
            <a:r>
              <a:rPr lang="fi-FI" sz="1600">
                <a:solidFill>
                  <a:srgbClr val="000000"/>
                </a:solidFill>
              </a:rPr>
              <a:t>Lisäksi on tavoitteita, jotka eivät ole valtuustoon nähden sitovia</a:t>
            </a:r>
            <a:endParaRPr lang="fi-FI" sz="1600">
              <a:solidFill>
                <a:prstClr val="black"/>
              </a:solidFill>
            </a:endParaRPr>
          </a:p>
        </p:txBody>
      </p:sp>
      <p:sp>
        <p:nvSpPr>
          <p:cNvPr id="3" name="Tekstiruutu 2">
            <a:extLst>
              <a:ext uri="{FF2B5EF4-FFF2-40B4-BE49-F238E27FC236}">
                <a16:creationId xmlns:a16="http://schemas.microsoft.com/office/drawing/2014/main" id="{38AB8587-F52E-4778-992A-1262D3A8EEBA}"/>
              </a:ext>
            </a:extLst>
          </p:cNvPr>
          <p:cNvSpPr txBox="1"/>
          <p:nvPr/>
        </p:nvSpPr>
        <p:spPr>
          <a:xfrm>
            <a:off x="243348" y="1063689"/>
            <a:ext cx="2485103" cy="246221"/>
          </a:xfrm>
          <a:prstGeom prst="rect">
            <a:avLst/>
          </a:prstGeom>
          <a:noFill/>
        </p:spPr>
        <p:txBody>
          <a:bodyPr wrap="square" rtlCol="0" anchor="t">
            <a:spAutoFit/>
          </a:bodyPr>
          <a:lstStyle/>
          <a:p>
            <a:endParaRPr lang="fi-FI" sz="1000">
              <a:solidFill>
                <a:srgbClr val="FF0000"/>
              </a:solidFill>
              <a:cs typeface="Arial"/>
            </a:endParaRPr>
          </a:p>
        </p:txBody>
      </p:sp>
      <p:graphicFrame>
        <p:nvGraphicFramePr>
          <p:cNvPr id="8" name="Kaavio 7">
            <a:extLst>
              <a:ext uri="{FF2B5EF4-FFF2-40B4-BE49-F238E27FC236}">
                <a16:creationId xmlns:a16="http://schemas.microsoft.com/office/drawing/2014/main" id="{BFBF0BF4-E8D4-46E3-ADE4-892FFC7F9DC4}"/>
              </a:ext>
            </a:extLst>
          </p:cNvPr>
          <p:cNvGraphicFramePr>
            <a:graphicFrameLocks/>
          </p:cNvGraphicFramePr>
          <p:nvPr/>
        </p:nvGraphicFramePr>
        <p:xfrm>
          <a:off x="3249194" y="1476490"/>
          <a:ext cx="5603875" cy="3427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401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3312EF1-9D02-4895-92ED-06E1C72C645A}"/>
              </a:ext>
            </a:extLst>
          </p:cNvPr>
          <p:cNvSpPr>
            <a:spLocks noGrp="1"/>
          </p:cNvSpPr>
          <p:nvPr>
            <p:ph type="ctrTitle"/>
          </p:nvPr>
        </p:nvSpPr>
        <p:spPr>
          <a:xfrm>
            <a:off x="2354263" y="2351088"/>
            <a:ext cx="6264275" cy="865187"/>
          </a:xfrm>
        </p:spPr>
        <p:txBody>
          <a:bodyPr>
            <a:normAutofit fontScale="90000"/>
          </a:bodyPr>
          <a:lstStyle/>
          <a:p>
            <a:r>
              <a:rPr lang="fi-FI"/>
              <a:t>Konserniraportti tammi – joulukuu 2020</a:t>
            </a:r>
          </a:p>
        </p:txBody>
      </p:sp>
      <p:sp>
        <p:nvSpPr>
          <p:cNvPr id="5" name="Alaotsikko 2">
            <a:extLst>
              <a:ext uri="{FF2B5EF4-FFF2-40B4-BE49-F238E27FC236}">
                <a16:creationId xmlns:a16="http://schemas.microsoft.com/office/drawing/2014/main" id="{85B0D1FF-8EEE-40FD-8BCB-FA802EBA5A02}"/>
              </a:ext>
            </a:extLst>
          </p:cNvPr>
          <p:cNvSpPr>
            <a:spLocks noGrp="1"/>
          </p:cNvSpPr>
          <p:nvPr>
            <p:ph type="subTitle" idx="1"/>
          </p:nvPr>
        </p:nvSpPr>
        <p:spPr>
          <a:xfrm>
            <a:off x="2354263" y="3452813"/>
            <a:ext cx="5256212" cy="619125"/>
          </a:xfrm>
        </p:spPr>
        <p:txBody>
          <a:bodyPr/>
          <a:lstStyle/>
          <a:p>
            <a:r>
              <a:rPr lang="fi-FI"/>
              <a:t>Espoon merkittävimmistä tytäryhteisöistä</a:t>
            </a:r>
          </a:p>
        </p:txBody>
      </p:sp>
    </p:spTree>
    <p:extLst>
      <p:ext uri="{BB962C8B-B14F-4D97-AF65-F5344CB8AC3E}">
        <p14:creationId xmlns:p14="http://schemas.microsoft.com/office/powerpoint/2010/main" val="3829067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Ympäristö, rakentaminen ja liikenne, Ympäristö, rakentaminen ja liikenne / pysäköinti, Elinvoima, kilpailukyky ja työllisyys, Asunto ja kiinteistö, Sivistys ja hyvinvointi, pivotTable, card, textbox, textbox, textbox. Please refer to the notes on this slide for details.">
            <a:hlinkClick r:id="rId3"/>
          </p:cNvPr>
          <p:cNvPicPr>
            <a:picLocks noChangeAspect="1"/>
          </p:cNvPicPr>
          <p:nvPr/>
        </p:nvPicPr>
        <p:blipFill>
          <a:blip r:embed="rId4"/>
          <a:stretch>
            <a:fillRect/>
          </a:stretch>
        </p:blipFill>
        <p:spPr>
          <a:xfrm>
            <a:off x="64293" y="313326"/>
            <a:ext cx="9015413" cy="4830174"/>
          </a:xfrm>
          <a:prstGeom prst="rect">
            <a:avLst/>
          </a:prstGeom>
          <a:noFill/>
        </p:spPr>
      </p:pic>
      <p:sp>
        <p:nvSpPr>
          <p:cNvPr id="4" name="Title" hidden="1"/>
          <p:cNvSpPr>
            <a:spLocks noGrp="1"/>
          </p:cNvSpPr>
          <p:nvPr>
            <p:ph type="title"/>
          </p:nvPr>
        </p:nvSpPr>
        <p:spPr/>
        <p:txBody>
          <a:bodyPr/>
          <a:lstStyle/>
          <a:p>
            <a:r>
              <a:t>Duplicate of Konsernirakenne TA ja TP kirjaan</a:t>
            </a:r>
          </a:p>
        </p:txBody>
      </p:sp>
      <p:sp>
        <p:nvSpPr>
          <p:cNvPr id="2" name="Tekstiruutu 1">
            <a:extLst>
              <a:ext uri="{FF2B5EF4-FFF2-40B4-BE49-F238E27FC236}">
                <a16:creationId xmlns:a16="http://schemas.microsoft.com/office/drawing/2014/main" id="{EB256960-9A6E-47C8-9699-8AE1A54C7C0F}"/>
              </a:ext>
            </a:extLst>
          </p:cNvPr>
          <p:cNvSpPr txBox="1"/>
          <p:nvPr/>
        </p:nvSpPr>
        <p:spPr>
          <a:xfrm>
            <a:off x="2679256" y="-57550"/>
            <a:ext cx="5384089" cy="461665"/>
          </a:xfrm>
          <a:prstGeom prst="rect">
            <a:avLst/>
          </a:prstGeom>
          <a:noFill/>
        </p:spPr>
        <p:txBody>
          <a:bodyPr wrap="square" rtlCol="0">
            <a:spAutoFit/>
          </a:bodyPr>
          <a:lstStyle/>
          <a:p>
            <a:r>
              <a:rPr lang="fi-FI" sz="2400">
                <a:solidFill>
                  <a:srgbClr val="249FFF"/>
                </a:solidFill>
                <a:latin typeface="+mj-lt"/>
                <a:ea typeface="+mj-ea"/>
                <a:cs typeface="+mj-cs"/>
              </a:rPr>
              <a:t>Espoon</a:t>
            </a:r>
            <a:r>
              <a:rPr lang="fi-FI"/>
              <a:t> </a:t>
            </a:r>
            <a:r>
              <a:rPr lang="fi-FI" sz="2400">
                <a:solidFill>
                  <a:srgbClr val="249FFF"/>
                </a:solidFill>
                <a:latin typeface="+mj-lt"/>
                <a:ea typeface="+mj-ea"/>
                <a:cs typeface="+mj-cs"/>
              </a:rPr>
              <a:t>konsernirakenne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3201184"/>
            <a:ext cx="8435280" cy="1829760"/>
          </a:xfrm>
        </p:spPr>
        <p:txBody>
          <a:bodyPr>
            <a:noAutofit/>
          </a:bodyPr>
          <a:lstStyle/>
          <a:p>
            <a:r>
              <a:rPr lang="fi-FI" sz="1400"/>
              <a:t>Espoo Cateringin ja Länsimetron tulos oli talousarviota heikompi</a:t>
            </a:r>
          </a:p>
          <a:p>
            <a:pPr lvl="1"/>
            <a:r>
              <a:rPr lang="fi-FI" sz="1400" b="1"/>
              <a:t>Cateringin kohdalla syynä on koronavirusp</a:t>
            </a:r>
            <a:r>
              <a:rPr lang="fi-FI" sz="1400"/>
              <a:t>andemian vaikutukset liikevaihtoon</a:t>
            </a:r>
          </a:p>
          <a:p>
            <a:pPr lvl="1"/>
            <a:r>
              <a:rPr lang="fi-FI" sz="1400"/>
              <a:t>Länsimetro alittaa talousarvion johtuen </a:t>
            </a:r>
            <a:r>
              <a:rPr lang="fi-FI" sz="1400" b="1"/>
              <a:t>edellisten vuosien ylijäämäisestä hoito- ja hallintovastikkeiden katteesta</a:t>
            </a:r>
            <a:r>
              <a:rPr lang="fi-FI" sz="1400"/>
              <a:t>, jonka vuoksi kuluvan vuoden vastikkeet ovat talousarviota pienemmät</a:t>
            </a:r>
          </a:p>
          <a:p>
            <a:r>
              <a:rPr lang="fi-FI" sz="1400"/>
              <a:t>Omnian talous toteutui talousarviota suotuisammin </a:t>
            </a:r>
          </a:p>
          <a:p>
            <a:pPr lvl="1"/>
            <a:r>
              <a:rPr lang="fi-FI" sz="1400"/>
              <a:t>johtuen hyvästä opiskelijatilanteesta, ammatillisen koulutuksen valtionosuusrahoituksen lisäsuoritepäätösten kirjanpitokäsittelystä sekä tiukasta taloudenpidosta.</a:t>
            </a:r>
          </a:p>
        </p:txBody>
      </p:sp>
      <p:sp>
        <p:nvSpPr>
          <p:cNvPr id="5" name="Dian numeron paikkamerkki 4"/>
          <p:cNvSpPr>
            <a:spLocks noGrp="1"/>
          </p:cNvSpPr>
          <p:nvPr>
            <p:ph type="sldNum" sz="quarter" idx="12"/>
          </p:nvPr>
        </p:nvSpPr>
        <p:spPr/>
        <p:txBody>
          <a:bodyPr/>
          <a:lstStyle/>
          <a:p>
            <a:fld id="{90FCC827-D7F6-4C0F-BC9F-305C8288FBC7}" type="slidenum">
              <a:rPr lang="fi-FI" smtClean="0"/>
              <a:t>67</a:t>
            </a:fld>
            <a:endParaRPr lang="fi-FI"/>
          </a:p>
        </p:txBody>
      </p:sp>
      <p:sp>
        <p:nvSpPr>
          <p:cNvPr id="7" name="Otsikko 1">
            <a:extLst>
              <a:ext uri="{FF2B5EF4-FFF2-40B4-BE49-F238E27FC236}">
                <a16:creationId xmlns:a16="http://schemas.microsoft.com/office/drawing/2014/main" id="{E4D4D27D-43B8-436E-8000-00EDADC831FA}"/>
              </a:ext>
            </a:extLst>
          </p:cNvPr>
          <p:cNvSpPr>
            <a:spLocks noGrp="1"/>
          </p:cNvSpPr>
          <p:nvPr>
            <p:ph type="title"/>
          </p:nvPr>
        </p:nvSpPr>
        <p:spPr>
          <a:xfrm>
            <a:off x="2051050" y="412750"/>
            <a:ext cx="6638925" cy="430808"/>
          </a:xfrm>
        </p:spPr>
        <p:txBody>
          <a:bodyPr>
            <a:normAutofit fontScale="90000"/>
          </a:bodyPr>
          <a:lstStyle/>
          <a:p>
            <a:r>
              <a:rPr lang="fi-FI"/>
              <a:t>Talous yhteenveto</a:t>
            </a:r>
          </a:p>
        </p:txBody>
      </p:sp>
      <p:sp>
        <p:nvSpPr>
          <p:cNvPr id="8" name="Tekstiruutu 7">
            <a:extLst>
              <a:ext uri="{FF2B5EF4-FFF2-40B4-BE49-F238E27FC236}">
                <a16:creationId xmlns:a16="http://schemas.microsoft.com/office/drawing/2014/main" id="{D6BB2FBD-C326-495D-BCE3-724CA84EFDEA}"/>
              </a:ext>
            </a:extLst>
          </p:cNvPr>
          <p:cNvSpPr txBox="1"/>
          <p:nvPr/>
        </p:nvSpPr>
        <p:spPr>
          <a:xfrm>
            <a:off x="1390206" y="2993962"/>
            <a:ext cx="6365544" cy="246221"/>
          </a:xfrm>
          <a:prstGeom prst="rect">
            <a:avLst/>
          </a:prstGeom>
          <a:noFill/>
        </p:spPr>
        <p:txBody>
          <a:bodyPr wrap="square" rtlCol="0">
            <a:spAutoFit/>
          </a:bodyPr>
          <a:lstStyle/>
          <a:p>
            <a:r>
              <a:rPr lang="fi-FI" sz="1000" i="1"/>
              <a:t>*Talousarvio ei sisällä rahastointeja</a:t>
            </a:r>
            <a:endParaRPr lang="fi-FI" sz="1000"/>
          </a:p>
        </p:txBody>
      </p:sp>
      <p:pic>
        <p:nvPicPr>
          <p:cNvPr id="6" name="Picture 5">
            <a:extLst>
              <a:ext uri="{FF2B5EF4-FFF2-40B4-BE49-F238E27FC236}">
                <a16:creationId xmlns:a16="http://schemas.microsoft.com/office/drawing/2014/main" id="{7D6AD59E-1529-4AD4-9B26-CDFC5524C9CE}"/>
              </a:ext>
            </a:extLst>
          </p:cNvPr>
          <p:cNvPicPr>
            <a:picLocks noChangeAspect="1"/>
          </p:cNvPicPr>
          <p:nvPr/>
        </p:nvPicPr>
        <p:blipFill>
          <a:blip r:embed="rId2"/>
          <a:stretch>
            <a:fillRect/>
          </a:stretch>
        </p:blipFill>
        <p:spPr>
          <a:xfrm>
            <a:off x="1390206" y="959848"/>
            <a:ext cx="6363588" cy="1981477"/>
          </a:xfrm>
          <a:prstGeom prst="rect">
            <a:avLst/>
          </a:prstGeom>
        </p:spPr>
      </p:pic>
    </p:spTree>
    <p:extLst>
      <p:ext uri="{BB962C8B-B14F-4D97-AF65-F5344CB8AC3E}">
        <p14:creationId xmlns:p14="http://schemas.microsoft.com/office/powerpoint/2010/main" val="999102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0C9833-13B7-4A7C-92A2-6705907A083A}"/>
              </a:ext>
            </a:extLst>
          </p:cNvPr>
          <p:cNvSpPr>
            <a:spLocks noGrp="1"/>
          </p:cNvSpPr>
          <p:nvPr>
            <p:ph type="title"/>
          </p:nvPr>
        </p:nvSpPr>
        <p:spPr>
          <a:xfrm>
            <a:off x="2051720" y="413100"/>
            <a:ext cx="6638680" cy="430458"/>
          </a:xfrm>
        </p:spPr>
        <p:txBody>
          <a:bodyPr>
            <a:normAutofit fontScale="90000"/>
          </a:bodyPr>
          <a:lstStyle/>
          <a:p>
            <a:r>
              <a:rPr lang="fi-FI"/>
              <a:t>Tavoitteet</a:t>
            </a:r>
          </a:p>
        </p:txBody>
      </p:sp>
      <p:sp>
        <p:nvSpPr>
          <p:cNvPr id="4" name="Päivämäärän paikkamerkki 3">
            <a:extLst>
              <a:ext uri="{FF2B5EF4-FFF2-40B4-BE49-F238E27FC236}">
                <a16:creationId xmlns:a16="http://schemas.microsoft.com/office/drawing/2014/main" id="{2AF822B6-44F8-40DA-9C60-BBBF30ED0FB1}"/>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AEAF2C65-1AB7-4984-9DD3-9F416DA7078A}"/>
              </a:ext>
            </a:extLst>
          </p:cNvPr>
          <p:cNvSpPr>
            <a:spLocks noGrp="1"/>
          </p:cNvSpPr>
          <p:nvPr>
            <p:ph type="sldNum" sz="quarter" idx="12"/>
          </p:nvPr>
        </p:nvSpPr>
        <p:spPr/>
        <p:txBody>
          <a:bodyPr/>
          <a:lstStyle/>
          <a:p>
            <a:fld id="{90FCC827-D7F6-4C0F-BC9F-305C8288FBC7}" type="slidenum">
              <a:rPr lang="fi-FI" smtClean="0"/>
              <a:t>68</a:t>
            </a:fld>
            <a:endParaRPr lang="fi-FI"/>
          </a:p>
        </p:txBody>
      </p:sp>
      <p:sp>
        <p:nvSpPr>
          <p:cNvPr id="9" name="Sisällön paikkamerkki 2">
            <a:extLst>
              <a:ext uri="{FF2B5EF4-FFF2-40B4-BE49-F238E27FC236}">
                <a16:creationId xmlns:a16="http://schemas.microsoft.com/office/drawing/2014/main" id="{8A1325EB-2BA8-42F5-950C-B17C0F7D08F2}"/>
              </a:ext>
            </a:extLst>
          </p:cNvPr>
          <p:cNvSpPr>
            <a:spLocks noGrp="1"/>
          </p:cNvSpPr>
          <p:nvPr>
            <p:ph idx="1"/>
          </p:nvPr>
        </p:nvSpPr>
        <p:spPr>
          <a:xfrm flipH="1">
            <a:off x="281353" y="968188"/>
            <a:ext cx="3128321" cy="3923532"/>
          </a:xfrm>
        </p:spPr>
        <p:txBody>
          <a:bodyPr>
            <a:normAutofit fontScale="77500" lnSpcReduction="20000"/>
          </a:bodyPr>
          <a:lstStyle/>
          <a:p>
            <a:pPr lvl="0"/>
            <a:r>
              <a:rPr lang="fi-FI" sz="1700">
                <a:solidFill>
                  <a:prstClr val="black"/>
                </a:solidFill>
              </a:rPr>
              <a:t>Toteutui </a:t>
            </a:r>
            <a:r>
              <a:rPr lang="fi-FI" sz="1700" b="1">
                <a:solidFill>
                  <a:prstClr val="black"/>
                </a:solidFill>
              </a:rPr>
              <a:t>24/36</a:t>
            </a:r>
          </a:p>
          <a:p>
            <a:pPr lvl="0"/>
            <a:r>
              <a:rPr lang="fi-FI" sz="1700">
                <a:solidFill>
                  <a:prstClr val="black"/>
                </a:solidFill>
              </a:rPr>
              <a:t>Toteutui osittain tai ei voida vielä arvioida </a:t>
            </a:r>
            <a:r>
              <a:rPr lang="fi-FI" sz="1700" b="1">
                <a:solidFill>
                  <a:prstClr val="black"/>
                </a:solidFill>
              </a:rPr>
              <a:t>2/36</a:t>
            </a:r>
          </a:p>
          <a:p>
            <a:pPr lvl="0"/>
            <a:r>
              <a:rPr lang="fi-FI" sz="1700">
                <a:solidFill>
                  <a:prstClr val="black"/>
                </a:solidFill>
              </a:rPr>
              <a:t>Ei toteutunut </a:t>
            </a:r>
            <a:r>
              <a:rPr lang="fi-FI" sz="1700" b="1">
                <a:solidFill>
                  <a:prstClr val="black"/>
                </a:solidFill>
              </a:rPr>
              <a:t>10/36</a:t>
            </a:r>
          </a:p>
          <a:p>
            <a:pPr lvl="0"/>
            <a:r>
              <a:rPr lang="fi-FI" sz="1700">
                <a:solidFill>
                  <a:prstClr val="black"/>
                </a:solidFill>
              </a:rPr>
              <a:t>Toteutumatta jääneet tavoitteet ovat: </a:t>
            </a:r>
          </a:p>
          <a:p>
            <a:pPr lvl="1"/>
            <a:r>
              <a:rPr lang="fi-FI" sz="1500">
                <a:solidFill>
                  <a:prstClr val="black"/>
                </a:solidFill>
              </a:rPr>
              <a:t>Cateringin työn tuottavuuden nousu (korona)</a:t>
            </a:r>
          </a:p>
          <a:p>
            <a:pPr lvl="1"/>
            <a:r>
              <a:rPr lang="fi-FI" sz="1500">
                <a:solidFill>
                  <a:prstClr val="black"/>
                </a:solidFill>
              </a:rPr>
              <a:t>Asuntojen energiatehokkuus ja asuntotuotannon aloitus</a:t>
            </a:r>
          </a:p>
          <a:p>
            <a:pPr lvl="1"/>
            <a:r>
              <a:rPr lang="fi-FI" sz="1500">
                <a:solidFill>
                  <a:prstClr val="black"/>
                </a:solidFill>
              </a:rPr>
              <a:t>Omnian tutkintokoulutuksesta eronneet</a:t>
            </a:r>
          </a:p>
          <a:p>
            <a:pPr lvl="1"/>
            <a:r>
              <a:rPr lang="fi-FI" sz="1500" err="1">
                <a:solidFill>
                  <a:prstClr val="black"/>
                </a:solidFill>
              </a:rPr>
              <a:t>HUS:n</a:t>
            </a:r>
            <a:r>
              <a:rPr lang="fi-FI" sz="1500">
                <a:solidFill>
                  <a:prstClr val="black"/>
                </a:solidFill>
              </a:rPr>
              <a:t> talousarvio ja tuottavuus (korona)</a:t>
            </a:r>
          </a:p>
          <a:p>
            <a:pPr lvl="1"/>
            <a:r>
              <a:rPr lang="fi-FI" sz="1500" err="1">
                <a:solidFill>
                  <a:prstClr val="black"/>
                </a:solidFill>
              </a:rPr>
              <a:t>HSL:n</a:t>
            </a:r>
            <a:r>
              <a:rPr lang="fi-FI" sz="1500">
                <a:solidFill>
                  <a:prstClr val="black"/>
                </a:solidFill>
              </a:rPr>
              <a:t> tuottavuus (korona)</a:t>
            </a:r>
          </a:p>
          <a:p>
            <a:pPr lvl="1"/>
            <a:r>
              <a:rPr lang="fi-FI" sz="1500">
                <a:solidFill>
                  <a:prstClr val="black"/>
                </a:solidFill>
              </a:rPr>
              <a:t>Enter Espoon yöpymisten määrä (korona)</a:t>
            </a:r>
          </a:p>
          <a:p>
            <a:pPr lvl="1"/>
            <a:r>
              <a:rPr lang="fi-FI" sz="1500">
                <a:solidFill>
                  <a:prstClr val="black"/>
                </a:solidFill>
              </a:rPr>
              <a:t>Espoon kaupunginteatterin vierailuesitysten määrä (korona)</a:t>
            </a:r>
          </a:p>
          <a:p>
            <a:pPr lvl="1"/>
            <a:r>
              <a:rPr lang="fi-FI" sz="1500" err="1">
                <a:solidFill>
                  <a:prstClr val="black"/>
                </a:solidFill>
              </a:rPr>
              <a:t>EMMA:n</a:t>
            </a:r>
            <a:r>
              <a:rPr lang="fi-FI" sz="1500">
                <a:solidFill>
                  <a:prstClr val="black"/>
                </a:solidFill>
              </a:rPr>
              <a:t> haluttavuus ja laatu (korona)</a:t>
            </a:r>
            <a:endParaRPr lang="fi-FI"/>
          </a:p>
        </p:txBody>
      </p:sp>
      <p:pic>
        <p:nvPicPr>
          <p:cNvPr id="3" name="Picture 2">
            <a:extLst>
              <a:ext uri="{FF2B5EF4-FFF2-40B4-BE49-F238E27FC236}">
                <a16:creationId xmlns:a16="http://schemas.microsoft.com/office/drawing/2014/main" id="{D382B91E-1FF3-48CE-9F4C-CA91E0DE5247}"/>
              </a:ext>
            </a:extLst>
          </p:cNvPr>
          <p:cNvPicPr>
            <a:picLocks noChangeAspect="1"/>
          </p:cNvPicPr>
          <p:nvPr/>
        </p:nvPicPr>
        <p:blipFill>
          <a:blip r:embed="rId3"/>
          <a:stretch>
            <a:fillRect/>
          </a:stretch>
        </p:blipFill>
        <p:spPr>
          <a:xfrm>
            <a:off x="3788423" y="102393"/>
            <a:ext cx="4848236" cy="4730399"/>
          </a:xfrm>
          <a:prstGeom prst="rect">
            <a:avLst/>
          </a:prstGeom>
        </p:spPr>
      </p:pic>
    </p:spTree>
    <p:extLst>
      <p:ext uri="{BB962C8B-B14F-4D97-AF65-F5344CB8AC3E}">
        <p14:creationId xmlns:p14="http://schemas.microsoft.com/office/powerpoint/2010/main" val="2146327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84ED34-7896-41B3-910C-23A9FDD4A496}"/>
              </a:ext>
            </a:extLst>
          </p:cNvPr>
          <p:cNvSpPr>
            <a:spLocks noGrp="1"/>
          </p:cNvSpPr>
          <p:nvPr>
            <p:ph type="title"/>
          </p:nvPr>
        </p:nvSpPr>
        <p:spPr>
          <a:xfrm>
            <a:off x="2051720" y="413100"/>
            <a:ext cx="6638680" cy="646482"/>
          </a:xfrm>
        </p:spPr>
        <p:txBody>
          <a:bodyPr/>
          <a:lstStyle/>
          <a:p>
            <a:r>
              <a:rPr lang="fi-FI"/>
              <a:t>Merkittävimmät tapahtumat yhtiöissä</a:t>
            </a:r>
          </a:p>
        </p:txBody>
      </p:sp>
      <p:sp>
        <p:nvSpPr>
          <p:cNvPr id="4" name="Päivämäärän paikkamerkki 3">
            <a:extLst>
              <a:ext uri="{FF2B5EF4-FFF2-40B4-BE49-F238E27FC236}">
                <a16:creationId xmlns:a16="http://schemas.microsoft.com/office/drawing/2014/main" id="{9404BE3D-B5B6-4698-850E-14FE83D135DC}"/>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BB09D9E0-D17C-4F7D-8958-EB89C8A12F8A}"/>
              </a:ext>
            </a:extLst>
          </p:cNvPr>
          <p:cNvSpPr>
            <a:spLocks noGrp="1"/>
          </p:cNvSpPr>
          <p:nvPr>
            <p:ph type="sldNum" sz="quarter" idx="12"/>
          </p:nvPr>
        </p:nvSpPr>
        <p:spPr/>
        <p:txBody>
          <a:bodyPr/>
          <a:lstStyle/>
          <a:p>
            <a:fld id="{90FCC827-D7F6-4C0F-BC9F-305C8288FBC7}" type="slidenum">
              <a:rPr lang="fi-FI" smtClean="0"/>
              <a:t>69</a:t>
            </a:fld>
            <a:endParaRPr lang="fi-FI"/>
          </a:p>
        </p:txBody>
      </p:sp>
      <p:sp>
        <p:nvSpPr>
          <p:cNvPr id="6" name="Sisällön paikkamerkki 2">
            <a:extLst>
              <a:ext uri="{FF2B5EF4-FFF2-40B4-BE49-F238E27FC236}">
                <a16:creationId xmlns:a16="http://schemas.microsoft.com/office/drawing/2014/main" id="{750ABE0D-BAA9-4F5D-A0F2-DAB33D107ABE}"/>
              </a:ext>
            </a:extLst>
          </p:cNvPr>
          <p:cNvSpPr txBox="1">
            <a:spLocks/>
          </p:cNvSpPr>
          <p:nvPr/>
        </p:nvSpPr>
        <p:spPr>
          <a:xfrm>
            <a:off x="251520" y="1035204"/>
            <a:ext cx="8435280" cy="39128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fi-FI" b="1"/>
              <a:t>Espoon Asunnot</a:t>
            </a:r>
            <a:r>
              <a:rPr lang="fi-FI"/>
              <a:t>	</a:t>
            </a:r>
          </a:p>
          <a:p>
            <a:pPr lvl="1"/>
            <a:r>
              <a:rPr lang="fi-FI">
                <a:solidFill>
                  <a:prstClr val="black"/>
                </a:solidFill>
              </a:rPr>
              <a:t>investointipäätökset 364 asunnosta, aloitettiin 480 asunnon rakentaminen ja valmistui yhteensä 374 asuntoa.</a:t>
            </a:r>
          </a:p>
          <a:p>
            <a:pPr lvl="1"/>
            <a:r>
              <a:rPr lang="fi-FI">
                <a:solidFill>
                  <a:prstClr val="black"/>
                </a:solidFill>
              </a:rPr>
              <a:t>liikevaihto jäi 0,3 % alhaisemmaksi kuin edeltävänä vuotena. </a:t>
            </a:r>
          </a:p>
          <a:p>
            <a:pPr lvl="1"/>
            <a:r>
              <a:rPr lang="fi-FI">
                <a:solidFill>
                  <a:prstClr val="black"/>
                </a:solidFill>
              </a:rPr>
              <a:t>Vuoden 2020 vuokrankorotus oli maltillinen 0,8 % (2,5 % v. 2019) </a:t>
            </a:r>
          </a:p>
          <a:p>
            <a:pPr lvl="1"/>
            <a:r>
              <a:rPr lang="fi-FI">
                <a:solidFill>
                  <a:prstClr val="black"/>
                </a:solidFill>
              </a:rPr>
              <a:t>Koronaviruksen keskeyttämiä hankkeita pystyttiin korvaamaan seuraavalle vuodelle ohjelmoitujen hankkeiden aikaistamisella ja keskeytettyjä hankkeita päästiin jatkamaan ennakoitua nopeammin. </a:t>
            </a:r>
          </a:p>
          <a:p>
            <a:pPr lvl="1"/>
            <a:r>
              <a:rPr lang="fi-FI">
                <a:solidFill>
                  <a:prstClr val="black"/>
                </a:solidFill>
              </a:rPr>
              <a:t>Lainoja lyhennettiin tilikauden aikana 36,3 M€ ja uusia lainoja nostettiin 80,9 M€.</a:t>
            </a:r>
          </a:p>
          <a:p>
            <a:pPr lvl="1"/>
            <a:endParaRPr lang="fi-FI" b="1"/>
          </a:p>
          <a:p>
            <a:pPr lvl="1"/>
            <a:endParaRPr lang="fi-FI" b="1"/>
          </a:p>
          <a:p>
            <a:pPr marL="457200" lvl="1" indent="0">
              <a:buNone/>
            </a:pPr>
            <a:endParaRPr lang="fi-FI"/>
          </a:p>
          <a:p>
            <a:pPr lvl="1"/>
            <a:endParaRPr lang="fi-FI"/>
          </a:p>
          <a:p>
            <a:pPr marL="0" indent="0">
              <a:buFont typeface="Arial" pitchFamily="34" charset="0"/>
              <a:buNone/>
            </a:pPr>
            <a:endParaRPr lang="fi-FI"/>
          </a:p>
          <a:p>
            <a:pPr lvl="1"/>
            <a:endParaRPr lang="fi-FI"/>
          </a:p>
        </p:txBody>
      </p:sp>
      <p:sp>
        <p:nvSpPr>
          <p:cNvPr id="7" name="Nuoli: Oikea 6">
            <a:hlinkClick r:id="rId2" action="ppaction://hlinksldjump"/>
            <a:extLst>
              <a:ext uri="{FF2B5EF4-FFF2-40B4-BE49-F238E27FC236}">
                <a16:creationId xmlns:a16="http://schemas.microsoft.com/office/drawing/2014/main" id="{97577681-3047-48A7-BA52-557178B858E9}"/>
              </a:ext>
            </a:extLst>
          </p:cNvPr>
          <p:cNvSpPr/>
          <p:nvPr/>
        </p:nvSpPr>
        <p:spPr>
          <a:xfrm rot="10800000" flipV="1">
            <a:off x="7628489" y="4443966"/>
            <a:ext cx="825347" cy="455196"/>
          </a:xfrm>
          <a:prstGeom prst="rightArrow">
            <a:avLst>
              <a:gd name="adj1" fmla="val 50000"/>
              <a:gd name="adj2" fmla="val 78697"/>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426435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71A470A-087D-43E1-A577-C515B56BEF1A}"/>
              </a:ext>
            </a:extLst>
          </p:cNvPr>
          <p:cNvSpPr>
            <a:spLocks noGrp="1"/>
          </p:cNvSpPr>
          <p:nvPr>
            <p:ph type="title"/>
          </p:nvPr>
        </p:nvSpPr>
        <p:spPr/>
        <p:txBody>
          <a:bodyPr>
            <a:normAutofit fontScale="90000"/>
          </a:bodyPr>
          <a:lstStyle/>
          <a:p>
            <a:r>
              <a:rPr lang="fi-FI"/>
              <a:t>Yhteenveto henkilöstömäärän ja –kulujen,  toimintatuottojen, -menojen ja nettotoimintamenojen kehityksestä </a:t>
            </a:r>
          </a:p>
        </p:txBody>
      </p:sp>
      <p:sp>
        <p:nvSpPr>
          <p:cNvPr id="7" name="Tekstin paikkamerkki 6">
            <a:extLst>
              <a:ext uri="{FF2B5EF4-FFF2-40B4-BE49-F238E27FC236}">
                <a16:creationId xmlns:a16="http://schemas.microsoft.com/office/drawing/2014/main" id="{830EF1CF-561B-430F-9297-AD6B45C5E3BD}"/>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14ED90F8-A046-47A0-B545-72F742433EFF}"/>
              </a:ext>
            </a:extLst>
          </p:cNvPr>
          <p:cNvSpPr>
            <a:spLocks noGrp="1"/>
          </p:cNvSpPr>
          <p:nvPr>
            <p:ph type="dt" sz="half" idx="10"/>
          </p:nvPr>
        </p:nvSpPr>
        <p:spPr/>
        <p:txBody>
          <a:bodyPr/>
          <a:lstStyle/>
          <a:p>
            <a:fld id="{08594D80-E5C7-43E5-8C37-AFC384C4D732}" type="datetime1">
              <a:rPr lang="fi-FI" smtClean="0"/>
              <a:t>4.2.2021</a:t>
            </a:fld>
            <a:endParaRPr lang="en-GB"/>
          </a:p>
        </p:txBody>
      </p:sp>
      <p:sp>
        <p:nvSpPr>
          <p:cNvPr id="5" name="Dian numeron paikkamerkki 4">
            <a:extLst>
              <a:ext uri="{FF2B5EF4-FFF2-40B4-BE49-F238E27FC236}">
                <a16:creationId xmlns:a16="http://schemas.microsoft.com/office/drawing/2014/main" id="{DDD4143D-6A53-4698-BCD3-426952B6BA53}"/>
              </a:ext>
            </a:extLst>
          </p:cNvPr>
          <p:cNvSpPr>
            <a:spLocks noGrp="1"/>
          </p:cNvSpPr>
          <p:nvPr>
            <p:ph type="sldNum" sz="quarter" idx="12"/>
          </p:nvPr>
        </p:nvSpPr>
        <p:spPr/>
        <p:txBody>
          <a:bodyPr/>
          <a:lstStyle/>
          <a:p>
            <a:fld id="{6CAB7FB2-350C-4D14-9041-2392A9F69A4F}" type="slidenum">
              <a:rPr lang="en-GB" smtClean="0"/>
              <a:t>7</a:t>
            </a:fld>
            <a:endParaRPr lang="en-GB"/>
          </a:p>
        </p:txBody>
      </p:sp>
    </p:spTree>
    <p:extLst>
      <p:ext uri="{BB962C8B-B14F-4D97-AF65-F5344CB8AC3E}">
        <p14:creationId xmlns:p14="http://schemas.microsoft.com/office/powerpoint/2010/main" val="3068418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31243F1-6885-4716-A3A6-D487432F59BD}"/>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5F306FAD-8AC3-41FD-8FA0-3E7E116B432E}"/>
              </a:ext>
            </a:extLst>
          </p:cNvPr>
          <p:cNvSpPr>
            <a:spLocks noGrp="1"/>
          </p:cNvSpPr>
          <p:nvPr>
            <p:ph type="sldNum" sz="quarter" idx="12"/>
          </p:nvPr>
        </p:nvSpPr>
        <p:spPr/>
        <p:txBody>
          <a:bodyPr/>
          <a:lstStyle/>
          <a:p>
            <a:fld id="{90FCC827-D7F6-4C0F-BC9F-305C8288FBC7}" type="slidenum">
              <a:rPr lang="fi-FI" smtClean="0"/>
              <a:t>70</a:t>
            </a:fld>
            <a:endParaRPr lang="fi-FI"/>
          </a:p>
        </p:txBody>
      </p:sp>
      <p:sp>
        <p:nvSpPr>
          <p:cNvPr id="6" name="Otsikko 1">
            <a:extLst>
              <a:ext uri="{FF2B5EF4-FFF2-40B4-BE49-F238E27FC236}">
                <a16:creationId xmlns:a16="http://schemas.microsoft.com/office/drawing/2014/main" id="{F1CA2F99-9749-401F-A72D-5306EAB62B61}"/>
              </a:ext>
            </a:extLst>
          </p:cNvPr>
          <p:cNvSpPr>
            <a:spLocks noGrp="1"/>
          </p:cNvSpPr>
          <p:nvPr>
            <p:ph type="title"/>
          </p:nvPr>
        </p:nvSpPr>
        <p:spPr>
          <a:xfrm>
            <a:off x="2051050" y="412750"/>
            <a:ext cx="6638925" cy="574824"/>
          </a:xfrm>
        </p:spPr>
        <p:txBody>
          <a:bodyPr/>
          <a:lstStyle/>
          <a:p>
            <a:r>
              <a:rPr lang="fi-FI"/>
              <a:t>Merkittävimmät tapahtumat yhtiöissä</a:t>
            </a:r>
          </a:p>
        </p:txBody>
      </p:sp>
      <p:sp>
        <p:nvSpPr>
          <p:cNvPr id="7" name="Sisällön paikkamerkki 2">
            <a:extLst>
              <a:ext uri="{FF2B5EF4-FFF2-40B4-BE49-F238E27FC236}">
                <a16:creationId xmlns:a16="http://schemas.microsoft.com/office/drawing/2014/main" id="{6B1EA762-4701-487A-9FC1-1C9EC1C80AC4}"/>
              </a:ext>
            </a:extLst>
          </p:cNvPr>
          <p:cNvSpPr>
            <a:spLocks noGrp="1"/>
          </p:cNvSpPr>
          <p:nvPr>
            <p:ph idx="1"/>
          </p:nvPr>
        </p:nvSpPr>
        <p:spPr>
          <a:xfrm>
            <a:off x="226800" y="1052735"/>
            <a:ext cx="8690400" cy="3826195"/>
          </a:xfrm>
        </p:spPr>
        <p:txBody>
          <a:bodyPr vert="horz" lIns="91440" tIns="45720" rIns="91440" bIns="45720" rtlCol="0" anchor="t">
            <a:normAutofit fontScale="92500" lnSpcReduction="20000"/>
          </a:bodyPr>
          <a:lstStyle/>
          <a:p>
            <a:r>
              <a:rPr lang="fi-FI" b="1"/>
              <a:t>Catering</a:t>
            </a:r>
          </a:p>
          <a:p>
            <a:pPr lvl="1"/>
            <a:r>
              <a:rPr lang="fi-FI"/>
              <a:t>Kilon Keittiön tuotannon alle siirtyi yhteensä 34 koulukeittiöitä, osassa näistä koulun yhteydessä toimi myös päiväkoti.</a:t>
            </a:r>
            <a:endParaRPr lang="fi-FI">
              <a:cs typeface="Arial"/>
            </a:endParaRPr>
          </a:p>
          <a:p>
            <a:pPr lvl="1"/>
            <a:r>
              <a:rPr lang="fi-FI"/>
              <a:t>Kilon Keittiössä valmistettiin toimintavuoden lopussa päivittäin yhteensä ruokaa n. 32 000 asiakkaalle.</a:t>
            </a:r>
            <a:endParaRPr lang="fi-FI">
              <a:cs typeface="Arial"/>
            </a:endParaRPr>
          </a:p>
          <a:p>
            <a:pPr lvl="1"/>
            <a:r>
              <a:rPr lang="fi-FI"/>
              <a:t>Koulukeittiöiden toiminta oli suljettu kevään 2020 aikana ajanjaksolla 18.3. - 13.5.2020 yhteensä 17 kohteessa. Auki olleissa kouluissa tarjottiin aterioita 1. - 3. luokan oppilaille. </a:t>
            </a:r>
          </a:p>
          <a:p>
            <a:pPr lvl="1"/>
            <a:r>
              <a:rPr lang="fi-FI"/>
              <a:t>Myönnettiin ISO 9001 -sertifikaatti. Yhtiö lähti rakentamaan ISO 14001 –ympäristöjärjestelmää, joka otettiin käyttöön syksyllä 2020 </a:t>
            </a:r>
            <a:endParaRPr lang="fi-FI">
              <a:cs typeface="Arial"/>
            </a:endParaRPr>
          </a:p>
          <a:p>
            <a:pPr lvl="1"/>
            <a:r>
              <a:rPr lang="fi-FI"/>
              <a:t>Hävikkiviikkoon ja energiansäästöviikkoon osallistuttiin edellisten vuosien tapaan. Ruokajätemäärä laski 3,4 prosenttia vuoden 2019 tuloksesta ja ylitti tavoitteen</a:t>
            </a:r>
            <a:endParaRPr lang="fi-FI">
              <a:cs typeface="Arial"/>
            </a:endParaRPr>
          </a:p>
          <a:p>
            <a:pPr lvl="1"/>
            <a:r>
              <a:rPr lang="fi-FI"/>
              <a:t>Liiketappio oli -0,3 milj. euroa. Tulos sisältää liiketoiminnan muita tuloja, keskeytysvahingosta saatua vakuutuskorvausta 0,5 milj. euroa. </a:t>
            </a:r>
            <a:endParaRPr lang="fi-FI">
              <a:cs typeface="Arial"/>
            </a:endParaRPr>
          </a:p>
          <a:p>
            <a:pPr lvl="1"/>
            <a:r>
              <a:rPr lang="fi-FI"/>
              <a:t>Talousmallin muutoksessa 1.8. alkaen kaikki kouluruokailuun liittyvät elintarvike- ja muut kulut siirtyivät kaupungin Ruokapalveluilta yhtiölle, mikä mahdollisti liikevaihdon kasvun. Liikevaihto tilikaudella oli 33,6 milj. euroa (32,2), jossa kasvua edelliseen vuoteen oli 4,4 prosenttia.</a:t>
            </a:r>
            <a:endParaRPr lang="fi-FI">
              <a:cs typeface="Arial"/>
            </a:endParaRPr>
          </a:p>
          <a:p>
            <a:pPr marL="457200" lvl="1" indent="0">
              <a:buNone/>
            </a:pPr>
            <a:endParaRPr lang="fi-FI"/>
          </a:p>
        </p:txBody>
      </p:sp>
    </p:spTree>
    <p:extLst>
      <p:ext uri="{BB962C8B-B14F-4D97-AF65-F5344CB8AC3E}">
        <p14:creationId xmlns:p14="http://schemas.microsoft.com/office/powerpoint/2010/main" val="3929339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1856529-A3A6-4E91-8E91-63043BE0BF76}"/>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962DDCE2-FAFC-4554-90B4-D55E2C0F35E7}"/>
              </a:ext>
            </a:extLst>
          </p:cNvPr>
          <p:cNvSpPr>
            <a:spLocks noGrp="1"/>
          </p:cNvSpPr>
          <p:nvPr>
            <p:ph type="sldNum" sz="quarter" idx="12"/>
          </p:nvPr>
        </p:nvSpPr>
        <p:spPr/>
        <p:txBody>
          <a:bodyPr/>
          <a:lstStyle/>
          <a:p>
            <a:fld id="{90FCC827-D7F6-4C0F-BC9F-305C8288FBC7}" type="slidenum">
              <a:rPr lang="fi-FI" smtClean="0"/>
              <a:t>71</a:t>
            </a:fld>
            <a:endParaRPr lang="fi-FI"/>
          </a:p>
        </p:txBody>
      </p:sp>
      <p:sp>
        <p:nvSpPr>
          <p:cNvPr id="6" name="Otsikko 1">
            <a:extLst>
              <a:ext uri="{FF2B5EF4-FFF2-40B4-BE49-F238E27FC236}">
                <a16:creationId xmlns:a16="http://schemas.microsoft.com/office/drawing/2014/main" id="{E1D9B956-A84D-46CC-8547-34355EDDE7AD}"/>
              </a:ext>
            </a:extLst>
          </p:cNvPr>
          <p:cNvSpPr>
            <a:spLocks noGrp="1"/>
          </p:cNvSpPr>
          <p:nvPr>
            <p:ph type="title"/>
          </p:nvPr>
        </p:nvSpPr>
        <p:spPr>
          <a:xfrm>
            <a:off x="2051050" y="412750"/>
            <a:ext cx="6638925" cy="857250"/>
          </a:xfrm>
        </p:spPr>
        <p:txBody>
          <a:bodyPr/>
          <a:lstStyle/>
          <a:p>
            <a:r>
              <a:rPr lang="fi-FI"/>
              <a:t>Merkittävimmät tapahtumat yhtiöissä</a:t>
            </a:r>
          </a:p>
        </p:txBody>
      </p:sp>
      <p:sp>
        <p:nvSpPr>
          <p:cNvPr id="7" name="Sisällön paikkamerkki 2">
            <a:extLst>
              <a:ext uri="{FF2B5EF4-FFF2-40B4-BE49-F238E27FC236}">
                <a16:creationId xmlns:a16="http://schemas.microsoft.com/office/drawing/2014/main" id="{18E729A3-2525-429A-A6E0-13C0C8A2DE0C}"/>
              </a:ext>
            </a:extLst>
          </p:cNvPr>
          <p:cNvSpPr>
            <a:spLocks noGrp="1"/>
          </p:cNvSpPr>
          <p:nvPr>
            <p:ph idx="1"/>
          </p:nvPr>
        </p:nvSpPr>
        <p:spPr>
          <a:xfrm>
            <a:off x="251520" y="1196751"/>
            <a:ext cx="8442480" cy="3679255"/>
          </a:xfrm>
        </p:spPr>
        <p:txBody>
          <a:bodyPr>
            <a:normAutofit/>
          </a:bodyPr>
          <a:lstStyle/>
          <a:p>
            <a:r>
              <a:rPr lang="fi-FI" b="1" err="1"/>
              <a:t>Koy</a:t>
            </a:r>
            <a:r>
              <a:rPr lang="fi-FI" b="1"/>
              <a:t> Espoon sairaala</a:t>
            </a:r>
          </a:p>
          <a:p>
            <a:pPr lvl="1"/>
            <a:r>
              <a:rPr lang="fi-FI"/>
              <a:t>Yhtiöllä ja rakennuksen urakoitsijalla on vireillä prosessi koskien erityisesti urakan lisä- ja muutostöistä johtuvaa erimielisyyttä.</a:t>
            </a:r>
          </a:p>
          <a:p>
            <a:pPr lvl="1"/>
            <a:r>
              <a:rPr lang="fi-FI"/>
              <a:t>Yhtiön tuloksen toteutui talousarvion mukaisena.</a:t>
            </a:r>
          </a:p>
          <a:p>
            <a:r>
              <a:rPr lang="fi-FI" b="1" err="1"/>
              <a:t>Koy</a:t>
            </a:r>
            <a:r>
              <a:rPr lang="fi-FI" b="1"/>
              <a:t> Espoon Sotekiinteistöt</a:t>
            </a:r>
          </a:p>
          <a:p>
            <a:pPr lvl="1"/>
            <a:r>
              <a:rPr lang="fi-FI"/>
              <a:t>Yhtiön talous toteutui talousarvion mukaisena.</a:t>
            </a:r>
          </a:p>
          <a:p>
            <a:pPr lvl="1"/>
            <a:r>
              <a:rPr lang="fi-FI"/>
              <a:t>Vesivahinko </a:t>
            </a:r>
            <a:r>
              <a:rPr lang="fi-FI" err="1"/>
              <a:t>Espoonlahden</a:t>
            </a:r>
            <a:r>
              <a:rPr lang="fi-FI"/>
              <a:t> terveysasemalla</a:t>
            </a:r>
          </a:p>
          <a:p>
            <a:r>
              <a:rPr lang="fi-FI" b="1" err="1"/>
              <a:t>Koy</a:t>
            </a:r>
            <a:r>
              <a:rPr lang="fi-FI" b="1"/>
              <a:t> Espoon Koulu- ja päiväkotitilat</a:t>
            </a:r>
          </a:p>
          <a:p>
            <a:pPr lvl="1"/>
            <a:r>
              <a:rPr lang="fi-FI"/>
              <a:t>Viherlaakson koulun ja lukion peruskorjausta ja laajennusta sekä Laajalahden koulun ja Tuomarilan koulun peruskorjauksia varten nostetaan tulevina vuosina lisää lainaa</a:t>
            </a:r>
          </a:p>
          <a:p>
            <a:pPr lvl="1"/>
            <a:endParaRPr lang="fi-FI"/>
          </a:p>
          <a:p>
            <a:endParaRPr lang="fi-FI"/>
          </a:p>
        </p:txBody>
      </p:sp>
    </p:spTree>
    <p:extLst>
      <p:ext uri="{BB962C8B-B14F-4D97-AF65-F5344CB8AC3E}">
        <p14:creationId xmlns:p14="http://schemas.microsoft.com/office/powerpoint/2010/main" val="2773046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1856529-A3A6-4E91-8E91-63043BE0BF76}"/>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962DDCE2-FAFC-4554-90B4-D55E2C0F35E7}"/>
              </a:ext>
            </a:extLst>
          </p:cNvPr>
          <p:cNvSpPr>
            <a:spLocks noGrp="1"/>
          </p:cNvSpPr>
          <p:nvPr>
            <p:ph type="sldNum" sz="quarter" idx="12"/>
          </p:nvPr>
        </p:nvSpPr>
        <p:spPr/>
        <p:txBody>
          <a:bodyPr/>
          <a:lstStyle/>
          <a:p>
            <a:fld id="{90FCC827-D7F6-4C0F-BC9F-305C8288FBC7}" type="slidenum">
              <a:rPr lang="fi-FI" smtClean="0"/>
              <a:t>72</a:t>
            </a:fld>
            <a:endParaRPr lang="fi-FI"/>
          </a:p>
        </p:txBody>
      </p:sp>
      <p:sp>
        <p:nvSpPr>
          <p:cNvPr id="6" name="Otsikko 1">
            <a:extLst>
              <a:ext uri="{FF2B5EF4-FFF2-40B4-BE49-F238E27FC236}">
                <a16:creationId xmlns:a16="http://schemas.microsoft.com/office/drawing/2014/main" id="{E1D9B956-A84D-46CC-8547-34355EDDE7AD}"/>
              </a:ext>
            </a:extLst>
          </p:cNvPr>
          <p:cNvSpPr>
            <a:spLocks noGrp="1"/>
          </p:cNvSpPr>
          <p:nvPr>
            <p:ph type="title"/>
          </p:nvPr>
        </p:nvSpPr>
        <p:spPr>
          <a:xfrm>
            <a:off x="2051050" y="412750"/>
            <a:ext cx="6638925" cy="857250"/>
          </a:xfrm>
        </p:spPr>
        <p:txBody>
          <a:bodyPr/>
          <a:lstStyle/>
          <a:p>
            <a:r>
              <a:rPr lang="fi-FI"/>
              <a:t>Merkittävimmät tapahtumat yhtiöissä</a:t>
            </a:r>
          </a:p>
        </p:txBody>
      </p:sp>
      <p:sp>
        <p:nvSpPr>
          <p:cNvPr id="7" name="Sisällön paikkamerkki 2">
            <a:extLst>
              <a:ext uri="{FF2B5EF4-FFF2-40B4-BE49-F238E27FC236}">
                <a16:creationId xmlns:a16="http://schemas.microsoft.com/office/drawing/2014/main" id="{18E729A3-2525-429A-A6E0-13C0C8A2DE0C}"/>
              </a:ext>
            </a:extLst>
          </p:cNvPr>
          <p:cNvSpPr>
            <a:spLocks noGrp="1"/>
          </p:cNvSpPr>
          <p:nvPr>
            <p:ph idx="1"/>
          </p:nvPr>
        </p:nvSpPr>
        <p:spPr>
          <a:xfrm>
            <a:off x="149210" y="1012428"/>
            <a:ext cx="8442480" cy="3844357"/>
          </a:xfrm>
        </p:spPr>
        <p:txBody>
          <a:bodyPr vert="horz" lIns="91440" tIns="45720" rIns="91440" bIns="45720" rtlCol="0" anchor="t">
            <a:normAutofit fontScale="70000" lnSpcReduction="20000"/>
          </a:bodyPr>
          <a:lstStyle/>
          <a:p>
            <a:r>
              <a:rPr lang="fi-FI" sz="2600" b="1"/>
              <a:t>Länsimetro</a:t>
            </a:r>
          </a:p>
          <a:p>
            <a:pPr lvl="1"/>
            <a:r>
              <a:rPr lang="fi-FI" sz="1700" b="1"/>
              <a:t>Kehittämishankkeet</a:t>
            </a:r>
            <a:endParaRPr lang="fi-FI" sz="1700" b="1">
              <a:cs typeface="Arial"/>
            </a:endParaRPr>
          </a:p>
          <a:p>
            <a:pPr lvl="2"/>
            <a:r>
              <a:rPr lang="fi-FI" sz="1700"/>
              <a:t>Virve-verkon kuuluvuuden parantamiseen sekä kameravalvontajärjestelmään liittyvät hankkeet valmistuivat kesän ja syksyn 2020 aikana. </a:t>
            </a:r>
          </a:p>
          <a:p>
            <a:pPr lvl="2"/>
            <a:r>
              <a:rPr lang="fi-FI" sz="1700"/>
              <a:t>Uuden sähköisen huoltokirjajärjestelmän käyttöönotto oli 9.6.2020. Huoltokirjajärjestelmään syötettävän aineiston laadunvarmistusta on tehty syksyn 2020 aikana. </a:t>
            </a:r>
            <a:endParaRPr lang="fi-FI" sz="1700">
              <a:cs typeface="Arial"/>
            </a:endParaRPr>
          </a:p>
          <a:p>
            <a:pPr lvl="2"/>
            <a:r>
              <a:rPr lang="fi-FI" sz="1700"/>
              <a:t>Ympäristöseurantoja ja raportointia on jatkettu ja jatketaan viranomaisten edellyttämässä laajuudessa. Länsimetron Matinkylä-Kivenlahti -projektin ympäristöselontekoa päivitetään vuosittain rakennusprojektin valmistumiseen asti.</a:t>
            </a:r>
            <a:endParaRPr lang="fi-FI" sz="1700">
              <a:cs typeface="Arial"/>
            </a:endParaRPr>
          </a:p>
          <a:p>
            <a:pPr lvl="2"/>
            <a:r>
              <a:rPr lang="fi-FI" sz="1700"/>
              <a:t>2020 aikana on edistetty Länsimetron asemien kaupallisten tilojen potentiaalin hyödyntämistä. Matinkylän asemalla on käynnissä digimainonnan pilottihanke.</a:t>
            </a:r>
            <a:endParaRPr lang="fi-FI" sz="1700">
              <a:cs typeface="Arial"/>
            </a:endParaRPr>
          </a:p>
          <a:p>
            <a:pPr lvl="1"/>
            <a:r>
              <a:rPr lang="fi-FI" sz="1700" b="1"/>
              <a:t>Matinkylä-Kivenlahti</a:t>
            </a:r>
            <a:endParaRPr lang="fi-FI" sz="1700" b="1">
              <a:cs typeface="Arial"/>
            </a:endParaRPr>
          </a:p>
          <a:p>
            <a:pPr lvl="2"/>
            <a:r>
              <a:rPr lang="fi-FI" sz="1700"/>
              <a:t>Hanke etenee kokonaisuutena hankesuunnitelman mukaisessa aikataulussa ja kustannusarvion mukaisesti.</a:t>
            </a:r>
            <a:endParaRPr lang="fi-FI" sz="1700">
              <a:cs typeface="Arial"/>
            </a:endParaRPr>
          </a:p>
          <a:p>
            <a:pPr lvl="2"/>
            <a:r>
              <a:rPr lang="fi-FI" sz="1700"/>
              <a:t>Asemakohtaisia viiveitä 0-4 kuukautta. Viiveiden ei kuitenkaan arvioida vaikuttavan hankesuunnitelman mukaisten tavoitteiden saavuttamiseen.</a:t>
            </a:r>
            <a:endParaRPr lang="fi-FI" sz="1700">
              <a:cs typeface="Arial"/>
            </a:endParaRPr>
          </a:p>
          <a:p>
            <a:pPr lvl="2"/>
            <a:r>
              <a:rPr lang="fi-FI" sz="1700"/>
              <a:t>Hankkeen rakentamisen kokonaisvalmius joulukuun lopussa on n. 85,2 % (Q3 raportissa 77,5%).</a:t>
            </a:r>
            <a:endParaRPr lang="fi-FI" sz="1700">
              <a:cs typeface="Arial"/>
            </a:endParaRPr>
          </a:p>
          <a:p>
            <a:pPr lvl="1"/>
            <a:r>
              <a:rPr lang="fi-FI" sz="1700" b="1"/>
              <a:t>Talous</a:t>
            </a:r>
            <a:endParaRPr lang="fi-FI" sz="1700" b="1">
              <a:cs typeface="Arial"/>
            </a:endParaRPr>
          </a:p>
          <a:p>
            <a:pPr lvl="2"/>
            <a:r>
              <a:rPr lang="fi-FI" sz="1700"/>
              <a:t>Vuosi 2019 oli ylijäämäinen sekä hoito- että hallintovastikkeiden osalta, mikä pienentää tänä vuonna kerättävien vastikkeiden määrää. Näin ollen kokonaistulos oli hieman talousarviota heikompi.</a:t>
            </a:r>
            <a:endParaRPr lang="fi-FI" sz="1700">
              <a:cs typeface="Arial"/>
            </a:endParaRPr>
          </a:p>
          <a:p>
            <a:pPr lvl="2"/>
            <a:r>
              <a:rPr lang="fi-FI" sz="1700"/>
              <a:t>Kokonaisinvestointien ennuste vuodelle 2020 on 220 miljoonaa euroa (ilman valtionavustusosuutta), pitäen sisällään ensimmäisen vaiheen hankesuunnitelman mukaisten töiden.</a:t>
            </a:r>
            <a:endParaRPr lang="fi-FI" sz="1700">
              <a:cs typeface="Arial"/>
            </a:endParaRPr>
          </a:p>
          <a:p>
            <a:endParaRPr lang="fi-FI"/>
          </a:p>
        </p:txBody>
      </p:sp>
    </p:spTree>
    <p:extLst>
      <p:ext uri="{BB962C8B-B14F-4D97-AF65-F5344CB8AC3E}">
        <p14:creationId xmlns:p14="http://schemas.microsoft.com/office/powerpoint/2010/main" val="785422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1856529-A3A6-4E91-8E91-63043BE0BF76}"/>
              </a:ext>
            </a:extLst>
          </p:cNvPr>
          <p:cNvSpPr>
            <a:spLocks noGrp="1"/>
          </p:cNvSpPr>
          <p:nvPr>
            <p:ph type="dt" sz="half" idx="10"/>
          </p:nvPr>
        </p:nvSpPr>
        <p:spPr/>
        <p:txBody>
          <a:bodyPr/>
          <a:lstStyle/>
          <a:p>
            <a:fld id="{FFC690DD-B498-478A-9E1F-500C0EB3AD36}" type="datetime1">
              <a:rPr lang="fi-FI" smtClean="0"/>
              <a:t>4.2.2021</a:t>
            </a:fld>
            <a:endParaRPr lang="fi-FI"/>
          </a:p>
        </p:txBody>
      </p:sp>
      <p:sp>
        <p:nvSpPr>
          <p:cNvPr id="5" name="Dian numeron paikkamerkki 4">
            <a:extLst>
              <a:ext uri="{FF2B5EF4-FFF2-40B4-BE49-F238E27FC236}">
                <a16:creationId xmlns:a16="http://schemas.microsoft.com/office/drawing/2014/main" id="{962DDCE2-FAFC-4554-90B4-D55E2C0F35E7}"/>
              </a:ext>
            </a:extLst>
          </p:cNvPr>
          <p:cNvSpPr>
            <a:spLocks noGrp="1"/>
          </p:cNvSpPr>
          <p:nvPr>
            <p:ph type="sldNum" sz="quarter" idx="12"/>
          </p:nvPr>
        </p:nvSpPr>
        <p:spPr/>
        <p:txBody>
          <a:bodyPr/>
          <a:lstStyle/>
          <a:p>
            <a:fld id="{90FCC827-D7F6-4C0F-BC9F-305C8288FBC7}" type="slidenum">
              <a:rPr lang="fi-FI" smtClean="0"/>
              <a:t>73</a:t>
            </a:fld>
            <a:endParaRPr lang="fi-FI"/>
          </a:p>
        </p:txBody>
      </p:sp>
      <p:sp>
        <p:nvSpPr>
          <p:cNvPr id="6" name="Otsikko 1">
            <a:extLst>
              <a:ext uri="{FF2B5EF4-FFF2-40B4-BE49-F238E27FC236}">
                <a16:creationId xmlns:a16="http://schemas.microsoft.com/office/drawing/2014/main" id="{E1D9B956-A84D-46CC-8547-34355EDDE7AD}"/>
              </a:ext>
            </a:extLst>
          </p:cNvPr>
          <p:cNvSpPr>
            <a:spLocks noGrp="1"/>
          </p:cNvSpPr>
          <p:nvPr>
            <p:ph type="title"/>
          </p:nvPr>
        </p:nvSpPr>
        <p:spPr>
          <a:xfrm>
            <a:off x="2051050" y="412750"/>
            <a:ext cx="6638925" cy="857250"/>
          </a:xfrm>
        </p:spPr>
        <p:txBody>
          <a:bodyPr/>
          <a:lstStyle/>
          <a:p>
            <a:r>
              <a:rPr lang="fi-FI"/>
              <a:t>Merkittävimmät tapahtumat yhtiöissä</a:t>
            </a:r>
          </a:p>
        </p:txBody>
      </p:sp>
      <p:sp>
        <p:nvSpPr>
          <p:cNvPr id="7" name="Sisällön paikkamerkki 2">
            <a:extLst>
              <a:ext uri="{FF2B5EF4-FFF2-40B4-BE49-F238E27FC236}">
                <a16:creationId xmlns:a16="http://schemas.microsoft.com/office/drawing/2014/main" id="{18E729A3-2525-429A-A6E0-13C0C8A2DE0C}"/>
              </a:ext>
            </a:extLst>
          </p:cNvPr>
          <p:cNvSpPr>
            <a:spLocks noGrp="1"/>
          </p:cNvSpPr>
          <p:nvPr>
            <p:ph idx="1"/>
          </p:nvPr>
        </p:nvSpPr>
        <p:spPr>
          <a:xfrm>
            <a:off x="251520" y="1196750"/>
            <a:ext cx="8442480" cy="3946749"/>
          </a:xfrm>
        </p:spPr>
        <p:txBody>
          <a:bodyPr vert="horz" lIns="91440" tIns="45720" rIns="91440" bIns="45720" rtlCol="0" anchor="t">
            <a:normAutofit/>
          </a:bodyPr>
          <a:lstStyle/>
          <a:p>
            <a:r>
              <a:rPr lang="fi-FI" b="1"/>
              <a:t>Omnia</a:t>
            </a:r>
          </a:p>
          <a:p>
            <a:pPr lvl="1"/>
            <a:r>
              <a:rPr lang="fi-FI"/>
              <a:t>Tiukoilla koronatoimenpiteillä onnistuttiin pandemian rajoittaminen yksittäisiin tapauksiin eri toimipisteissä laajempia ryppäitä välttäen. Valtaosa Omnian piirissä olleista tartunnoista todettiin saaduksi oppilaitoksen ulkopuolella.</a:t>
            </a:r>
            <a:endParaRPr lang="fi-FI">
              <a:cs typeface="Arial"/>
            </a:endParaRPr>
          </a:p>
          <a:p>
            <a:pPr lvl="1"/>
            <a:r>
              <a:rPr lang="fi-FI"/>
              <a:t>Opiskelijatilanne kehittyi suunnitellusti ja määrälliset tavoitteet saavutettiin. </a:t>
            </a:r>
            <a:endParaRPr lang="fi-FI">
              <a:cs typeface="Arial"/>
            </a:endParaRPr>
          </a:p>
          <a:p>
            <a:pPr lvl="1"/>
            <a:r>
              <a:rPr lang="fi-FI"/>
              <a:t>Taloudelliset tavoitteet saavutettiin tuloslaskelmaosan rahoitustuottoja ja -kuluja koskevaa tavoitetta lukuun ottamatta.</a:t>
            </a:r>
            <a:endParaRPr lang="fi-FI">
              <a:cs typeface="Arial"/>
            </a:endParaRPr>
          </a:p>
          <a:p>
            <a:pPr lvl="1"/>
            <a:r>
              <a:rPr lang="fi-FI"/>
              <a:t>Hyvästä opiskelijatilanteesta, ammatillisen koulutuksen valtionosuusrahoituksen lisäsuoritepäätösten kirjanpitokäsittelystä sekä tiukasta taloudenpidosta johtuen kuntayhtymän talous kehittyi olennaisesti tavoitetta paremmin.</a:t>
            </a:r>
            <a:endParaRPr lang="fi-FI">
              <a:cs typeface="Arial"/>
            </a:endParaRPr>
          </a:p>
          <a:p>
            <a:pPr lvl="1"/>
            <a:r>
              <a:rPr lang="fi-FI"/>
              <a:t>Valtaosa perusparannushankkeiden toteutuksesta siirtyy vuodelle 2021 rakennuslupakäsittelyn viivästymisen sekä COVID-19 tilanteen seurauksena.</a:t>
            </a:r>
          </a:p>
          <a:p>
            <a:endParaRPr lang="fi-FI"/>
          </a:p>
        </p:txBody>
      </p:sp>
      <p:sp>
        <p:nvSpPr>
          <p:cNvPr id="8" name="Nuoli: Oikea 7">
            <a:hlinkClick r:id="rId3" action="ppaction://hlinksldjump"/>
            <a:extLst>
              <a:ext uri="{FF2B5EF4-FFF2-40B4-BE49-F238E27FC236}">
                <a16:creationId xmlns:a16="http://schemas.microsoft.com/office/drawing/2014/main" id="{18F60D68-C01C-47F1-BF2D-9736FB1E8C8E}"/>
              </a:ext>
            </a:extLst>
          </p:cNvPr>
          <p:cNvSpPr/>
          <p:nvPr/>
        </p:nvSpPr>
        <p:spPr>
          <a:xfrm rot="10800000" flipV="1">
            <a:off x="7628489" y="4443966"/>
            <a:ext cx="825347" cy="455196"/>
          </a:xfrm>
          <a:prstGeom prst="rightArrow">
            <a:avLst>
              <a:gd name="adj1" fmla="val 50000"/>
              <a:gd name="adj2" fmla="val 78697"/>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5628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B106-55ED-4528-9755-4051C6A16196}"/>
              </a:ext>
            </a:extLst>
          </p:cNvPr>
          <p:cNvSpPr>
            <a:spLocks noGrp="1"/>
          </p:cNvSpPr>
          <p:nvPr>
            <p:ph type="title"/>
          </p:nvPr>
        </p:nvSpPr>
        <p:spPr/>
        <p:txBody>
          <a:bodyPr/>
          <a:lstStyle/>
          <a:p>
            <a:r>
              <a:rPr lang="fi-FI"/>
              <a:t>Henkilöstö ja asukasmäärän kehitys 2010-2020</a:t>
            </a:r>
            <a:endParaRPr lang="en-US"/>
          </a:p>
        </p:txBody>
      </p:sp>
      <p:sp>
        <p:nvSpPr>
          <p:cNvPr id="3" name="Content Placeholder 2">
            <a:extLst>
              <a:ext uri="{FF2B5EF4-FFF2-40B4-BE49-F238E27FC236}">
                <a16:creationId xmlns:a16="http://schemas.microsoft.com/office/drawing/2014/main" id="{C8318217-2921-47BB-B632-F9AEC7047C44}"/>
              </a:ext>
            </a:extLst>
          </p:cNvPr>
          <p:cNvSpPr>
            <a:spLocks noGrp="1"/>
          </p:cNvSpPr>
          <p:nvPr>
            <p:ph sz="half" idx="1"/>
          </p:nvPr>
        </p:nvSpPr>
        <p:spPr>
          <a:xfrm>
            <a:off x="466133" y="1310527"/>
            <a:ext cx="3844610" cy="3570475"/>
          </a:xfrm>
        </p:spPr>
        <p:txBody>
          <a:bodyPr>
            <a:normAutofit fontScale="92500"/>
          </a:bodyPr>
          <a:lstStyle/>
          <a:p>
            <a:r>
              <a:rPr lang="fi-FI" sz="1200"/>
              <a:t>Kaupungin henkilöstömäärä oli 31.12.2020 yhteensä 14 951henkilöä. </a:t>
            </a:r>
            <a:r>
              <a:rPr lang="fi-FI" sz="1200" b="1"/>
              <a:t>Henkilöstömäärä kasvoi vuoden aikana </a:t>
            </a:r>
            <a:r>
              <a:rPr lang="fi-FI" sz="1200" b="1">
                <a:solidFill>
                  <a:srgbClr val="FF0000"/>
                </a:solidFill>
              </a:rPr>
              <a:t>325 henkilöllä. </a:t>
            </a:r>
          </a:p>
          <a:p>
            <a:pPr marL="0" indent="0">
              <a:buNone/>
            </a:pPr>
            <a:endParaRPr lang="fi-FI" sz="1200" b="1"/>
          </a:p>
          <a:p>
            <a:r>
              <a:rPr lang="fi-FI" sz="1200"/>
              <a:t>Henkilöstöstä vakinaisia oli 12 031 ja määräaikaisia 2 920. Vuoden takaiseen verrattuna vakinaisten määrä on kasvanut 205:lla ja määräaikaisten määrä 120 henkilöllä.</a:t>
            </a:r>
          </a:p>
          <a:p>
            <a:pPr marL="0" indent="0">
              <a:buNone/>
            </a:pPr>
            <a:r>
              <a:rPr lang="fi-FI" sz="1200"/>
              <a:t> </a:t>
            </a:r>
            <a:endParaRPr lang="en-US" sz="1050"/>
          </a:p>
          <a:p>
            <a:r>
              <a:rPr lang="fi-FI" sz="1200"/>
              <a:t>Henkilöstömäärä kasvoi kaikilla toimialoilla, eniten sivistystoimessa (+156). Sosiaali- ja terveystoimen kasvu oli 139 ja teknisen ja ympäristötoimen kasvu oli 8 henkilöä. Konsernihallinnon henkilöstömäärä kasvoi 14 henkilöllä ja Länsi-Uudenmaan pelastuslaitoksen kahdeksalla.</a:t>
            </a:r>
            <a:endParaRPr lang="en-US" sz="1200" b="1"/>
          </a:p>
          <a:p>
            <a:endParaRPr lang="en-US"/>
          </a:p>
          <a:p>
            <a:r>
              <a:rPr lang="en-US" sz="1400" err="1">
                <a:solidFill>
                  <a:srgbClr val="FF0000"/>
                </a:solidFill>
              </a:rPr>
              <a:t>Vuosina</a:t>
            </a:r>
            <a:r>
              <a:rPr lang="en-US" sz="1400">
                <a:solidFill>
                  <a:srgbClr val="FF0000"/>
                </a:solidFill>
              </a:rPr>
              <a:t> 2017-2020 </a:t>
            </a:r>
            <a:r>
              <a:rPr lang="en-US" sz="1400" err="1">
                <a:solidFill>
                  <a:srgbClr val="FF0000"/>
                </a:solidFill>
              </a:rPr>
              <a:t>henkilöstömäärä</a:t>
            </a:r>
            <a:r>
              <a:rPr lang="en-US" sz="1400">
                <a:solidFill>
                  <a:srgbClr val="FF0000"/>
                </a:solidFill>
              </a:rPr>
              <a:t> + 1000</a:t>
            </a:r>
          </a:p>
        </p:txBody>
      </p:sp>
      <p:sp>
        <p:nvSpPr>
          <p:cNvPr id="5" name="Date Placeholder 4">
            <a:extLst>
              <a:ext uri="{FF2B5EF4-FFF2-40B4-BE49-F238E27FC236}">
                <a16:creationId xmlns:a16="http://schemas.microsoft.com/office/drawing/2014/main" id="{91FD652F-3F3F-43EC-A1A0-AC142193391B}"/>
              </a:ext>
            </a:extLst>
          </p:cNvPr>
          <p:cNvSpPr>
            <a:spLocks noGrp="1"/>
          </p:cNvSpPr>
          <p:nvPr>
            <p:ph type="dt" sz="half" idx="10"/>
          </p:nvPr>
        </p:nvSpPr>
        <p:spPr/>
        <p:txBody>
          <a:bodyPr/>
          <a:lstStyle/>
          <a:p>
            <a:fld id="{A37BA84A-397A-44AD-B905-A690A27F4DCB}" type="datetime1">
              <a:rPr lang="fi-FI" smtClean="0"/>
              <a:t>4.2.2021</a:t>
            </a:fld>
            <a:endParaRPr lang="fi-FI"/>
          </a:p>
        </p:txBody>
      </p:sp>
      <p:sp>
        <p:nvSpPr>
          <p:cNvPr id="6" name="Slide Number Placeholder 5">
            <a:extLst>
              <a:ext uri="{FF2B5EF4-FFF2-40B4-BE49-F238E27FC236}">
                <a16:creationId xmlns:a16="http://schemas.microsoft.com/office/drawing/2014/main" id="{E8E3A11E-CB4C-48EE-9394-98FFA4127DFF}"/>
              </a:ext>
            </a:extLst>
          </p:cNvPr>
          <p:cNvSpPr>
            <a:spLocks noGrp="1"/>
          </p:cNvSpPr>
          <p:nvPr>
            <p:ph type="sldNum" sz="quarter" idx="12"/>
          </p:nvPr>
        </p:nvSpPr>
        <p:spPr/>
        <p:txBody>
          <a:bodyPr/>
          <a:lstStyle/>
          <a:p>
            <a:fld id="{90FCC827-D7F6-4C0F-BC9F-305C8288FBC7}" type="slidenum">
              <a:rPr lang="fi-FI" smtClean="0"/>
              <a:t>8</a:t>
            </a:fld>
            <a:endParaRPr lang="fi-FI"/>
          </a:p>
        </p:txBody>
      </p:sp>
      <p:graphicFrame>
        <p:nvGraphicFramePr>
          <p:cNvPr id="7" name="Chart 6">
            <a:extLst>
              <a:ext uri="{FF2B5EF4-FFF2-40B4-BE49-F238E27FC236}">
                <a16:creationId xmlns:a16="http://schemas.microsoft.com/office/drawing/2014/main" id="{2740855C-A455-43D6-8FBE-70195D529DD7}"/>
              </a:ext>
            </a:extLst>
          </p:cNvPr>
          <p:cNvGraphicFramePr>
            <a:graphicFrameLocks/>
          </p:cNvGraphicFramePr>
          <p:nvPr>
            <p:extLst>
              <p:ext uri="{D42A27DB-BD31-4B8C-83A1-F6EECF244321}">
                <p14:modId xmlns:p14="http://schemas.microsoft.com/office/powerpoint/2010/main" val="3160161848"/>
              </p:ext>
            </p:extLst>
          </p:nvPr>
        </p:nvGraphicFramePr>
        <p:xfrm>
          <a:off x="4104000" y="1196788"/>
          <a:ext cx="5040000" cy="3570475"/>
        </p:xfrm>
        <a:graphic>
          <a:graphicData uri="http://schemas.openxmlformats.org/drawingml/2006/chart">
            <c:chart xmlns:c="http://schemas.openxmlformats.org/drawingml/2006/chart" xmlns:r="http://schemas.openxmlformats.org/officeDocument/2006/relationships" r:id="rId2"/>
          </a:graphicData>
        </a:graphic>
      </p:graphicFrame>
      <p:sp>
        <p:nvSpPr>
          <p:cNvPr id="4" name="Ellipsi 3">
            <a:extLst>
              <a:ext uri="{FF2B5EF4-FFF2-40B4-BE49-F238E27FC236}">
                <a16:creationId xmlns:a16="http://schemas.microsoft.com/office/drawing/2014/main" id="{63902D12-296A-42C0-BD78-12276084E382}"/>
              </a:ext>
            </a:extLst>
          </p:cNvPr>
          <p:cNvSpPr/>
          <p:nvPr/>
        </p:nvSpPr>
        <p:spPr>
          <a:xfrm>
            <a:off x="6877210" y="1121869"/>
            <a:ext cx="1913324"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806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DB79-FC0C-4314-9051-2990B95A6DDE}"/>
              </a:ext>
            </a:extLst>
          </p:cNvPr>
          <p:cNvSpPr>
            <a:spLocks noGrp="1"/>
          </p:cNvSpPr>
          <p:nvPr>
            <p:ph type="title"/>
          </p:nvPr>
        </p:nvSpPr>
        <p:spPr/>
        <p:txBody>
          <a:bodyPr/>
          <a:lstStyle/>
          <a:p>
            <a:r>
              <a:rPr lang="fi-FI"/>
              <a:t>Työvoimakustannusten kehitys</a:t>
            </a:r>
            <a:endParaRPr lang="en-US"/>
          </a:p>
        </p:txBody>
      </p:sp>
      <p:sp>
        <p:nvSpPr>
          <p:cNvPr id="4" name="Content Placeholder 3">
            <a:extLst>
              <a:ext uri="{FF2B5EF4-FFF2-40B4-BE49-F238E27FC236}">
                <a16:creationId xmlns:a16="http://schemas.microsoft.com/office/drawing/2014/main" id="{82A1D085-2A6D-4412-8AAE-6A814C121AEB}"/>
              </a:ext>
            </a:extLst>
          </p:cNvPr>
          <p:cNvSpPr>
            <a:spLocks noGrp="1"/>
          </p:cNvSpPr>
          <p:nvPr>
            <p:ph sz="half" idx="2"/>
          </p:nvPr>
        </p:nvSpPr>
        <p:spPr>
          <a:xfrm>
            <a:off x="453600" y="1276676"/>
            <a:ext cx="3285767" cy="3356796"/>
          </a:xfrm>
        </p:spPr>
        <p:txBody>
          <a:bodyPr>
            <a:normAutofit fontScale="92500"/>
          </a:bodyPr>
          <a:lstStyle/>
          <a:p>
            <a:r>
              <a:rPr lang="fi-FI" sz="1400" b="1"/>
              <a:t>Henkilöstökustannukset kasvoivat tammi-joulukuussa 2,3 prosenttia. </a:t>
            </a:r>
          </a:p>
          <a:p>
            <a:pPr marL="0" indent="0">
              <a:buNone/>
            </a:pPr>
            <a:endParaRPr lang="fi-FI" sz="1400" b="1"/>
          </a:p>
          <a:p>
            <a:r>
              <a:rPr lang="fi-FI" sz="1400"/>
              <a:t>Vuokratyökustannusten kertymä oli joulukuussa 15,6 % pienempi kuin vuotta aikaisemmin. </a:t>
            </a:r>
          </a:p>
          <a:p>
            <a:r>
              <a:rPr lang="fi-FI" sz="1400"/>
              <a:t>Vuokratyövoiman käyttö väheni sekä sivistystoimessa (- 23,0 %) että sosiaali- ja terveystoimessa (- 11,4 %).</a:t>
            </a:r>
          </a:p>
          <a:p>
            <a:pPr marL="0" indent="0">
              <a:buNone/>
            </a:pPr>
            <a:endParaRPr lang="fi-FI" sz="1400"/>
          </a:p>
          <a:p>
            <a:r>
              <a:rPr lang="fi-FI" sz="1400" b="1"/>
              <a:t>Yhteensä henkilöstö- ja vuokratyökustannukset kasvoivat vuoden 2020 aikana kaupungissa 1,4 %.</a:t>
            </a:r>
            <a:endParaRPr lang="fi-FI" sz="1400"/>
          </a:p>
          <a:p>
            <a:pPr marL="0" indent="0">
              <a:buNone/>
            </a:pPr>
            <a:endParaRPr lang="fi-FI" sz="1200"/>
          </a:p>
          <a:p>
            <a:endParaRPr lang="en-US"/>
          </a:p>
        </p:txBody>
      </p:sp>
      <p:sp>
        <p:nvSpPr>
          <p:cNvPr id="5" name="Date Placeholder 4">
            <a:extLst>
              <a:ext uri="{FF2B5EF4-FFF2-40B4-BE49-F238E27FC236}">
                <a16:creationId xmlns:a16="http://schemas.microsoft.com/office/drawing/2014/main" id="{B4DC5CF2-1CA4-47A0-A3AD-416C0D906907}"/>
              </a:ext>
            </a:extLst>
          </p:cNvPr>
          <p:cNvSpPr>
            <a:spLocks noGrp="1"/>
          </p:cNvSpPr>
          <p:nvPr>
            <p:ph type="dt" sz="half" idx="10"/>
          </p:nvPr>
        </p:nvSpPr>
        <p:spPr/>
        <p:txBody>
          <a:bodyPr/>
          <a:lstStyle/>
          <a:p>
            <a:fld id="{A37BA84A-397A-44AD-B905-A690A27F4DCB}" type="datetime1">
              <a:rPr lang="fi-FI" smtClean="0"/>
              <a:t>4.2.2021</a:t>
            </a:fld>
            <a:endParaRPr lang="fi-FI"/>
          </a:p>
        </p:txBody>
      </p:sp>
      <p:sp>
        <p:nvSpPr>
          <p:cNvPr id="6" name="Slide Number Placeholder 5">
            <a:extLst>
              <a:ext uri="{FF2B5EF4-FFF2-40B4-BE49-F238E27FC236}">
                <a16:creationId xmlns:a16="http://schemas.microsoft.com/office/drawing/2014/main" id="{67919007-9827-4978-A14C-BEED0CBA2682}"/>
              </a:ext>
            </a:extLst>
          </p:cNvPr>
          <p:cNvSpPr>
            <a:spLocks noGrp="1"/>
          </p:cNvSpPr>
          <p:nvPr>
            <p:ph type="sldNum" sz="quarter" idx="12"/>
          </p:nvPr>
        </p:nvSpPr>
        <p:spPr/>
        <p:txBody>
          <a:bodyPr/>
          <a:lstStyle/>
          <a:p>
            <a:fld id="{90FCC827-D7F6-4C0F-BC9F-305C8288FBC7}" type="slidenum">
              <a:rPr lang="fi-FI" smtClean="0"/>
              <a:t>9</a:t>
            </a:fld>
            <a:endParaRPr lang="fi-FI"/>
          </a:p>
        </p:txBody>
      </p:sp>
      <p:graphicFrame>
        <p:nvGraphicFramePr>
          <p:cNvPr id="7" name="Chart 6">
            <a:extLst>
              <a:ext uri="{FF2B5EF4-FFF2-40B4-BE49-F238E27FC236}">
                <a16:creationId xmlns:a16="http://schemas.microsoft.com/office/drawing/2014/main" id="{7D6C794D-8768-4620-8A13-E5A108FD8368}"/>
              </a:ext>
            </a:extLst>
          </p:cNvPr>
          <p:cNvGraphicFramePr>
            <a:graphicFrameLocks/>
          </p:cNvGraphicFramePr>
          <p:nvPr>
            <p:extLst>
              <p:ext uri="{D42A27DB-BD31-4B8C-83A1-F6EECF244321}">
                <p14:modId xmlns:p14="http://schemas.microsoft.com/office/powerpoint/2010/main" val="2784938549"/>
              </p:ext>
            </p:extLst>
          </p:nvPr>
        </p:nvGraphicFramePr>
        <p:xfrm>
          <a:off x="3739367" y="1270350"/>
          <a:ext cx="5292535" cy="344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143971"/>
      </p:ext>
    </p:extLst>
  </p:cSld>
  <p:clrMapOvr>
    <a:masterClrMapping/>
  </p:clrMapOvr>
</p:sld>
</file>

<file path=ppt/theme/theme1.xml><?xml version="1.0" encoding="utf-8"?>
<a:theme xmlns:a="http://schemas.openxmlformats.org/drawingml/2006/main" name="Espoon kaupunki 16_9">
  <a:themeElements>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3 Espoon PowerPoint-malli 16_9.potx" id="{48B23380-8008-4DA0-9489-0254D0A0E82C}" vid="{7088F2F5-49BA-42B4-A018-2FA8DB854B0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873c7e62-59b3-4d51-976d-2d06f9e21458">
      <Terms xmlns="http://schemas.microsoft.com/office/infopath/2007/PartnerControls"/>
    </TaxKeywordTaxHTField>
    <Vuosi xmlns="b4c721c6-cc6e-498a-a713-cc6e3a941181">2018</Vuosi>
    <TaxonomyTextField_DocumentType xmlns="873c7e62-59b3-4d51-976d-2d06f9e21458" xsi:nil="true"/>
    <DocumentSubject xmlns="873c7e62-59b3-4d51-976d-2d06f9e21458">TP ennakkotieto</DocumentSubject>
    <_dlc_DocIdPersistId xmlns="873c7e62-59b3-4d51-976d-2d06f9e21458" xsi:nil="true"/>
    <TaxCatchAll xmlns="f394dcf1-111c-4b4d-9684-7081a3ddc9d3"/>
    <_dlc_DocId xmlns="873c7e62-59b3-4d51-976d-2d06f9e21458">WJJSFHYX64F7-431075228-137</_dlc_DocId>
    <_dlc_DocIdUrl xmlns="873c7e62-59b3-4d51-976d-2d06f9e21458">
      <Url>https://espoo365.sharepoint.com/sites/taloussuunnittelun_ja_seurannan_prosessi-yhteiset/_layouts/15/DocIdRedir.aspx?ID=WJJSFHYX64F7-431075228-137</Url>
      <Description>WJJSFHYX64F7-431075228-137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Espoon asiakirja" ma:contentTypeID="0x010100402F804ED88D6C45B8C968D55035601E0200DC77CAF6EFAAE54CB897CC1EA625C3E6" ma:contentTypeVersion="23" ma:contentTypeDescription="Luo uusi asiakirja." ma:contentTypeScope="" ma:versionID="8504519bf5eba964e68a8612d7ece271">
  <xsd:schema xmlns:xsd="http://www.w3.org/2001/XMLSchema" xmlns:xs="http://www.w3.org/2001/XMLSchema" xmlns:p="http://schemas.microsoft.com/office/2006/metadata/properties" xmlns:ns2="873c7e62-59b3-4d51-976d-2d06f9e21458" xmlns:ns3="f394dcf1-111c-4b4d-9684-7081a3ddc9d3" xmlns:ns4="b4c721c6-cc6e-498a-a713-cc6e3a941181" targetNamespace="http://schemas.microsoft.com/office/2006/metadata/properties" ma:root="true" ma:fieldsID="ef6493691c9ee63882f15c8a1884cb74" ns2:_="" ns3:_="" ns4:_="">
    <xsd:import namespace="873c7e62-59b3-4d51-976d-2d06f9e21458"/>
    <xsd:import namespace="f394dcf1-111c-4b4d-9684-7081a3ddc9d3"/>
    <xsd:import namespace="b4c721c6-cc6e-498a-a713-cc6e3a941181"/>
    <xsd:element name="properties">
      <xsd:complexType>
        <xsd:sequence>
          <xsd:element name="documentManagement">
            <xsd:complexType>
              <xsd:all>
                <xsd:element ref="ns2:_dlc_DocId" minOccurs="0"/>
                <xsd:element ref="ns2:_dlc_DocIdUrl" minOccurs="0"/>
                <xsd:element ref="ns2:_dlc_DocIdPersistId" minOccurs="0"/>
                <xsd:element ref="ns2:TaxonomyTextField_DocumentType" minOccurs="0"/>
                <xsd:element ref="ns3:TaxCatchAll" minOccurs="0"/>
                <xsd:element ref="ns3:TaxCatchAllLabel" minOccurs="0"/>
                <xsd:element ref="ns2:DocumentSubject"/>
                <xsd:element ref="ns2:TaxKeywordTaxHTField" minOccurs="0"/>
                <xsd:element ref="ns4:Vuosi"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c7e62-59b3-4d51-976d-2d06f9e214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onomyTextField_DocumentType" ma:index="11" nillable="true" ma:displayName="TaxonomyTextField_DocumentType" ma:hidden="true" ma:internalName="TaxonomyTextField_DocumentType" ma:readOnly="false">
      <xsd:simpleType>
        <xsd:restriction base="dms:Note"/>
      </xsd:simpleType>
    </xsd:element>
    <xsd:element name="DocumentSubject" ma:index="15" ma:displayName="Aihe" ma:description="Aihe" ma:internalName="DocumentSubject" ma:readOnly="false">
      <xsd:simpleType>
        <xsd:restriction base="dms:Text">
          <xsd:maxLength value="255"/>
        </xsd:restriction>
      </xsd:simpleType>
    </xsd:element>
    <xsd:element name="TaxKeywordTaxHTField" ma:index="16" nillable="true" ma:taxonomy="true" ma:internalName="TaxKeywordTaxHTField" ma:taxonomyFieldName="TaxKeyword" ma:displayName="Yrityksen avainsanat" ma:readOnly="false" ma:fieldId="{23f27201-bee3-471e-b2e7-b64fd8b7ca38}" ma:taxonomyMulti="true" ma:sspId="28166364-1bb7-4e6f-8ae3-55cfeb96689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94dcf1-111c-4b4d-9684-7081a3ddc9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994629e-6b00-4483-8876-3113de00d694}" ma:internalName="TaxCatchAll" ma:readOnly="false" ma:showField="CatchAllData" ma:web="873c7e62-59b3-4d51-976d-2d06f9e2145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9994629e-6b00-4483-8876-3113de00d694}" ma:internalName="TaxCatchAllLabel" ma:readOnly="true" ma:showField="CatchAllDataLabel" ma:web="873c7e62-59b3-4d51-976d-2d06f9e214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c721c6-cc6e-498a-a713-cc6e3a941181" elementFormDefault="qualified">
    <xsd:import namespace="http://schemas.microsoft.com/office/2006/documentManagement/types"/>
    <xsd:import namespace="http://schemas.microsoft.com/office/infopath/2007/PartnerControls"/>
    <xsd:element name="Vuosi" ma:index="18" nillable="true" ma:displayName="Vuosi" ma:default="2018" ma:format="Dropdown" ma:internalName="Vuosi" ma:readOnly="false">
      <xsd:simpleType>
        <xsd:restriction base="dms:Choice">
          <xsd:enumeration value="2016"/>
          <xsd:enumeration value="2017"/>
          <xsd:enumeration value="2018"/>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0249527-F4FF-493D-BEC7-4A447C792925}">
  <ds:schemaRefs>
    <ds:schemaRef ds:uri="http://schemas.microsoft.com/sharepoint/v3/contenttype/forms"/>
  </ds:schemaRefs>
</ds:datastoreItem>
</file>

<file path=customXml/itemProps2.xml><?xml version="1.0" encoding="utf-8"?>
<ds:datastoreItem xmlns:ds="http://schemas.openxmlformats.org/officeDocument/2006/customXml" ds:itemID="{C7ED2382-E1C9-4A0B-9F9F-8F0F3D69C800}">
  <ds:schemaRefs>
    <ds:schemaRef ds:uri="http://schemas.microsoft.com/office/2006/metadata/customXsn"/>
  </ds:schemaRefs>
</ds:datastoreItem>
</file>

<file path=customXml/itemProps3.xml><?xml version="1.0" encoding="utf-8"?>
<ds:datastoreItem xmlns:ds="http://schemas.openxmlformats.org/officeDocument/2006/customXml" ds:itemID="{A238D4EC-619B-4840-8CD2-E57C8EDCCA76}">
  <ds:schemaRefs>
    <ds:schemaRef ds:uri="http://schemas.microsoft.com/office/infopath/2007/PartnerControls"/>
    <ds:schemaRef ds:uri="http://purl.org/dc/elements/1.1/"/>
    <ds:schemaRef ds:uri="http://schemas.microsoft.com/office/2006/metadata/properties"/>
    <ds:schemaRef ds:uri="f394dcf1-111c-4b4d-9684-7081a3ddc9d3"/>
    <ds:schemaRef ds:uri="873c7e62-59b3-4d51-976d-2d06f9e21458"/>
    <ds:schemaRef ds:uri="http://purl.org/dc/terms/"/>
    <ds:schemaRef ds:uri="b4c721c6-cc6e-498a-a713-cc6e3a94118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2117BAFE-5064-4FB0-9FF8-9396D5CDDAC0}">
  <ds:schemaRefs>
    <ds:schemaRef ds:uri="873c7e62-59b3-4d51-976d-2d06f9e21458"/>
    <ds:schemaRef ds:uri="b4c721c6-cc6e-498a-a713-cc6e3a941181"/>
    <ds:schemaRef ds:uri="f394dcf1-111c-4b4d-9684-7081a3ddc9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262A6FC-6C53-4BAE-AFBB-D70594D96C0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6330</Words>
  <Application>Microsoft Office PowerPoint</Application>
  <PresentationFormat>Näytössä katseltava esitys (16:9)</PresentationFormat>
  <Paragraphs>870</Paragraphs>
  <Slides>73</Slides>
  <Notes>19</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73</vt:i4>
      </vt:variant>
    </vt:vector>
  </HeadingPairs>
  <TitlesOfParts>
    <vt:vector size="79" baseType="lpstr">
      <vt:lpstr>Arial</vt:lpstr>
      <vt:lpstr>Calibri</vt:lpstr>
      <vt:lpstr>Roboto</vt:lpstr>
      <vt:lpstr>Wingdings</vt:lpstr>
      <vt:lpstr>Espoon kaupunki 16_9</vt:lpstr>
      <vt:lpstr>Worksheet</vt:lpstr>
      <vt:lpstr>Ennakkotietoa tilinpäätöksestä 2020 luvut voivat vielä hiukan tarkentua tarkistuksen edetessä</vt:lpstr>
      <vt:lpstr>Sisällysluettelo </vt:lpstr>
      <vt:lpstr>PowerPoint-esitys</vt:lpstr>
      <vt:lpstr>Asukasmäärän kehitys 2009-2020</vt:lpstr>
      <vt:lpstr>Työttömien määrä ja työttömien osuus työvoimasta Espoossa</vt:lpstr>
      <vt:lpstr>Työttömät ja lomautetut Espoossa 2020</vt:lpstr>
      <vt:lpstr>Yhteenveto henkilöstömäärän ja –kulujen,  toimintatuottojen, -menojen ja nettotoimintamenojen kehityksestä </vt:lpstr>
      <vt:lpstr>Henkilöstö ja asukasmäärän kehitys 2010-2020</vt:lpstr>
      <vt:lpstr>Työvoimakustannusten kehitys</vt:lpstr>
      <vt:lpstr>Toimintatuotot-  korona pienensi asiakasmaksutuottoja n. 14 M€ vuodesta 2019</vt:lpstr>
      <vt:lpstr>Bruttotoimintamenot toimialoittain</vt:lpstr>
      <vt:lpstr>Nettotoimintamenot toimialoittain</vt:lpstr>
      <vt:lpstr>Nettotoimintamenojen kasvu 2017 - 2023</vt:lpstr>
      <vt:lpstr>Talousarvion ja tavoitteiden toteutumisen tarkastelu toimialoittain</vt:lpstr>
      <vt:lpstr>Yleishallinnon talouden toteutuminen</vt:lpstr>
      <vt:lpstr>Yleishallinnon  toiminnan toteutuminen</vt:lpstr>
      <vt:lpstr>Yleishallinnon tulostavoitteiden toteutuminen</vt:lpstr>
      <vt:lpstr>Länsi-uudenmaan pelastuslaitoksen talouden toteutuminen</vt:lpstr>
      <vt:lpstr>Länsi-uudenmaan pelastuslaitoksen  toiminnan toteutuminen</vt:lpstr>
      <vt:lpstr>Sosiaali- ja terveystoimen talouden toteutuminen</vt:lpstr>
      <vt:lpstr>Sosiaali- ja terveystoimen  toiminnan toteutuminen</vt:lpstr>
      <vt:lpstr>Sosiaali- ja terveystoimen tulostavoitteiden toteutuminen </vt:lpstr>
      <vt:lpstr>Sivistystoimen talouden toteutuminen</vt:lpstr>
      <vt:lpstr>Sivistystoimen  toiminnan toteutuminen</vt:lpstr>
      <vt:lpstr>Sivistystoimen tulostavoitteiden toteutuminen (ennakkotilinpäätös)</vt:lpstr>
      <vt:lpstr>Teknisen ja ympäristötoimen talouden toteutuminen</vt:lpstr>
      <vt:lpstr>Teknisen ja ympäristötoimen  toiminnan toteutuminen</vt:lpstr>
      <vt:lpstr>Teknisen ja ympäristötoimen tulostavoitteiden toteutuminen</vt:lpstr>
      <vt:lpstr>Tilapalveluiden talouden toteutuminen</vt:lpstr>
      <vt:lpstr>Tilapalveluiden toiminnan toteutuminen</vt:lpstr>
      <vt:lpstr>Suurpellon talouden toteutuminen</vt:lpstr>
      <vt:lpstr>Suurpellon toiminnan toteutuminen</vt:lpstr>
      <vt:lpstr>Tapiolan taseyksikön talouden toteutuminen</vt:lpstr>
      <vt:lpstr>Tapiolan toiminnan toteutuminen</vt:lpstr>
      <vt:lpstr>Valtuustoon nähden sitovien tasojen poikkeamat </vt:lpstr>
      <vt:lpstr>Verorahoituksen kehitys Espoossa ja suurissa kaupungeissa 2020 Valtion koronakompensaatiot </vt:lpstr>
      <vt:lpstr>Verorahoituksen toteutuminen vs. 2019 ja alkuperäinen talousarvio 2020</vt:lpstr>
      <vt:lpstr>Verotulojen toteutumiseen vaikuttaneita tekijöitä </vt:lpstr>
      <vt:lpstr>Verorahoituksen toteutuminen ja talousarvio </vt:lpstr>
      <vt:lpstr>Verotulojen rakenne ja kehitys 2015-2020</vt:lpstr>
      <vt:lpstr>Verotulojen ennustaminen on ollut erittäin vaikeaa viimeiset vuodet </vt:lpstr>
      <vt:lpstr>Suurten kuntien kunnallisveron tuoton kasvu-% 2018- 2019 ja 2019-2020  </vt:lpstr>
      <vt:lpstr>Suurten kuntien yhteisöveron tuoton kasvu-% 2018-2019 ja 2019-2020</vt:lpstr>
      <vt:lpstr>Suurten kuntien kiinteistöveron tuoton kasvu-% 2018-2019 ja 2019-2020</vt:lpstr>
      <vt:lpstr>Valtionosuusrahoitus  2020</vt:lpstr>
      <vt:lpstr>Verorahoituksen ja nettotoimintamenojen muutos 2018-2020</vt:lpstr>
      <vt:lpstr>Rahoituserien ja rahastojen vuosi</vt:lpstr>
      <vt:lpstr>Rahastojen vuosi</vt:lpstr>
      <vt:lpstr>Rahastot kirjanpitoarvo</vt:lpstr>
      <vt:lpstr>Rahastot markkina-arvo</vt:lpstr>
      <vt:lpstr>Tuloslaskelman toteutuminen </vt:lpstr>
      <vt:lpstr>Tuloslaskelma</vt:lpstr>
      <vt:lpstr>Koronatuet nostivat verorahoitusta sekä pienensivät mm. kuntaosuusmaksuja </vt:lpstr>
      <vt:lpstr>Tuloslaskelma ilman koronatukia, tulos 2 M€</vt:lpstr>
      <vt:lpstr>Investointiosan toteutuminen</vt:lpstr>
      <vt:lpstr>Investointien toteutuminen</vt:lpstr>
      <vt:lpstr>Toimitilainvestointien toteutuminen</vt:lpstr>
      <vt:lpstr>Infrainvestointien toteutuminen</vt:lpstr>
      <vt:lpstr>Kaupungin nettoinvestoinnit ja vuosikate </vt:lpstr>
      <vt:lpstr>Emokaupungin lainakanta ja korkokulut</vt:lpstr>
      <vt:lpstr>Kaupungin pitkäaikaisen lainamäärän kehitys ja korkokulut </vt:lpstr>
      <vt:lpstr>Valtuuston asettamien tulostavoitteiden toteutuminen 2020 </vt:lpstr>
      <vt:lpstr>Espoo-tarinan vuoden 2020 tulostavoitteista 46 % toteutui  </vt:lpstr>
      <vt:lpstr>Espoo-tarinan vuoden 2020 tulostavoitteista 46 % toteutui </vt:lpstr>
      <vt:lpstr>Konserniraportti tammi – joulukuu 2020</vt:lpstr>
      <vt:lpstr>Duplicate of Konsernirakenne TA ja TP kirjaan</vt:lpstr>
      <vt:lpstr>Talous yhteenveto</vt:lpstr>
      <vt:lpstr>Tavoitteet</vt:lpstr>
      <vt:lpstr>Merkittävimmät tapahtumat yhtiöissä</vt:lpstr>
      <vt:lpstr>Merkittävimmät tapahtumat yhtiöissä</vt:lpstr>
      <vt:lpstr>Merkittävimmät tapahtumat yhtiöissä</vt:lpstr>
      <vt:lpstr>Merkittävimmät tapahtumat yhtiöissä</vt:lpstr>
      <vt:lpstr>Merkittävimmät tapahtumat yhtiöissä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Ennakkotietoa tilinpäätöksestä 2020</dc:title>
  <dc:creator>Ojavuo Pia</dc:creator>
  <cp:lastModifiedBy>Leino Anne B</cp:lastModifiedBy>
  <cp:revision>1</cp:revision>
  <dcterms:created xsi:type="dcterms:W3CDTF">2021-02-01T15:14:54Z</dcterms:created>
  <dcterms:modified xsi:type="dcterms:W3CDTF">2021-02-04T08:38:41Z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cumentType">
    <vt:lpwstr/>
  </property>
  <property fmtid="{D5CDD505-2E9C-101B-9397-08002B2CF9AE}" pid="4" name="ContentTypeId">
    <vt:lpwstr>0x010100402F804ED88D6C45B8C968D55035601E0200DC77CAF6EFAAE54CB897CC1EA625C3E6</vt:lpwstr>
  </property>
</Properties>
</file>