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32" r:id="rId5"/>
    <p:sldMasterId id="2147483741" r:id="rId6"/>
  </p:sldMasterIdLst>
  <p:notesMasterIdLst>
    <p:notesMasterId r:id="rId24"/>
  </p:notesMasterIdLst>
  <p:sldIdLst>
    <p:sldId id="1590" r:id="rId7"/>
    <p:sldId id="339" r:id="rId8"/>
    <p:sldId id="302" r:id="rId9"/>
    <p:sldId id="340" r:id="rId10"/>
    <p:sldId id="258" r:id="rId11"/>
    <p:sldId id="337" r:id="rId12"/>
    <p:sldId id="285" r:id="rId13"/>
    <p:sldId id="335" r:id="rId14"/>
    <p:sldId id="288" r:id="rId15"/>
    <p:sldId id="275" r:id="rId16"/>
    <p:sldId id="301" r:id="rId17"/>
    <p:sldId id="273" r:id="rId18"/>
    <p:sldId id="336" r:id="rId19"/>
    <p:sldId id="289" r:id="rId20"/>
    <p:sldId id="290" r:id="rId21"/>
    <p:sldId id="291" r:id="rId22"/>
    <p:sldId id="1591" r:id="rId23"/>
  </p:sldIdLst>
  <p:sldSz cx="12192000" cy="6858000"/>
  <p:notesSz cx="6799263" cy="9929813"/>
  <p:custDataLst>
    <p:tags r:id="rId25"/>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unen Päivi" initials="TP" lastIdx="1" clrIdx="0">
    <p:extLst>
      <p:ext uri="{19B8F6BF-5375-455C-9EA6-DF929625EA0E}">
        <p15:presenceInfo xmlns:p15="http://schemas.microsoft.com/office/powerpoint/2012/main" userId="S::paivi.k.turunen@espoo.fi::6d0005fe-a853-49bb-b093-7725ba1c5a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4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CFD97-FF16-45C0-8A59-7B6CA62E6486}" v="1" dt="2020-12-09T21:34:18.84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javuo Pia" userId="250239e4-841a-4794-a1e7-3f7ed1e6d83b" providerId="ADAL" clId="{4C68848F-0F35-499F-86FA-A0686203188F}"/>
    <pc:docChg chg="addSld modSld">
      <pc:chgData name="Ojavuo Pia" userId="250239e4-841a-4794-a1e7-3f7ed1e6d83b" providerId="ADAL" clId="{4C68848F-0F35-499F-86FA-A0686203188F}" dt="2020-12-09T21:34:18.839" v="0"/>
      <pc:docMkLst>
        <pc:docMk/>
      </pc:docMkLst>
      <pc:sldChg chg="add">
        <pc:chgData name="Ojavuo Pia" userId="250239e4-841a-4794-a1e7-3f7ed1e6d83b" providerId="ADAL" clId="{4C68848F-0F35-499F-86FA-A0686203188F}" dt="2020-12-09T21:34:18.839" v="0"/>
        <pc:sldMkLst>
          <pc:docMk/>
          <pc:sldMk cId="2599045235" sldId="15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1800" b="1" err="1">
                <a:solidFill>
                  <a:sysClr val="windowText" lastClr="000000"/>
                </a:solidFill>
              </a:rPr>
              <a:t>Kaupungin</a:t>
            </a:r>
            <a:r>
              <a:rPr lang="en-US" sz="1800" b="1">
                <a:solidFill>
                  <a:sysClr val="windowText" lastClr="000000"/>
                </a:solidFill>
              </a:rPr>
              <a:t> </a:t>
            </a:r>
            <a:r>
              <a:rPr lang="en-US" sz="1800" b="1" err="1">
                <a:solidFill>
                  <a:sysClr val="windowText" lastClr="000000"/>
                </a:solidFill>
              </a:rPr>
              <a:t>toimintamenojen</a:t>
            </a:r>
            <a:r>
              <a:rPr lang="en-US" sz="1800" b="1">
                <a:solidFill>
                  <a:sysClr val="windowText" lastClr="000000"/>
                </a:solidFill>
              </a:rPr>
              <a:t> </a:t>
            </a:r>
            <a:r>
              <a:rPr lang="en-US" sz="1800" b="1" err="1">
                <a:solidFill>
                  <a:sysClr val="windowText" lastClr="000000"/>
                </a:solidFill>
              </a:rPr>
              <a:t>toteuma</a:t>
            </a:r>
            <a:r>
              <a:rPr lang="en-US" sz="1800" b="1">
                <a:solidFill>
                  <a:sysClr val="windowText" lastClr="000000"/>
                </a:solidFill>
              </a:rPr>
              <a:t> ja </a:t>
            </a:r>
            <a:r>
              <a:rPr lang="en-US" sz="1800" b="1" err="1">
                <a:solidFill>
                  <a:sysClr val="windowText" lastClr="000000"/>
                </a:solidFill>
              </a:rPr>
              <a:t>käyttösuunnitelma</a:t>
            </a:r>
            <a:r>
              <a:rPr lang="en-US" sz="1800" b="1">
                <a:solidFill>
                  <a:sysClr val="windowText" lastClr="000000"/>
                </a:solidFill>
              </a:rPr>
              <a:t> 2019-2020</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0.10165918661015702"/>
          <c:y val="0.12604346555507265"/>
          <c:w val="0.87092641244372526"/>
          <c:h val="0.67147388363126459"/>
        </c:manualLayout>
      </c:layout>
      <c:barChart>
        <c:barDir val="col"/>
        <c:grouping val="clustered"/>
        <c:varyColors val="0"/>
        <c:ser>
          <c:idx val="0"/>
          <c:order val="0"/>
          <c:tx>
            <c:v>Toteuma 2019</c:v>
          </c:tx>
          <c:spPr>
            <a:solidFill>
              <a:srgbClr val="0050BB"/>
            </a:solidFill>
            <a:ln>
              <a:noFill/>
            </a:ln>
            <a:effectLst/>
          </c:spPr>
          <c:invertIfNegative val="0"/>
          <c:cat>
            <c:strRef>
              <c:f>Perusraportti!$F$1667:$Q$1667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Perusraportti!$F$149:$Q$149</c:f>
              <c:numCache>
                <c:formatCode>#,##0.00</c:formatCode>
                <c:ptCount val="12"/>
                <c:pt idx="0">
                  <c:v>186378137.170001</c:v>
                </c:pt>
                <c:pt idx="1">
                  <c:v>160376338.450001</c:v>
                </c:pt>
                <c:pt idx="2">
                  <c:v>222448882.849996</c:v>
                </c:pt>
                <c:pt idx="3">
                  <c:v>157976371.61999899</c:v>
                </c:pt>
                <c:pt idx="4">
                  <c:v>187001413.74000099</c:v>
                </c:pt>
                <c:pt idx="5">
                  <c:v>188140741.420001</c:v>
                </c:pt>
                <c:pt idx="6">
                  <c:v>214405976.33999899</c:v>
                </c:pt>
                <c:pt idx="7">
                  <c:v>175025810.67999899</c:v>
                </c:pt>
                <c:pt idx="8">
                  <c:v>162173187.37999901</c:v>
                </c:pt>
                <c:pt idx="9">
                  <c:v>187991546.06999901</c:v>
                </c:pt>
                <c:pt idx="10">
                  <c:v>184801651.800001</c:v>
                </c:pt>
                <c:pt idx="11">
                  <c:v>248714104.820003</c:v>
                </c:pt>
              </c:numCache>
            </c:numRef>
          </c:val>
          <c:extLst>
            <c:ext xmlns:c16="http://schemas.microsoft.com/office/drawing/2014/chart" uri="{C3380CC4-5D6E-409C-BE32-E72D297353CC}">
              <c16:uniqueId val="{00000000-442A-4C4D-8EFA-FF79A1599BD4}"/>
            </c:ext>
          </c:extLst>
        </c:ser>
        <c:ser>
          <c:idx val="2"/>
          <c:order val="1"/>
          <c:tx>
            <c:v>Toteuma 2020</c:v>
          </c:tx>
          <c:spPr>
            <a:solidFill>
              <a:schemeClr val="accent4"/>
            </a:solidFill>
            <a:ln>
              <a:noFill/>
            </a:ln>
            <a:effectLst/>
          </c:spPr>
          <c:invertIfNegative val="0"/>
          <c:cat>
            <c:strRef>
              <c:f>Perusraportti!$F$1667:$Q$1667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Perusraportti!$F$1663:$Q$1663</c:f>
              <c:numCache>
                <c:formatCode>#,##0.00</c:formatCode>
                <c:ptCount val="12"/>
                <c:pt idx="0">
                  <c:v>164971421.16999999</c:v>
                </c:pt>
                <c:pt idx="1">
                  <c:v>209793792.49000099</c:v>
                </c:pt>
                <c:pt idx="2">
                  <c:v>193958059.66999799</c:v>
                </c:pt>
                <c:pt idx="3">
                  <c:v>181425701.349998</c:v>
                </c:pt>
                <c:pt idx="4">
                  <c:v>185115183.09</c:v>
                </c:pt>
                <c:pt idx="5">
                  <c:v>193477306.09000099</c:v>
                </c:pt>
                <c:pt idx="6">
                  <c:v>210004413.120002</c:v>
                </c:pt>
                <c:pt idx="7">
                  <c:v>174128937.65000099</c:v>
                </c:pt>
                <c:pt idx="8">
                  <c:v>161522262.609997</c:v>
                </c:pt>
                <c:pt idx="9">
                  <c:v>195855056.89000499</c:v>
                </c:pt>
                <c:pt idx="10">
                  <c:v>191706303.22000399</c:v>
                </c:pt>
                <c:pt idx="11">
                  <c:v>0</c:v>
                </c:pt>
              </c:numCache>
            </c:numRef>
          </c:val>
          <c:extLst>
            <c:ext xmlns:c16="http://schemas.microsoft.com/office/drawing/2014/chart" uri="{C3380CC4-5D6E-409C-BE32-E72D297353CC}">
              <c16:uniqueId val="{00000001-442A-4C4D-8EFA-FF79A1599BD4}"/>
            </c:ext>
          </c:extLst>
        </c:ser>
        <c:dLbls>
          <c:showLegendKey val="0"/>
          <c:showVal val="0"/>
          <c:showCatName val="0"/>
          <c:showSerName val="0"/>
          <c:showPercent val="0"/>
          <c:showBubbleSize val="0"/>
        </c:dLbls>
        <c:gapWidth val="150"/>
        <c:axId val="492311168"/>
        <c:axId val="492311496"/>
      </c:barChart>
      <c:lineChart>
        <c:grouping val="standard"/>
        <c:varyColors val="0"/>
        <c:ser>
          <c:idx val="3"/>
          <c:order val="2"/>
          <c:tx>
            <c:v>Jaksotettu KS 2020</c:v>
          </c:tx>
          <c:spPr>
            <a:ln w="38100" cap="rnd">
              <a:solidFill>
                <a:srgbClr val="FF7300"/>
              </a:solidFill>
              <a:round/>
            </a:ln>
            <a:effectLst/>
          </c:spPr>
          <c:marker>
            <c:symbol val="none"/>
          </c:marker>
          <c:cat>
            <c:strRef>
              <c:f>Perusraportti!$F$1667:$Q$1667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Perusraportti!$F$1669:$Q$1669</c:f>
              <c:numCache>
                <c:formatCode>#,##0.00</c:formatCode>
                <c:ptCount val="12"/>
                <c:pt idx="0">
                  <c:v>181857176.264732</c:v>
                </c:pt>
                <c:pt idx="1">
                  <c:v>193019221.43150401</c:v>
                </c:pt>
                <c:pt idx="2">
                  <c:v>195741540.96941599</c:v>
                </c:pt>
                <c:pt idx="3">
                  <c:v>188710310.90253499</c:v>
                </c:pt>
                <c:pt idx="4">
                  <c:v>189333129.72431499</c:v>
                </c:pt>
                <c:pt idx="5">
                  <c:v>189125227.02188501</c:v>
                </c:pt>
                <c:pt idx="6">
                  <c:v>213110518.53076601</c:v>
                </c:pt>
                <c:pt idx="7">
                  <c:v>191586110.232086</c:v>
                </c:pt>
                <c:pt idx="8">
                  <c:v>188159728.72799101</c:v>
                </c:pt>
                <c:pt idx="9">
                  <c:v>188986373.86006299</c:v>
                </c:pt>
                <c:pt idx="10">
                  <c:v>188439063.58657899</c:v>
                </c:pt>
                <c:pt idx="11">
                  <c:v>224171828.35338399</c:v>
                </c:pt>
              </c:numCache>
            </c:numRef>
          </c:val>
          <c:smooth val="0"/>
          <c:extLst>
            <c:ext xmlns:c16="http://schemas.microsoft.com/office/drawing/2014/chart" uri="{C3380CC4-5D6E-409C-BE32-E72D297353CC}">
              <c16:uniqueId val="{00000003-442A-4C4D-8EFA-FF79A1599BD4}"/>
            </c:ext>
          </c:extLst>
        </c:ser>
        <c:dLbls>
          <c:showLegendKey val="0"/>
          <c:showVal val="0"/>
          <c:showCatName val="0"/>
          <c:showSerName val="0"/>
          <c:showPercent val="0"/>
          <c:showBubbleSize val="0"/>
        </c:dLbls>
        <c:marker val="1"/>
        <c:smooth val="0"/>
        <c:axId val="492311168"/>
        <c:axId val="492311496"/>
        <c:extLst/>
      </c:lineChart>
      <c:catAx>
        <c:axId val="49231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i-FI"/>
          </a:p>
        </c:txPr>
        <c:crossAx val="492311496"/>
        <c:crosses val="autoZero"/>
        <c:auto val="1"/>
        <c:lblAlgn val="ctr"/>
        <c:lblOffset val="100"/>
        <c:noMultiLvlLbl val="1"/>
      </c:catAx>
      <c:valAx>
        <c:axId val="492311496"/>
        <c:scaling>
          <c:orientation val="minMax"/>
          <c:max val="250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fi-FI"/>
          </a:p>
        </c:txPr>
        <c:crossAx val="492311168"/>
        <c:crosses val="autoZero"/>
        <c:crossBetween val="between"/>
        <c:dispUnits>
          <c:builtInUnit val="millions"/>
          <c:dispUnitsLbl>
            <c:layout>
              <c:manualLayout>
                <c:xMode val="edge"/>
                <c:yMode val="edge"/>
                <c:x val="1.2037257541096238E-2"/>
                <c:y val="3.0159538223882124E-2"/>
              </c:manualLayout>
            </c:layout>
            <c:tx>
              <c:rich>
                <a:bodyPr rot="0" spcFirstLastPara="1" vertOverflow="ellipsis" wrap="square" anchor="ctr" anchorCtr="1"/>
                <a:lstStyle/>
                <a:p>
                  <a:pPr>
                    <a:defRPr lang="fi-FI" sz="1800" b="1" i="0" u="none" strike="noStrike" kern="1200" spc="0" baseline="0">
                      <a:solidFill>
                        <a:sysClr val="windowText" lastClr="000000"/>
                      </a:solidFill>
                      <a:latin typeface="+mn-lt"/>
                      <a:ea typeface="+mn-ea"/>
                      <a:cs typeface="+mn-cs"/>
                    </a:defRPr>
                  </a:pPr>
                  <a:r>
                    <a:rPr lang="fi-FI" sz="1800" b="1" i="0" u="none" strike="noStrike" kern="1200" spc="0" baseline="0">
                      <a:solidFill>
                        <a:sysClr val="windowText" lastClr="000000"/>
                      </a:solidFill>
                      <a:latin typeface="+mn-lt"/>
                      <a:ea typeface="+mn-ea"/>
                      <a:cs typeface="+mn-cs"/>
                    </a:rPr>
                    <a:t>Milj. €</a:t>
                  </a:r>
                </a:p>
              </c:rich>
            </c:tx>
            <c:spPr>
              <a:noFill/>
              <a:ln>
                <a:noFill/>
              </a:ln>
              <a:effectLst/>
            </c:spPr>
            <c:txPr>
              <a:bodyPr rot="0" spcFirstLastPara="1" vertOverflow="ellipsis" wrap="square" anchor="ctr" anchorCtr="1"/>
              <a:lstStyle/>
              <a:p>
                <a:pPr>
                  <a:defRPr lang="fi-FI" sz="1800" b="1" i="0" u="none" strike="noStrike" kern="1200" spc="0" baseline="0">
                    <a:solidFill>
                      <a:sysClr val="windowText" lastClr="000000"/>
                    </a:solidFill>
                    <a:latin typeface="+mn-lt"/>
                    <a:ea typeface="+mn-ea"/>
                    <a:cs typeface="+mn-cs"/>
                  </a:defRPr>
                </a:pPr>
                <a:endParaRPr lang="fi-FI"/>
              </a:p>
            </c:txPr>
          </c:dispUnitsLbl>
        </c:dispUnits>
      </c:valAx>
      <c:spPr>
        <a:noFill/>
        <a:ln>
          <a:noFill/>
        </a:ln>
        <a:effectLst/>
      </c:spPr>
    </c:plotArea>
    <c:legend>
      <c:legendPos val="r"/>
      <c:layout>
        <c:manualLayout>
          <c:xMode val="edge"/>
          <c:yMode val="edge"/>
          <c:x val="1.6833027319459074E-2"/>
          <c:y val="0.93310690382493444"/>
          <c:w val="0.96812034709761252"/>
          <c:h val="5.6004632764505527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34949660301208E-2"/>
          <c:y val="4.5170891162273713E-2"/>
          <c:w val="0.91079151630401611"/>
          <c:h val="0.71862369068789811"/>
        </c:manualLayout>
      </c:layout>
      <c:barChart>
        <c:barDir val="col"/>
        <c:grouping val="clustered"/>
        <c:varyColors val="0"/>
        <c:ser>
          <c:idx val="0"/>
          <c:order val="0"/>
          <c:tx>
            <c:strRef>
              <c:f>Raportti!$H$10</c:f>
              <c:strCache>
                <c:ptCount val="1"/>
                <c:pt idx="0">
                  <c:v>Muutettu TA 2020</c:v>
                </c:pt>
              </c:strCache>
            </c:strRef>
          </c:tx>
          <c:spPr>
            <a:solidFill>
              <a:srgbClr val="0050BB"/>
            </a:solidFill>
          </c:spPr>
          <c:invertIfNegative val="0"/>
          <c:cat>
            <c:strRef>
              <c:f>(Raportti!$D$13,Raportti!$D$15,Raportti!$D$18,Raportti!$D$28,Raportti!$D$30,Raportti!$D$33,Raportti!$D$41,Raportti!$D$48,Raportti!$D$50)</c:f>
              <c:strCache>
                <c:ptCount val="4"/>
                <c:pt idx="0">
                  <c:v>Aineettomat hyöd.</c:v>
                </c:pt>
                <c:pt idx="1">
                  <c:v>Kiinteät rakent ja lait.</c:v>
                </c:pt>
                <c:pt idx="2">
                  <c:v>Tilapalvelut -liikel.</c:v>
                </c:pt>
                <c:pt idx="3">
                  <c:v>Tapiola</c:v>
                </c:pt>
              </c:strCache>
              <c:extLst/>
            </c:strRef>
          </c:cat>
          <c:val>
            <c:numRef>
              <c:f>(Raportti!$H$13,Raportti!$H$15,Raportti!$H$18,Raportti!$H$28,Raportti!$H$30,Raportti!$H$33,Raportti!$H$41,Raportti!$H$48,Raportti!$H$50)</c:f>
              <c:numCache>
                <c:formatCode>#,##0.0</c:formatCode>
                <c:ptCount val="4"/>
                <c:pt idx="0">
                  <c:v>-72.7</c:v>
                </c:pt>
                <c:pt idx="1">
                  <c:v>-146.9496</c:v>
                </c:pt>
                <c:pt idx="2">
                  <c:v>-119.69335599999999</c:v>
                </c:pt>
                <c:pt idx="3">
                  <c:v>-19.350000000000001</c:v>
                </c:pt>
              </c:numCache>
              <c:extLst/>
            </c:numRef>
          </c:val>
          <c:extLst>
            <c:ext xmlns:c16="http://schemas.microsoft.com/office/drawing/2014/chart" uri="{C3380CC4-5D6E-409C-BE32-E72D297353CC}">
              <c16:uniqueId val="{00000000-005D-4F9F-9BFF-C106EC9C6E84}"/>
            </c:ext>
          </c:extLst>
        </c:ser>
        <c:ser>
          <c:idx val="1"/>
          <c:order val="1"/>
          <c:tx>
            <c:strRef>
              <c:f>Raportti!$I$10</c:f>
              <c:strCache>
                <c:ptCount val="1"/>
                <c:pt idx="0">
                  <c:v>Toteuma 11/2020</c:v>
                </c:pt>
              </c:strCache>
            </c:strRef>
          </c:tx>
          <c:spPr>
            <a:solidFill>
              <a:srgbClr val="FFCE00"/>
            </a:solidFill>
          </c:spPr>
          <c:invertIfNegative val="0"/>
          <c:cat>
            <c:strLit>
              <c:ptCount val="4"/>
              <c:pt idx="0">
                <c:v>Aineettomat hyöd.</c:v>
              </c:pt>
              <c:pt idx="1">
                <c:v>Kiinteät rakent ja lait.</c:v>
              </c:pt>
              <c:pt idx="2">
                <c:v>Tilapalvelut -liikel.</c:v>
              </c:pt>
              <c:pt idx="3">
                <c:v>Tapiola</c:v>
              </c:pt>
              <c:extLst>
                <c:ext xmlns:c15="http://schemas.microsoft.com/office/drawing/2012/chart" uri="{02D57815-91ED-43cb-92C2-25804820EDAC}">
                  <c15:autoCat val="1"/>
                </c:ext>
              </c:extLst>
            </c:strLit>
          </c:cat>
          <c:val>
            <c:numRef>
              <c:f>(Raportti!$I$13,Raportti!$I$15,Raportti!$I$18,Raportti!$I$28,Raportti!$I$30,Raportti!$I$33,Raportti!$I$41,Raportti!$I$48,Raportti!$I$50)</c:f>
              <c:numCache>
                <c:formatCode>#,##0.0</c:formatCode>
                <c:ptCount val="4"/>
                <c:pt idx="0">
                  <c:v>-8.0619448600000005</c:v>
                </c:pt>
                <c:pt idx="1">
                  <c:v>-144.06138367000008</c:v>
                </c:pt>
                <c:pt idx="2">
                  <c:v>-106.71053503000005</c:v>
                </c:pt>
                <c:pt idx="3">
                  <c:v>-17.178386010000001</c:v>
                </c:pt>
              </c:numCache>
              <c:extLst/>
            </c:numRef>
          </c:val>
          <c:extLst>
            <c:ext xmlns:c16="http://schemas.microsoft.com/office/drawing/2014/chart" uri="{C3380CC4-5D6E-409C-BE32-E72D297353CC}">
              <c16:uniqueId val="{00000001-005D-4F9F-9BFF-C106EC9C6E84}"/>
            </c:ext>
          </c:extLst>
        </c:ser>
        <c:ser>
          <c:idx val="2"/>
          <c:order val="2"/>
          <c:tx>
            <c:strRef>
              <c:f>Raportti!$K$10</c:f>
              <c:strCache>
                <c:ptCount val="1"/>
                <c:pt idx="0">
                  <c:v>Ennuste 11/2020</c:v>
                </c:pt>
              </c:strCache>
            </c:strRef>
          </c:tx>
          <c:spPr>
            <a:solidFill>
              <a:srgbClr val="249FFF"/>
            </a:solidFill>
          </c:spPr>
          <c:invertIfNegative val="0"/>
          <c:cat>
            <c:strRef>
              <c:f>(Raportti!$D$13,Raportti!$D$15,Raportti!$D$18,Raportti!$D$28,Raportti!$D$30,Raportti!$D$33,Raportti!$D$41,Raportti!$D$48,Raportti!$D$50)</c:f>
              <c:strCache>
                <c:ptCount val="4"/>
                <c:pt idx="0">
                  <c:v>Aineettomat hyöd.</c:v>
                </c:pt>
                <c:pt idx="1">
                  <c:v>Kiinteät rakent ja lait.</c:v>
                </c:pt>
                <c:pt idx="2">
                  <c:v>Tilapalvelut -liikel.</c:v>
                </c:pt>
                <c:pt idx="3">
                  <c:v>Tapiola</c:v>
                </c:pt>
              </c:strCache>
              <c:extLst/>
            </c:strRef>
          </c:cat>
          <c:val>
            <c:numRef>
              <c:f>(Raportti!$K$13,Raportti!$K$15,Raportti!$K$18,Raportti!$K$28,Raportti!$K$30,Raportti!$K$33,Raportti!$K$41,Raportti!$K$48,Raportti!$K$50)</c:f>
              <c:numCache>
                <c:formatCode>#,##0.0</c:formatCode>
                <c:ptCount val="4"/>
                <c:pt idx="0">
                  <c:v>-70.451999999999998</c:v>
                </c:pt>
                <c:pt idx="1">
                  <c:v>-145.44966199999999</c:v>
                </c:pt>
                <c:pt idx="2">
                  <c:v>-118.76902800000002</c:v>
                </c:pt>
                <c:pt idx="3">
                  <c:v>-19.350000000000001</c:v>
                </c:pt>
              </c:numCache>
              <c:extLst/>
            </c:numRef>
          </c:val>
          <c:extLst>
            <c:ext xmlns:c16="http://schemas.microsoft.com/office/drawing/2014/chart" uri="{C3380CC4-5D6E-409C-BE32-E72D297353CC}">
              <c16:uniqueId val="{00000002-005D-4F9F-9BFF-C106EC9C6E84}"/>
            </c:ext>
          </c:extLst>
        </c:ser>
        <c:dLbls>
          <c:showLegendKey val="0"/>
          <c:showVal val="0"/>
          <c:showCatName val="0"/>
          <c:showSerName val="0"/>
          <c:showPercent val="0"/>
          <c:showBubbleSize val="0"/>
        </c:dLbls>
        <c:gapWidth val="75"/>
        <c:overlap val="-25"/>
        <c:axId val="93104768"/>
        <c:axId val="93114768"/>
      </c:barChart>
      <c:catAx>
        <c:axId val="93104768"/>
        <c:scaling>
          <c:orientation val="minMax"/>
        </c:scaling>
        <c:delete val="0"/>
        <c:axPos val="t"/>
        <c:numFmt formatCode="#,##0" sourceLinked="0"/>
        <c:majorTickMark val="none"/>
        <c:minorTickMark val="none"/>
        <c:tickLblPos val="high"/>
        <c:txPr>
          <a:bodyPr rot="0" vert="horz"/>
          <a:lstStyle/>
          <a:p>
            <a:pPr>
              <a:defRPr sz="1400" b="1" i="0" u="none" strike="noStrike">
                <a:solidFill>
                  <a:srgbClr val="000000"/>
                </a:solidFill>
                <a:latin typeface="Arial"/>
                <a:ea typeface="Arial"/>
                <a:cs typeface="Arial"/>
                <a:sym typeface="Arial"/>
              </a:defRPr>
            </a:pPr>
            <a:endParaRPr lang="fi-FI"/>
          </a:p>
        </c:txPr>
        <c:crossAx val="93114768"/>
        <c:crosses val="autoZero"/>
        <c:auto val="1"/>
        <c:lblAlgn val="ctr"/>
        <c:lblOffset val="0"/>
        <c:tickLblSkip val="1"/>
        <c:tickMarkSkip val="1"/>
        <c:noMultiLvlLbl val="1"/>
      </c:catAx>
      <c:valAx>
        <c:axId val="93114768"/>
        <c:scaling>
          <c:orientation val="maxMin"/>
          <c:max val="0"/>
          <c:min val="-150"/>
        </c:scaling>
        <c:delete val="0"/>
        <c:axPos val="l"/>
        <c:majorGridlines/>
        <c:numFmt formatCode="#,##0" sourceLinked="0"/>
        <c:majorTickMark val="none"/>
        <c:minorTickMark val="none"/>
        <c:tickLblPos val="nextTo"/>
        <c:spPr>
          <a:ln>
            <a:noFill/>
          </a:ln>
        </c:spPr>
        <c:txPr>
          <a:bodyPr rot="0" vert="horz"/>
          <a:lstStyle/>
          <a:p>
            <a:pPr>
              <a:defRPr sz="1600" b="1" i="0" u="none" strike="noStrike">
                <a:solidFill>
                  <a:srgbClr val="000000"/>
                </a:solidFill>
                <a:latin typeface="Arial"/>
                <a:ea typeface="Arial"/>
                <a:cs typeface="Arial"/>
                <a:sym typeface="Arial"/>
              </a:defRPr>
            </a:pPr>
            <a:endParaRPr lang="fi-FI"/>
          </a:p>
        </c:txPr>
        <c:crossAx val="93104768"/>
        <c:crosses val="autoZero"/>
        <c:crossBetween val="between"/>
      </c:valAx>
      <c:spPr>
        <a:solidFill>
          <a:srgbClr val="FFFFFF"/>
        </a:solidFill>
        <a:ln w="9525" cap="rnd" cmpd="sng">
          <a:noFill/>
          <a:prstDash val="solid"/>
          <a:round/>
          <a:headEnd type="none" w="med" len="med"/>
          <a:tailEnd type="none" w="med" len="med"/>
        </a:ln>
      </c:spPr>
    </c:plotArea>
    <c:legend>
      <c:legendPos val="r"/>
      <c:layout>
        <c:manualLayout>
          <c:xMode val="edge"/>
          <c:yMode val="edge"/>
          <c:x val="0.1639418052659431"/>
          <c:y val="0.92620728111802464"/>
          <c:w val="0.7003656541931168"/>
          <c:h val="5.2219679920906745E-2"/>
        </c:manualLayout>
      </c:layout>
      <c:overlay val="1"/>
      <c:txPr>
        <a:bodyPr/>
        <a:lstStyle/>
        <a:p>
          <a:pPr>
            <a:defRPr sz="1200" b="1" i="0" u="none" strike="noStrike">
              <a:solidFill>
                <a:srgbClr val="000000"/>
              </a:solidFill>
              <a:latin typeface="Arial"/>
              <a:ea typeface="Arial"/>
              <a:cs typeface="Arial"/>
              <a:sym typeface="Arial"/>
            </a:defRPr>
          </a:pPr>
          <a:endParaRPr lang="fi-FI"/>
        </a:p>
      </c:txPr>
    </c:legend>
    <c:plotVisOnly val="1"/>
    <c:dispBlanksAs val="gap"/>
    <c:showDLblsOverMax val="1"/>
  </c:chart>
  <c:spPr>
    <a:ln w="9525" cap="flat" cmpd="sng">
      <a:solidFill>
        <a:srgbClr val="868686"/>
      </a:solidFill>
      <a:prstDash val="solid"/>
      <a:round/>
      <a:headEnd type="none" w="med" len="med"/>
      <a:tailEnd type="none" w="med" len="med"/>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svg"/><Relationship Id="rId5" Type="http://schemas.openxmlformats.org/officeDocument/2006/relationships/image" Target="../media/image1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svg"/><Relationship Id="rId5" Type="http://schemas.openxmlformats.org/officeDocument/2006/relationships/image" Target="../media/image1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8243-0ED9-468D-BADF-1B2055F1BB1E}"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4DA8DE6E-F45A-47E2-9915-BAE8ADA5F2AB}">
      <dgm:prSet custT="1"/>
      <dgm:spPr/>
      <dgm:t>
        <a:bodyPr/>
        <a:lstStyle/>
        <a:p>
          <a:pPr>
            <a:lnSpc>
              <a:spcPct val="100000"/>
            </a:lnSpc>
          </a:pPr>
          <a:r>
            <a:rPr lang="fi-FI" sz="1600"/>
            <a:t>Kaupungin henkilöstömäärä oli 30.11.2020 yhteensä 14 958 henkilöä. </a:t>
          </a:r>
          <a:r>
            <a:rPr lang="fi-FI" sz="1600" b="1"/>
            <a:t>Henkilöstömäärä kasvoi vuoden aikana 267 henkilöllä. </a:t>
          </a:r>
          <a:endParaRPr lang="en-US" sz="1600" b="1">
            <a:solidFill>
              <a:schemeClr val="tx1"/>
            </a:solidFill>
          </a:endParaRPr>
        </a:p>
      </dgm:t>
    </dgm:pt>
    <dgm:pt modelId="{5290A70D-0309-4E94-9348-83905783CC99}" type="parTrans" cxnId="{F89B340B-9B13-4612-8B77-F5607F50B9FB}">
      <dgm:prSet/>
      <dgm:spPr/>
      <dgm:t>
        <a:bodyPr/>
        <a:lstStyle/>
        <a:p>
          <a:endParaRPr lang="en-US"/>
        </a:p>
      </dgm:t>
    </dgm:pt>
    <dgm:pt modelId="{24F4AC65-0B88-477E-B6F0-75B48C6F50F7}" type="sibTrans" cxnId="{F89B340B-9B13-4612-8B77-F5607F50B9FB}">
      <dgm:prSet/>
      <dgm:spPr/>
      <dgm:t>
        <a:bodyPr/>
        <a:lstStyle/>
        <a:p>
          <a:pPr>
            <a:lnSpc>
              <a:spcPct val="100000"/>
            </a:lnSpc>
          </a:pPr>
          <a:endParaRPr lang="en-US"/>
        </a:p>
      </dgm:t>
    </dgm:pt>
    <dgm:pt modelId="{52BACB9F-5C47-4F06-8AB2-609E00D26A26}">
      <dgm:prSet custT="1"/>
      <dgm:spPr/>
      <dgm:t>
        <a:bodyPr/>
        <a:lstStyle/>
        <a:p>
          <a:pPr>
            <a:lnSpc>
              <a:spcPct val="100000"/>
            </a:lnSpc>
          </a:pPr>
          <a:r>
            <a:rPr lang="fi-FI" sz="1600"/>
            <a:t>Henkilöstöstä vakinaisia oli 12 035 ja määräaikaisia 2 923. Vuoden takaiseen verrattuna vakinaisten määrä on kasvanut 200:lla ja määräaikaisten määrä 67 henkilöllä. </a:t>
          </a:r>
          <a:endParaRPr lang="en-US" sz="1200">
            <a:solidFill>
              <a:schemeClr val="tx1"/>
            </a:solidFill>
          </a:endParaRPr>
        </a:p>
      </dgm:t>
    </dgm:pt>
    <dgm:pt modelId="{94C3E83A-5AC6-43EF-A2C9-10016D3965A6}" type="parTrans" cxnId="{C4057A11-3D9D-4A2A-98FC-298F51AB0771}">
      <dgm:prSet/>
      <dgm:spPr/>
      <dgm:t>
        <a:bodyPr/>
        <a:lstStyle/>
        <a:p>
          <a:endParaRPr lang="en-US"/>
        </a:p>
      </dgm:t>
    </dgm:pt>
    <dgm:pt modelId="{44F4C94D-A5E3-479A-ABB2-D00B4406F302}" type="sibTrans" cxnId="{C4057A11-3D9D-4A2A-98FC-298F51AB0771}">
      <dgm:prSet/>
      <dgm:spPr/>
      <dgm:t>
        <a:bodyPr/>
        <a:lstStyle/>
        <a:p>
          <a:pPr>
            <a:lnSpc>
              <a:spcPct val="100000"/>
            </a:lnSpc>
          </a:pPr>
          <a:endParaRPr lang="en-US"/>
        </a:p>
      </dgm:t>
    </dgm:pt>
    <dgm:pt modelId="{67ABD19A-DD3D-4328-995E-B0778BEDCE23}">
      <dgm:prSet custT="1"/>
      <dgm:spPr/>
      <dgm:t>
        <a:bodyPr/>
        <a:lstStyle/>
        <a:p>
          <a:pPr>
            <a:lnSpc>
              <a:spcPct val="100000"/>
            </a:lnSpc>
          </a:pPr>
          <a:r>
            <a:rPr lang="fi-FI" sz="1600"/>
            <a:t>Henkilöstömäärä kasvoi kaikilla toimialoilla, eniten sivistystoimessa (+134). Sosiaali- ja terveystoimen kasvu oli 101 ja teknisen ja ympäristötoimen kasvu oli 13 henkilöä. Konsernihallinnon henkilöstömäärä kasvoi 13 henkilöllä ja Länsi-Uudenmaan pelastuslaitoksen kuudella.</a:t>
          </a:r>
          <a:endParaRPr lang="en-US" sz="1600">
            <a:solidFill>
              <a:schemeClr val="tx1"/>
            </a:solidFill>
          </a:endParaRPr>
        </a:p>
      </dgm:t>
    </dgm:pt>
    <dgm:pt modelId="{46FB1970-8084-4F5F-8E5A-B1715C3F5C32}" type="parTrans" cxnId="{0353BAA2-725D-4FFB-BFB2-CF14D897DD6C}">
      <dgm:prSet/>
      <dgm:spPr/>
      <dgm:t>
        <a:bodyPr/>
        <a:lstStyle/>
        <a:p>
          <a:endParaRPr lang="en-US"/>
        </a:p>
      </dgm:t>
    </dgm:pt>
    <dgm:pt modelId="{FFFD125C-9975-4A7A-AE35-8FF57D04EDEE}" type="sibTrans" cxnId="{0353BAA2-725D-4FFB-BFB2-CF14D897DD6C}">
      <dgm:prSet/>
      <dgm:spPr/>
      <dgm:t>
        <a:bodyPr/>
        <a:lstStyle/>
        <a:p>
          <a:pPr>
            <a:lnSpc>
              <a:spcPct val="100000"/>
            </a:lnSpc>
          </a:pPr>
          <a:endParaRPr lang="en-US"/>
        </a:p>
      </dgm:t>
    </dgm:pt>
    <dgm:pt modelId="{45444BB6-960D-4147-A57A-BD1CA6CDA911}">
      <dgm:prSet custT="1"/>
      <dgm:spPr/>
      <dgm:t>
        <a:bodyPr/>
        <a:lstStyle/>
        <a:p>
          <a:pPr rtl="0">
            <a:lnSpc>
              <a:spcPct val="100000"/>
            </a:lnSpc>
          </a:pPr>
          <a:r>
            <a:rPr lang="fi-FI" sz="1400" b="1"/>
            <a:t>Henkilöstökustannukset kasvoivat tammi-marraskuussa 3,7 prosenttia. </a:t>
          </a:r>
          <a:r>
            <a:rPr lang="fi-FI" sz="1400"/>
            <a:t>Vuokratyökustannusten kertymä oli lokakuussa 19,4 % pienempi kuin vuotta aikaisemmin. Vuokratyövoiman käyttö väheni sekä sivistystoimessa (- 27,0 %) että sosiaali- ja terveystoimessa (- 14,4 %). </a:t>
          </a:r>
          <a:r>
            <a:rPr lang="fi-FI" sz="1400" b="1"/>
            <a:t>Yhteensä henkilöstö- ja vuokratyökustannukset kasvoivat kaupungissa tammi-marraskuussa 2,6 %.</a:t>
          </a:r>
          <a:endParaRPr lang="en-US" sz="1400" b="1">
            <a:solidFill>
              <a:schemeClr val="tx1"/>
            </a:solidFill>
          </a:endParaRPr>
        </a:p>
      </dgm:t>
    </dgm:pt>
    <dgm:pt modelId="{E1AA823E-94A2-444D-8289-66B0F742A1B3}" type="parTrans" cxnId="{BCB2DF57-A5B0-431A-BB2F-6C88CD76615F}">
      <dgm:prSet/>
      <dgm:spPr/>
      <dgm:t>
        <a:bodyPr/>
        <a:lstStyle/>
        <a:p>
          <a:endParaRPr lang="en-US"/>
        </a:p>
      </dgm:t>
    </dgm:pt>
    <dgm:pt modelId="{B4EFD0AF-F117-4BEB-AD30-9A898FE5821A}" type="sibTrans" cxnId="{BCB2DF57-A5B0-431A-BB2F-6C88CD76615F}">
      <dgm:prSet/>
      <dgm:spPr/>
      <dgm:t>
        <a:bodyPr/>
        <a:lstStyle/>
        <a:p>
          <a:endParaRPr lang="en-US"/>
        </a:p>
      </dgm:t>
    </dgm:pt>
    <dgm:pt modelId="{18E0C085-0684-4162-92D8-51AE827C8C42}" type="pres">
      <dgm:prSet presAssocID="{EFBD8243-0ED9-468D-BADF-1B2055F1BB1E}" presName="root" presStyleCnt="0">
        <dgm:presLayoutVars>
          <dgm:dir/>
          <dgm:resizeHandles val="exact"/>
        </dgm:presLayoutVars>
      </dgm:prSet>
      <dgm:spPr/>
    </dgm:pt>
    <dgm:pt modelId="{1222A916-84E5-47FC-9C5D-4EE9FF42C3FB}" type="pres">
      <dgm:prSet presAssocID="{EFBD8243-0ED9-468D-BADF-1B2055F1BB1E}" presName="container" presStyleCnt="0">
        <dgm:presLayoutVars>
          <dgm:dir/>
          <dgm:resizeHandles val="exact"/>
        </dgm:presLayoutVars>
      </dgm:prSet>
      <dgm:spPr/>
    </dgm:pt>
    <dgm:pt modelId="{D9D0B694-78E0-49E6-B0F8-254CC1E2D37B}" type="pres">
      <dgm:prSet presAssocID="{4DA8DE6E-F45A-47E2-9915-BAE8ADA5F2AB}" presName="compNode" presStyleCnt="0"/>
      <dgm:spPr/>
    </dgm:pt>
    <dgm:pt modelId="{755743B9-BC43-4CEA-A9CB-9ED4C666CDB4}" type="pres">
      <dgm:prSet presAssocID="{4DA8DE6E-F45A-47E2-9915-BAE8ADA5F2AB}" presName="iconBgRect" presStyleLbl="bgShp" presStyleIdx="0" presStyleCnt="4"/>
      <dgm:spPr/>
    </dgm:pt>
    <dgm:pt modelId="{1722B693-4BA9-490E-9EAE-C2498B25AFC4}" type="pres">
      <dgm:prSet presAssocID="{4DA8DE6E-F45A-47E2-9915-BAE8ADA5F2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n"/>
        </a:ext>
      </dgm:extLst>
    </dgm:pt>
    <dgm:pt modelId="{809466DB-023D-41BD-B256-582C4755CAB1}" type="pres">
      <dgm:prSet presAssocID="{4DA8DE6E-F45A-47E2-9915-BAE8ADA5F2AB}" presName="spaceRect" presStyleCnt="0"/>
      <dgm:spPr/>
    </dgm:pt>
    <dgm:pt modelId="{83E92E8F-7FF7-4E10-BF00-6240816D152C}" type="pres">
      <dgm:prSet presAssocID="{4DA8DE6E-F45A-47E2-9915-BAE8ADA5F2AB}" presName="textRect" presStyleLbl="revTx" presStyleIdx="0" presStyleCnt="4">
        <dgm:presLayoutVars>
          <dgm:chMax val="1"/>
          <dgm:chPref val="1"/>
        </dgm:presLayoutVars>
      </dgm:prSet>
      <dgm:spPr/>
    </dgm:pt>
    <dgm:pt modelId="{015F260F-F04E-4B33-B383-78CC40564CD5}" type="pres">
      <dgm:prSet presAssocID="{24F4AC65-0B88-477E-B6F0-75B48C6F50F7}" presName="sibTrans" presStyleLbl="sibTrans2D1" presStyleIdx="0" presStyleCnt="0"/>
      <dgm:spPr/>
    </dgm:pt>
    <dgm:pt modelId="{17C3E45F-C8CD-4C40-876F-B0EF961DEAC2}" type="pres">
      <dgm:prSet presAssocID="{52BACB9F-5C47-4F06-8AB2-609E00D26A26}" presName="compNode" presStyleCnt="0"/>
      <dgm:spPr/>
    </dgm:pt>
    <dgm:pt modelId="{9DDCE82C-0158-4652-B6C0-0B4B4A960F7A}" type="pres">
      <dgm:prSet presAssocID="{52BACB9F-5C47-4F06-8AB2-609E00D26A26}" presName="iconBgRect" presStyleLbl="bgShp" presStyleIdx="1" presStyleCnt="4"/>
      <dgm:spPr/>
    </dgm:pt>
    <dgm:pt modelId="{FF3AA950-7F28-4C08-8A41-D65BDC86191D}" type="pres">
      <dgm:prSet presAssocID="{52BACB9F-5C47-4F06-8AB2-609E00D26A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EF04D05-5EBF-4DB1-8C5B-7ACE2D7E4485}" type="pres">
      <dgm:prSet presAssocID="{52BACB9F-5C47-4F06-8AB2-609E00D26A26}" presName="spaceRect" presStyleCnt="0"/>
      <dgm:spPr/>
    </dgm:pt>
    <dgm:pt modelId="{A38979CC-BC7D-484F-A510-5B5925C80ECA}" type="pres">
      <dgm:prSet presAssocID="{52BACB9F-5C47-4F06-8AB2-609E00D26A26}" presName="textRect" presStyleLbl="revTx" presStyleIdx="1" presStyleCnt="4">
        <dgm:presLayoutVars>
          <dgm:chMax val="1"/>
          <dgm:chPref val="1"/>
        </dgm:presLayoutVars>
      </dgm:prSet>
      <dgm:spPr/>
    </dgm:pt>
    <dgm:pt modelId="{BCA81761-6386-4CB5-83A7-316E5DC5E4CC}" type="pres">
      <dgm:prSet presAssocID="{44F4C94D-A5E3-479A-ABB2-D00B4406F302}" presName="sibTrans" presStyleLbl="sibTrans2D1" presStyleIdx="0" presStyleCnt="0"/>
      <dgm:spPr/>
    </dgm:pt>
    <dgm:pt modelId="{C32D0E0D-826F-4FC9-92F5-70DDE3E73EE6}" type="pres">
      <dgm:prSet presAssocID="{67ABD19A-DD3D-4328-995E-B0778BEDCE23}" presName="compNode" presStyleCnt="0"/>
      <dgm:spPr/>
    </dgm:pt>
    <dgm:pt modelId="{1491F7F7-C644-4087-AD8F-E672917E677B}" type="pres">
      <dgm:prSet presAssocID="{67ABD19A-DD3D-4328-995E-B0778BEDCE23}" presName="iconBgRect" presStyleLbl="bgShp" presStyleIdx="2" presStyleCnt="4"/>
      <dgm:spPr/>
    </dgm:pt>
    <dgm:pt modelId="{24FB09A6-1ABC-48D4-808E-530B17842498}" type="pres">
      <dgm:prSet presAssocID="{67ABD19A-DD3D-4328-995E-B0778BEDCE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Upward Trend"/>
        </a:ext>
      </dgm:extLst>
    </dgm:pt>
    <dgm:pt modelId="{9958DC25-6535-43CE-A391-DD311B604F08}" type="pres">
      <dgm:prSet presAssocID="{67ABD19A-DD3D-4328-995E-B0778BEDCE23}" presName="spaceRect" presStyleCnt="0"/>
      <dgm:spPr/>
    </dgm:pt>
    <dgm:pt modelId="{5D22CE43-5740-4F34-B937-034ED88C9355}" type="pres">
      <dgm:prSet presAssocID="{67ABD19A-DD3D-4328-995E-B0778BEDCE23}" presName="textRect" presStyleLbl="revTx" presStyleIdx="2" presStyleCnt="4">
        <dgm:presLayoutVars>
          <dgm:chMax val="1"/>
          <dgm:chPref val="1"/>
        </dgm:presLayoutVars>
      </dgm:prSet>
      <dgm:spPr/>
    </dgm:pt>
    <dgm:pt modelId="{7E228724-FCAB-4BD6-92EE-830B0535BE1B}" type="pres">
      <dgm:prSet presAssocID="{FFFD125C-9975-4A7A-AE35-8FF57D04EDEE}" presName="sibTrans" presStyleLbl="sibTrans2D1" presStyleIdx="0" presStyleCnt="0"/>
      <dgm:spPr/>
    </dgm:pt>
    <dgm:pt modelId="{EB8A76DF-AA38-4EB7-833C-F7EB53238CF2}" type="pres">
      <dgm:prSet presAssocID="{45444BB6-960D-4147-A57A-BD1CA6CDA911}" presName="compNode" presStyleCnt="0"/>
      <dgm:spPr/>
    </dgm:pt>
    <dgm:pt modelId="{04AF4C5D-E37B-4356-B0BF-F300B79C0175}" type="pres">
      <dgm:prSet presAssocID="{45444BB6-960D-4147-A57A-BD1CA6CDA911}" presName="iconBgRect" presStyleLbl="bgShp" presStyleIdx="3" presStyleCnt="4"/>
      <dgm:spPr/>
    </dgm:pt>
    <dgm:pt modelId="{4C2D6B36-EEDF-437B-8702-51D81E957A34}" type="pres">
      <dgm:prSet presAssocID="{45444BB6-960D-4147-A57A-BD1CA6CDA9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1314A819-DF1A-4F4A-B74F-61F699086F97}" type="pres">
      <dgm:prSet presAssocID="{45444BB6-960D-4147-A57A-BD1CA6CDA911}" presName="spaceRect" presStyleCnt="0"/>
      <dgm:spPr/>
    </dgm:pt>
    <dgm:pt modelId="{BBD7C0B9-4DE8-4AEB-9EA0-D4CA9FF21DFE}" type="pres">
      <dgm:prSet presAssocID="{45444BB6-960D-4147-A57A-BD1CA6CDA911}" presName="textRect" presStyleLbl="revTx" presStyleIdx="3" presStyleCnt="4" custScaleY="158380">
        <dgm:presLayoutVars>
          <dgm:chMax val="1"/>
          <dgm:chPref val="1"/>
        </dgm:presLayoutVars>
      </dgm:prSet>
      <dgm:spPr/>
    </dgm:pt>
  </dgm:ptLst>
  <dgm:cxnLst>
    <dgm:cxn modelId="{F89B340B-9B13-4612-8B77-F5607F50B9FB}" srcId="{EFBD8243-0ED9-468D-BADF-1B2055F1BB1E}" destId="{4DA8DE6E-F45A-47E2-9915-BAE8ADA5F2AB}" srcOrd="0" destOrd="0" parTransId="{5290A70D-0309-4E94-9348-83905783CC99}" sibTransId="{24F4AC65-0B88-477E-B6F0-75B48C6F50F7}"/>
    <dgm:cxn modelId="{8D31C20E-0E7A-48FA-BCEB-C079AFA665D7}" type="presOf" srcId="{45444BB6-960D-4147-A57A-BD1CA6CDA911}" destId="{BBD7C0B9-4DE8-4AEB-9EA0-D4CA9FF21DFE}" srcOrd="0" destOrd="0" presId="urn:microsoft.com/office/officeart/2018/2/layout/IconCircleList"/>
    <dgm:cxn modelId="{C4057A11-3D9D-4A2A-98FC-298F51AB0771}" srcId="{EFBD8243-0ED9-468D-BADF-1B2055F1BB1E}" destId="{52BACB9F-5C47-4F06-8AB2-609E00D26A26}" srcOrd="1" destOrd="0" parTransId="{94C3E83A-5AC6-43EF-A2C9-10016D3965A6}" sibTransId="{44F4C94D-A5E3-479A-ABB2-D00B4406F302}"/>
    <dgm:cxn modelId="{BE3FFB28-EBA1-41F6-B32F-70B2E2F236EB}" type="presOf" srcId="{44F4C94D-A5E3-479A-ABB2-D00B4406F302}" destId="{BCA81761-6386-4CB5-83A7-316E5DC5E4CC}" srcOrd="0" destOrd="0" presId="urn:microsoft.com/office/officeart/2018/2/layout/IconCircleList"/>
    <dgm:cxn modelId="{96E69133-0C07-444F-941A-DBC4E988F8B4}" type="presOf" srcId="{FFFD125C-9975-4A7A-AE35-8FF57D04EDEE}" destId="{7E228724-FCAB-4BD6-92EE-830B0535BE1B}" srcOrd="0" destOrd="0" presId="urn:microsoft.com/office/officeart/2018/2/layout/IconCircleList"/>
    <dgm:cxn modelId="{9BA31648-4C97-423F-AD3B-4A43FAA1A6C0}" type="presOf" srcId="{52BACB9F-5C47-4F06-8AB2-609E00D26A26}" destId="{A38979CC-BC7D-484F-A510-5B5925C80ECA}" srcOrd="0" destOrd="0" presId="urn:microsoft.com/office/officeart/2018/2/layout/IconCircleList"/>
    <dgm:cxn modelId="{F356F94D-631E-43A8-9859-300D1ABFC54D}" type="presOf" srcId="{4DA8DE6E-F45A-47E2-9915-BAE8ADA5F2AB}" destId="{83E92E8F-7FF7-4E10-BF00-6240816D152C}" srcOrd="0" destOrd="0" presId="urn:microsoft.com/office/officeart/2018/2/layout/IconCircleList"/>
    <dgm:cxn modelId="{BCB2DF57-A5B0-431A-BB2F-6C88CD76615F}" srcId="{EFBD8243-0ED9-468D-BADF-1B2055F1BB1E}" destId="{45444BB6-960D-4147-A57A-BD1CA6CDA911}" srcOrd="3" destOrd="0" parTransId="{E1AA823E-94A2-444D-8289-66B0F742A1B3}" sibTransId="{B4EFD0AF-F117-4BEB-AD30-9A898FE5821A}"/>
    <dgm:cxn modelId="{0353BAA2-725D-4FFB-BFB2-CF14D897DD6C}" srcId="{EFBD8243-0ED9-468D-BADF-1B2055F1BB1E}" destId="{67ABD19A-DD3D-4328-995E-B0778BEDCE23}" srcOrd="2" destOrd="0" parTransId="{46FB1970-8084-4F5F-8E5A-B1715C3F5C32}" sibTransId="{FFFD125C-9975-4A7A-AE35-8FF57D04EDEE}"/>
    <dgm:cxn modelId="{D12183BF-38D9-47B9-A3F4-3E4090FCF884}" type="presOf" srcId="{67ABD19A-DD3D-4328-995E-B0778BEDCE23}" destId="{5D22CE43-5740-4F34-B937-034ED88C9355}" srcOrd="0" destOrd="0" presId="urn:microsoft.com/office/officeart/2018/2/layout/IconCircleList"/>
    <dgm:cxn modelId="{585158CB-95A8-4BDD-AE1E-796A8A77125D}" type="presOf" srcId="{24F4AC65-0B88-477E-B6F0-75B48C6F50F7}" destId="{015F260F-F04E-4B33-B383-78CC40564CD5}" srcOrd="0" destOrd="0" presId="urn:microsoft.com/office/officeart/2018/2/layout/IconCircleList"/>
    <dgm:cxn modelId="{A8AAE3E5-775B-4346-AA35-43CEA04A8BA0}" type="presOf" srcId="{EFBD8243-0ED9-468D-BADF-1B2055F1BB1E}" destId="{18E0C085-0684-4162-92D8-51AE827C8C42}" srcOrd="0" destOrd="0" presId="urn:microsoft.com/office/officeart/2018/2/layout/IconCircleList"/>
    <dgm:cxn modelId="{8DF6FE63-A77F-440A-934A-CFDEF49676E9}" type="presParOf" srcId="{18E0C085-0684-4162-92D8-51AE827C8C42}" destId="{1222A916-84E5-47FC-9C5D-4EE9FF42C3FB}" srcOrd="0" destOrd="0" presId="urn:microsoft.com/office/officeart/2018/2/layout/IconCircleList"/>
    <dgm:cxn modelId="{9DFC4C5F-38AA-48FE-8B32-44FAD42812D6}" type="presParOf" srcId="{1222A916-84E5-47FC-9C5D-4EE9FF42C3FB}" destId="{D9D0B694-78E0-49E6-B0F8-254CC1E2D37B}" srcOrd="0" destOrd="0" presId="urn:microsoft.com/office/officeart/2018/2/layout/IconCircleList"/>
    <dgm:cxn modelId="{70600D55-8583-4CD2-B88B-9C17A449B5F5}" type="presParOf" srcId="{D9D0B694-78E0-49E6-B0F8-254CC1E2D37B}" destId="{755743B9-BC43-4CEA-A9CB-9ED4C666CDB4}" srcOrd="0" destOrd="0" presId="urn:microsoft.com/office/officeart/2018/2/layout/IconCircleList"/>
    <dgm:cxn modelId="{2EF8F68C-C46F-47FB-A20A-4DB7792C8EA3}" type="presParOf" srcId="{D9D0B694-78E0-49E6-B0F8-254CC1E2D37B}" destId="{1722B693-4BA9-490E-9EAE-C2498B25AFC4}" srcOrd="1" destOrd="0" presId="urn:microsoft.com/office/officeart/2018/2/layout/IconCircleList"/>
    <dgm:cxn modelId="{57CF58F5-05C4-440A-B14B-9698EA709A62}" type="presParOf" srcId="{D9D0B694-78E0-49E6-B0F8-254CC1E2D37B}" destId="{809466DB-023D-41BD-B256-582C4755CAB1}" srcOrd="2" destOrd="0" presId="urn:microsoft.com/office/officeart/2018/2/layout/IconCircleList"/>
    <dgm:cxn modelId="{DC0B2452-8666-4EAC-A273-EE604A63FF83}" type="presParOf" srcId="{D9D0B694-78E0-49E6-B0F8-254CC1E2D37B}" destId="{83E92E8F-7FF7-4E10-BF00-6240816D152C}" srcOrd="3" destOrd="0" presId="urn:microsoft.com/office/officeart/2018/2/layout/IconCircleList"/>
    <dgm:cxn modelId="{F368A4F1-ECE0-45AB-9DA4-4FA7F069750B}" type="presParOf" srcId="{1222A916-84E5-47FC-9C5D-4EE9FF42C3FB}" destId="{015F260F-F04E-4B33-B383-78CC40564CD5}" srcOrd="1" destOrd="0" presId="urn:microsoft.com/office/officeart/2018/2/layout/IconCircleList"/>
    <dgm:cxn modelId="{9E28FD93-0308-402D-9059-CAACEE0E6EE9}" type="presParOf" srcId="{1222A916-84E5-47FC-9C5D-4EE9FF42C3FB}" destId="{17C3E45F-C8CD-4C40-876F-B0EF961DEAC2}" srcOrd="2" destOrd="0" presId="urn:microsoft.com/office/officeart/2018/2/layout/IconCircleList"/>
    <dgm:cxn modelId="{BD796C71-0797-4352-BA08-AA14C70C24CD}" type="presParOf" srcId="{17C3E45F-C8CD-4C40-876F-B0EF961DEAC2}" destId="{9DDCE82C-0158-4652-B6C0-0B4B4A960F7A}" srcOrd="0" destOrd="0" presId="urn:microsoft.com/office/officeart/2018/2/layout/IconCircleList"/>
    <dgm:cxn modelId="{2DF781FC-42C6-469B-A0B5-98E3C0D05886}" type="presParOf" srcId="{17C3E45F-C8CD-4C40-876F-B0EF961DEAC2}" destId="{FF3AA950-7F28-4C08-8A41-D65BDC86191D}" srcOrd="1" destOrd="0" presId="urn:microsoft.com/office/officeart/2018/2/layout/IconCircleList"/>
    <dgm:cxn modelId="{43B9D1D4-D104-45E3-9DE0-5E5746673466}" type="presParOf" srcId="{17C3E45F-C8CD-4C40-876F-B0EF961DEAC2}" destId="{9EF04D05-5EBF-4DB1-8C5B-7ACE2D7E4485}" srcOrd="2" destOrd="0" presId="urn:microsoft.com/office/officeart/2018/2/layout/IconCircleList"/>
    <dgm:cxn modelId="{73DBE3D8-5956-4C6A-A9EA-51BD41815175}" type="presParOf" srcId="{17C3E45F-C8CD-4C40-876F-B0EF961DEAC2}" destId="{A38979CC-BC7D-484F-A510-5B5925C80ECA}" srcOrd="3" destOrd="0" presId="urn:microsoft.com/office/officeart/2018/2/layout/IconCircleList"/>
    <dgm:cxn modelId="{E6872887-FCF4-4EBB-AAB5-7DDF4F3405EE}" type="presParOf" srcId="{1222A916-84E5-47FC-9C5D-4EE9FF42C3FB}" destId="{BCA81761-6386-4CB5-83A7-316E5DC5E4CC}" srcOrd="3" destOrd="0" presId="urn:microsoft.com/office/officeart/2018/2/layout/IconCircleList"/>
    <dgm:cxn modelId="{90746BB7-A817-4C99-942D-EE11EE79A650}" type="presParOf" srcId="{1222A916-84E5-47FC-9C5D-4EE9FF42C3FB}" destId="{C32D0E0D-826F-4FC9-92F5-70DDE3E73EE6}" srcOrd="4" destOrd="0" presId="urn:microsoft.com/office/officeart/2018/2/layout/IconCircleList"/>
    <dgm:cxn modelId="{E53600A2-2666-4B29-9475-D806044CD507}" type="presParOf" srcId="{C32D0E0D-826F-4FC9-92F5-70DDE3E73EE6}" destId="{1491F7F7-C644-4087-AD8F-E672917E677B}" srcOrd="0" destOrd="0" presId="urn:microsoft.com/office/officeart/2018/2/layout/IconCircleList"/>
    <dgm:cxn modelId="{F1ACC72D-9585-4E73-8DE8-329D492D1BD0}" type="presParOf" srcId="{C32D0E0D-826F-4FC9-92F5-70DDE3E73EE6}" destId="{24FB09A6-1ABC-48D4-808E-530B17842498}" srcOrd="1" destOrd="0" presId="urn:microsoft.com/office/officeart/2018/2/layout/IconCircleList"/>
    <dgm:cxn modelId="{69CA5B2D-F1FD-48EE-9B1C-E68FA6332E12}" type="presParOf" srcId="{C32D0E0D-826F-4FC9-92F5-70DDE3E73EE6}" destId="{9958DC25-6535-43CE-A391-DD311B604F08}" srcOrd="2" destOrd="0" presId="urn:microsoft.com/office/officeart/2018/2/layout/IconCircleList"/>
    <dgm:cxn modelId="{648D80DC-3D34-467C-B91E-8095266077E5}" type="presParOf" srcId="{C32D0E0D-826F-4FC9-92F5-70DDE3E73EE6}" destId="{5D22CE43-5740-4F34-B937-034ED88C9355}" srcOrd="3" destOrd="0" presId="urn:microsoft.com/office/officeart/2018/2/layout/IconCircleList"/>
    <dgm:cxn modelId="{F49094A7-BC1C-4D80-84B9-30CFCA61C518}" type="presParOf" srcId="{1222A916-84E5-47FC-9C5D-4EE9FF42C3FB}" destId="{7E228724-FCAB-4BD6-92EE-830B0535BE1B}" srcOrd="5" destOrd="0" presId="urn:microsoft.com/office/officeart/2018/2/layout/IconCircleList"/>
    <dgm:cxn modelId="{BC3355FE-1FC3-49C5-A1EF-A3E202DEA38A}" type="presParOf" srcId="{1222A916-84E5-47FC-9C5D-4EE9FF42C3FB}" destId="{EB8A76DF-AA38-4EB7-833C-F7EB53238CF2}" srcOrd="6" destOrd="0" presId="urn:microsoft.com/office/officeart/2018/2/layout/IconCircleList"/>
    <dgm:cxn modelId="{860E648B-79D9-47B0-A825-259A351F6D02}" type="presParOf" srcId="{EB8A76DF-AA38-4EB7-833C-F7EB53238CF2}" destId="{04AF4C5D-E37B-4356-B0BF-F300B79C0175}" srcOrd="0" destOrd="0" presId="urn:microsoft.com/office/officeart/2018/2/layout/IconCircleList"/>
    <dgm:cxn modelId="{B12AAF2D-388B-4ADF-B7BB-3FA604DD93E9}" type="presParOf" srcId="{EB8A76DF-AA38-4EB7-833C-F7EB53238CF2}" destId="{4C2D6B36-EEDF-437B-8702-51D81E957A34}" srcOrd="1" destOrd="0" presId="urn:microsoft.com/office/officeart/2018/2/layout/IconCircleList"/>
    <dgm:cxn modelId="{EFB88C51-F972-439F-A571-8CE6B3065DEA}" type="presParOf" srcId="{EB8A76DF-AA38-4EB7-833C-F7EB53238CF2}" destId="{1314A819-DF1A-4F4A-B74F-61F699086F97}" srcOrd="2" destOrd="0" presId="urn:microsoft.com/office/officeart/2018/2/layout/IconCircleList"/>
    <dgm:cxn modelId="{A340CBB3-D5D9-4E2C-82E8-D353AE8A4325}" type="presParOf" srcId="{EB8A76DF-AA38-4EB7-833C-F7EB53238CF2}" destId="{BBD7C0B9-4DE8-4AEB-9EA0-D4CA9FF21DF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743B9-BC43-4CEA-A9CB-9ED4C666CDB4}">
      <dsp:nvSpPr>
        <dsp:cNvPr id="0" name=""/>
        <dsp:cNvSpPr/>
      </dsp:nvSpPr>
      <dsp:spPr>
        <a:xfrm>
          <a:off x="63503" y="195356"/>
          <a:ext cx="1498795" cy="14987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2B693-4BA9-490E-9EAE-C2498B25AFC4}">
      <dsp:nvSpPr>
        <dsp:cNvPr id="0" name=""/>
        <dsp:cNvSpPr/>
      </dsp:nvSpPr>
      <dsp:spPr>
        <a:xfrm>
          <a:off x="378250" y="510103"/>
          <a:ext cx="869301" cy="869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92E8F-7FF7-4E10-BF00-6240816D152C}">
      <dsp:nvSpPr>
        <dsp:cNvPr id="0" name=""/>
        <dsp:cNvSpPr/>
      </dsp:nvSpPr>
      <dsp:spPr>
        <a:xfrm>
          <a:off x="1883469" y="195356"/>
          <a:ext cx="3532875" cy="149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i-FI" sz="1600" kern="1200"/>
            <a:t>Kaupungin henkilöstömäärä oli 30.11.2020 yhteensä 14 958 henkilöä. </a:t>
          </a:r>
          <a:r>
            <a:rPr lang="fi-FI" sz="1600" b="1" kern="1200"/>
            <a:t>Henkilöstömäärä kasvoi vuoden aikana 267 henkilöllä. </a:t>
          </a:r>
          <a:endParaRPr lang="en-US" sz="1600" b="1" kern="1200">
            <a:solidFill>
              <a:schemeClr val="tx1"/>
            </a:solidFill>
          </a:endParaRPr>
        </a:p>
      </dsp:txBody>
      <dsp:txXfrm>
        <a:off x="1883469" y="195356"/>
        <a:ext cx="3532875" cy="1498795"/>
      </dsp:txXfrm>
    </dsp:sp>
    <dsp:sp modelId="{9DDCE82C-0158-4652-B6C0-0B4B4A960F7A}">
      <dsp:nvSpPr>
        <dsp:cNvPr id="0" name=""/>
        <dsp:cNvSpPr/>
      </dsp:nvSpPr>
      <dsp:spPr>
        <a:xfrm>
          <a:off x="6031920" y="195356"/>
          <a:ext cx="1498795" cy="14987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AA950-7F28-4C08-8A41-D65BDC86191D}">
      <dsp:nvSpPr>
        <dsp:cNvPr id="0" name=""/>
        <dsp:cNvSpPr/>
      </dsp:nvSpPr>
      <dsp:spPr>
        <a:xfrm>
          <a:off x="6346667" y="510103"/>
          <a:ext cx="869301" cy="869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8979CC-BC7D-484F-A510-5B5925C80ECA}">
      <dsp:nvSpPr>
        <dsp:cNvPr id="0" name=""/>
        <dsp:cNvSpPr/>
      </dsp:nvSpPr>
      <dsp:spPr>
        <a:xfrm>
          <a:off x="7851886" y="195356"/>
          <a:ext cx="3532875" cy="149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i-FI" sz="1600" kern="1200"/>
            <a:t>Henkilöstöstä vakinaisia oli 12 035 ja määräaikaisia 2 923. Vuoden takaiseen verrattuna vakinaisten määrä on kasvanut 200:lla ja määräaikaisten määrä 67 henkilöllä. </a:t>
          </a:r>
          <a:endParaRPr lang="en-US" sz="1200" kern="1200">
            <a:solidFill>
              <a:schemeClr val="tx1"/>
            </a:solidFill>
          </a:endParaRPr>
        </a:p>
      </dsp:txBody>
      <dsp:txXfrm>
        <a:off x="7851886" y="195356"/>
        <a:ext cx="3532875" cy="1498795"/>
      </dsp:txXfrm>
    </dsp:sp>
    <dsp:sp modelId="{1491F7F7-C644-4087-AD8F-E672917E677B}">
      <dsp:nvSpPr>
        <dsp:cNvPr id="0" name=""/>
        <dsp:cNvSpPr/>
      </dsp:nvSpPr>
      <dsp:spPr>
        <a:xfrm>
          <a:off x="63503" y="3004857"/>
          <a:ext cx="1498795" cy="14987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B09A6-1ABC-48D4-808E-530B17842498}">
      <dsp:nvSpPr>
        <dsp:cNvPr id="0" name=""/>
        <dsp:cNvSpPr/>
      </dsp:nvSpPr>
      <dsp:spPr>
        <a:xfrm>
          <a:off x="378250" y="3319604"/>
          <a:ext cx="869301" cy="869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22CE43-5740-4F34-B937-034ED88C9355}">
      <dsp:nvSpPr>
        <dsp:cNvPr id="0" name=""/>
        <dsp:cNvSpPr/>
      </dsp:nvSpPr>
      <dsp:spPr>
        <a:xfrm>
          <a:off x="1883469" y="3004857"/>
          <a:ext cx="3532875" cy="149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fi-FI" sz="1600" kern="1200"/>
            <a:t>Henkilöstömäärä kasvoi kaikilla toimialoilla, eniten sivistystoimessa (+134). Sosiaali- ja terveystoimen kasvu oli 101 ja teknisen ja ympäristötoimen kasvu oli 13 henkilöä. Konsernihallinnon henkilöstömäärä kasvoi 13 henkilöllä ja Länsi-Uudenmaan pelastuslaitoksen kuudella.</a:t>
          </a:r>
          <a:endParaRPr lang="en-US" sz="1600" kern="1200">
            <a:solidFill>
              <a:schemeClr val="tx1"/>
            </a:solidFill>
          </a:endParaRPr>
        </a:p>
      </dsp:txBody>
      <dsp:txXfrm>
        <a:off x="1883469" y="3004857"/>
        <a:ext cx="3532875" cy="1498795"/>
      </dsp:txXfrm>
    </dsp:sp>
    <dsp:sp modelId="{04AF4C5D-E37B-4356-B0BF-F300B79C0175}">
      <dsp:nvSpPr>
        <dsp:cNvPr id="0" name=""/>
        <dsp:cNvSpPr/>
      </dsp:nvSpPr>
      <dsp:spPr>
        <a:xfrm>
          <a:off x="6031920" y="3004857"/>
          <a:ext cx="1498795" cy="149879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D6B36-EEDF-437B-8702-51D81E957A34}">
      <dsp:nvSpPr>
        <dsp:cNvPr id="0" name=""/>
        <dsp:cNvSpPr/>
      </dsp:nvSpPr>
      <dsp:spPr>
        <a:xfrm>
          <a:off x="6346667" y="3319604"/>
          <a:ext cx="869301" cy="8693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D7C0B9-4DE8-4AEB-9EA0-D4CA9FF21DFE}">
      <dsp:nvSpPr>
        <dsp:cNvPr id="0" name=""/>
        <dsp:cNvSpPr/>
      </dsp:nvSpPr>
      <dsp:spPr>
        <a:xfrm>
          <a:off x="7851886" y="2567358"/>
          <a:ext cx="3532875" cy="237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rtl="0">
            <a:lnSpc>
              <a:spcPct val="100000"/>
            </a:lnSpc>
            <a:spcBef>
              <a:spcPct val="0"/>
            </a:spcBef>
            <a:spcAft>
              <a:spcPct val="35000"/>
            </a:spcAft>
            <a:buNone/>
          </a:pPr>
          <a:r>
            <a:rPr lang="fi-FI" sz="1400" b="1" kern="1200"/>
            <a:t>Henkilöstökustannukset kasvoivat tammi-marraskuussa 3,7 prosenttia. </a:t>
          </a:r>
          <a:r>
            <a:rPr lang="fi-FI" sz="1400" kern="1200"/>
            <a:t>Vuokratyökustannusten kertymä oli lokakuussa 19,4 % pienempi kuin vuotta aikaisemmin. Vuokratyövoiman käyttö väheni sekä sivistystoimessa (- 27,0 %) että sosiaali- ja terveystoimessa (- 14,4 %). </a:t>
          </a:r>
          <a:r>
            <a:rPr lang="fi-FI" sz="1400" b="1" kern="1200"/>
            <a:t>Yhteensä henkilöstö- ja vuokratyökustannukset kasvoivat kaupungissa tammi-marraskuussa 2,6 %.</a:t>
          </a:r>
          <a:endParaRPr lang="en-US" sz="1400" b="1" kern="1200">
            <a:solidFill>
              <a:schemeClr val="tx1"/>
            </a:solidFill>
          </a:endParaRPr>
        </a:p>
      </dsp:txBody>
      <dsp:txXfrm>
        <a:off x="7851886" y="2567358"/>
        <a:ext cx="3532875" cy="237379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46347" cy="496491"/>
          </a:xfrm>
          <a:prstGeom prst="rect">
            <a:avLst/>
          </a:prstGeom>
        </p:spPr>
        <p:txBody>
          <a:bodyPr vert="horz" lIns="91433" tIns="45717" rIns="91433" bIns="45717" rtlCol="0"/>
          <a:lstStyle>
            <a:lvl1pPr algn="l">
              <a:defRPr sz="1200"/>
            </a:lvl1pPr>
          </a:lstStyle>
          <a:p>
            <a:endParaRPr lang="en-GB"/>
          </a:p>
        </p:txBody>
      </p:sp>
      <p:sp>
        <p:nvSpPr>
          <p:cNvPr id="3" name="Päivämäärän paikkamerkki 2"/>
          <p:cNvSpPr>
            <a:spLocks noGrp="1"/>
          </p:cNvSpPr>
          <p:nvPr>
            <p:ph type="dt" idx="1"/>
          </p:nvPr>
        </p:nvSpPr>
        <p:spPr>
          <a:xfrm>
            <a:off x="3851343" y="1"/>
            <a:ext cx="2946347" cy="496491"/>
          </a:xfrm>
          <a:prstGeom prst="rect">
            <a:avLst/>
          </a:prstGeom>
        </p:spPr>
        <p:txBody>
          <a:bodyPr vert="horz" lIns="91433" tIns="45717" rIns="91433" bIns="45717" rtlCol="0"/>
          <a:lstStyle>
            <a:lvl1pPr algn="r">
              <a:defRPr sz="1200"/>
            </a:lvl1pPr>
          </a:lstStyle>
          <a:p>
            <a:fld id="{A9C7EAC2-E424-4BB7-AFDF-14B9EDD660D3}" type="datetimeFigureOut">
              <a:rPr lang="en-GB" smtClean="0"/>
              <a:t>09/12/2020</a:t>
            </a:fld>
            <a:endParaRPr lang="en-GB"/>
          </a:p>
        </p:txBody>
      </p:sp>
      <p:sp>
        <p:nvSpPr>
          <p:cNvPr id="4" name="Dian kuvan paikkamerkki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33" tIns="45717" rIns="91433" bIns="45717" rtlCol="0" anchor="ctr"/>
          <a:lstStyle/>
          <a:p>
            <a:endParaRPr lang="en-GB"/>
          </a:p>
        </p:txBody>
      </p:sp>
      <p:sp>
        <p:nvSpPr>
          <p:cNvPr id="5" name="Huomautusten paikkamerkki 4"/>
          <p:cNvSpPr>
            <a:spLocks noGrp="1"/>
          </p:cNvSpPr>
          <p:nvPr>
            <p:ph type="body" sz="quarter" idx="3"/>
          </p:nvPr>
        </p:nvSpPr>
        <p:spPr>
          <a:xfrm>
            <a:off x="679927" y="4716661"/>
            <a:ext cx="5439410" cy="4468416"/>
          </a:xfrm>
          <a:prstGeom prst="rect">
            <a:avLst/>
          </a:prstGeom>
        </p:spPr>
        <p:txBody>
          <a:bodyPr vert="horz" lIns="91433" tIns="45717" rIns="91433" bIns="45717"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1" y="9431600"/>
            <a:ext cx="2946347" cy="496491"/>
          </a:xfrm>
          <a:prstGeom prst="rect">
            <a:avLst/>
          </a:prstGeom>
        </p:spPr>
        <p:txBody>
          <a:bodyPr vert="horz" lIns="91433" tIns="45717" rIns="91433" bIns="45717" rtlCol="0" anchor="b"/>
          <a:lstStyle>
            <a:lvl1pPr algn="l">
              <a:defRPr sz="1200"/>
            </a:lvl1pPr>
          </a:lstStyle>
          <a:p>
            <a:endParaRPr lang="en-GB"/>
          </a:p>
        </p:txBody>
      </p:sp>
      <p:sp>
        <p:nvSpPr>
          <p:cNvPr id="7" name="Dian numeron paikkamerkki 6"/>
          <p:cNvSpPr>
            <a:spLocks noGrp="1"/>
          </p:cNvSpPr>
          <p:nvPr>
            <p:ph type="sldNum" sz="quarter" idx="5"/>
          </p:nvPr>
        </p:nvSpPr>
        <p:spPr>
          <a:xfrm>
            <a:off x="3851343" y="9431600"/>
            <a:ext cx="2946347" cy="496491"/>
          </a:xfrm>
          <a:prstGeom prst="rect">
            <a:avLst/>
          </a:prstGeom>
        </p:spPr>
        <p:txBody>
          <a:bodyPr vert="horz" lIns="91433" tIns="45717" rIns="91433" bIns="45717" rtlCol="0" anchor="b"/>
          <a:lstStyle>
            <a:lvl1pPr algn="r">
              <a:defRPr sz="1200"/>
            </a:lvl1pPr>
          </a:lstStyle>
          <a:p>
            <a:fld id="{57565E11-0AC5-40C4-B4DA-5F41E076F1DF}" type="slidenum">
              <a:rPr lang="en-GB" smtClean="0"/>
              <a:t>‹#›</a:t>
            </a:fld>
            <a:endParaRPr lang="en-GB"/>
          </a:p>
        </p:txBody>
      </p:sp>
    </p:spTree>
    <p:extLst>
      <p:ext uri="{BB962C8B-B14F-4D97-AF65-F5344CB8AC3E}">
        <p14:creationId xmlns:p14="http://schemas.microsoft.com/office/powerpoint/2010/main" val="389348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solidFill>
                <a:srgbClr val="FF0000"/>
              </a:solidFill>
            </a:endParaRPr>
          </a:p>
        </p:txBody>
      </p:sp>
      <p:sp>
        <p:nvSpPr>
          <p:cNvPr id="4" name="Dian numeron paikkamerkki 3"/>
          <p:cNvSpPr>
            <a:spLocks noGrp="1"/>
          </p:cNvSpPr>
          <p:nvPr>
            <p:ph type="sldNum" sz="quarter" idx="5"/>
          </p:nvPr>
        </p:nvSpPr>
        <p:spPr/>
        <p:txBody>
          <a:bodyPr/>
          <a:lstStyle/>
          <a:p>
            <a:fld id="{57565E11-0AC5-40C4-B4DA-5F41E076F1DF}" type="slidenum">
              <a:rPr lang="en-GB" smtClean="0"/>
              <a:t>2</a:t>
            </a:fld>
            <a:endParaRPr lang="en-GB"/>
          </a:p>
        </p:txBody>
      </p:sp>
    </p:spTree>
    <p:extLst>
      <p:ext uri="{BB962C8B-B14F-4D97-AF65-F5344CB8AC3E}">
        <p14:creationId xmlns:p14="http://schemas.microsoft.com/office/powerpoint/2010/main" val="77876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7565E11-0AC5-40C4-B4DA-5F41E076F1DF}" type="slidenum">
              <a:rPr lang="en-GB" smtClean="0"/>
              <a:t>3</a:t>
            </a:fld>
            <a:endParaRPr lang="en-GB"/>
          </a:p>
        </p:txBody>
      </p:sp>
    </p:spTree>
    <p:extLst>
      <p:ext uri="{BB962C8B-B14F-4D97-AF65-F5344CB8AC3E}">
        <p14:creationId xmlns:p14="http://schemas.microsoft.com/office/powerpoint/2010/main" val="41802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7565E11-0AC5-40C4-B4DA-5F41E076F1DF}" type="slidenum">
              <a:rPr lang="en-GB" smtClean="0"/>
              <a:t>5</a:t>
            </a:fld>
            <a:endParaRPr lang="en-GB"/>
          </a:p>
        </p:txBody>
      </p:sp>
    </p:spTree>
    <p:extLst>
      <p:ext uri="{BB962C8B-B14F-4D97-AF65-F5344CB8AC3E}">
        <p14:creationId xmlns:p14="http://schemas.microsoft.com/office/powerpoint/2010/main" val="33076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7565E11-0AC5-40C4-B4DA-5F41E076F1DF}" type="slidenum">
              <a:rPr lang="en-GB" smtClean="0"/>
              <a:t>8</a:t>
            </a:fld>
            <a:endParaRPr lang="en-GB"/>
          </a:p>
        </p:txBody>
      </p:sp>
    </p:spTree>
    <p:extLst>
      <p:ext uri="{BB962C8B-B14F-4D97-AF65-F5344CB8AC3E}">
        <p14:creationId xmlns:p14="http://schemas.microsoft.com/office/powerpoint/2010/main" val="191898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7565E11-0AC5-40C4-B4DA-5F41E076F1DF}" type="slidenum">
              <a:rPr lang="en-GB" smtClean="0"/>
              <a:t>9</a:t>
            </a:fld>
            <a:endParaRPr lang="en-GB"/>
          </a:p>
        </p:txBody>
      </p:sp>
    </p:spTree>
    <p:extLst>
      <p:ext uri="{BB962C8B-B14F-4D97-AF65-F5344CB8AC3E}">
        <p14:creationId xmlns:p14="http://schemas.microsoft.com/office/powerpoint/2010/main" val="12006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a:solidFill>
                <a:schemeClr val="tx1"/>
              </a:solidFill>
            </a:endParaRPr>
          </a:p>
        </p:txBody>
      </p:sp>
      <p:sp>
        <p:nvSpPr>
          <p:cNvPr id="4" name="Dian numeron paikkamerkki 3"/>
          <p:cNvSpPr>
            <a:spLocks noGrp="1"/>
          </p:cNvSpPr>
          <p:nvPr>
            <p:ph type="sldNum" sz="quarter" idx="10"/>
          </p:nvPr>
        </p:nvSpPr>
        <p:spPr/>
        <p:txBody>
          <a:bodyPr/>
          <a:lstStyle/>
          <a:p>
            <a:fld id="{57565E11-0AC5-40C4-B4DA-5F41E076F1DF}" type="slidenum">
              <a:rPr lang="en-GB" smtClean="0"/>
              <a:t>12</a:t>
            </a:fld>
            <a:endParaRPr lang="en-GB"/>
          </a:p>
        </p:txBody>
      </p:sp>
    </p:spTree>
    <p:extLst>
      <p:ext uri="{BB962C8B-B14F-4D97-AF65-F5344CB8AC3E}">
        <p14:creationId xmlns:p14="http://schemas.microsoft.com/office/powerpoint/2010/main" val="69902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565E11-0AC5-40C4-B4DA-5F41E076F1DF}" type="slidenum">
              <a:rPr lang="en-GB" smtClean="0"/>
              <a:t>13</a:t>
            </a:fld>
            <a:endParaRPr lang="en-GB"/>
          </a:p>
        </p:txBody>
      </p:sp>
    </p:spTree>
    <p:extLst>
      <p:ext uri="{BB962C8B-B14F-4D97-AF65-F5344CB8AC3E}">
        <p14:creationId xmlns:p14="http://schemas.microsoft.com/office/powerpoint/2010/main" val="15707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r>
              <a:rPr lang="fi-FI">
                <a:solidFill>
                  <a:srgbClr val="FF0000"/>
                </a:solidFill>
              </a:rPr>
              <a:t>Toimintamenot alittuvat mm. Metron liikennöinnin aloituksen siirtymisestä 20 M€ ja HUS ylijäämäpalautuksesta johtuen 11 M€, turvapaikanhakijavarauksessa</a:t>
            </a:r>
            <a:endParaRPr lang="fi-FI"/>
          </a:p>
        </p:txBody>
      </p:sp>
      <p:sp>
        <p:nvSpPr>
          <p:cNvPr id="4" name="Dian numeron paikkamerkki 3"/>
          <p:cNvSpPr>
            <a:spLocks noGrp="1"/>
          </p:cNvSpPr>
          <p:nvPr>
            <p:ph type="sldNum" sz="quarter" idx="10"/>
          </p:nvPr>
        </p:nvSpPr>
        <p:spPr/>
        <p:txBody>
          <a:bodyPr/>
          <a:lstStyle/>
          <a:p>
            <a:fld id="{57565E11-0AC5-40C4-B4DA-5F41E076F1DF}" type="slidenum">
              <a:rPr lang="en-GB" smtClean="0"/>
              <a:t>14</a:t>
            </a:fld>
            <a:endParaRPr lang="en-GB"/>
          </a:p>
        </p:txBody>
      </p:sp>
    </p:spTree>
    <p:extLst>
      <p:ext uri="{BB962C8B-B14F-4D97-AF65-F5344CB8AC3E}">
        <p14:creationId xmlns:p14="http://schemas.microsoft.com/office/powerpoint/2010/main" val="333211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0488" y="744538"/>
            <a:ext cx="6618287" cy="3724275"/>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565E11-0AC5-40C4-B4DA-5F41E076F1DF}" type="slidenum">
              <a:rPr lang="en-GB" smtClean="0"/>
              <a:t>16</a:t>
            </a:fld>
            <a:endParaRPr lang="en-GB"/>
          </a:p>
        </p:txBody>
      </p:sp>
    </p:spTree>
    <p:extLst>
      <p:ext uri="{BB962C8B-B14F-4D97-AF65-F5344CB8AC3E}">
        <p14:creationId xmlns:p14="http://schemas.microsoft.com/office/powerpoint/2010/main" val="169975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3139200" y="3135600"/>
            <a:ext cx="8352000" cy="1152000"/>
          </a:xfrm>
        </p:spPr>
        <p:txBody>
          <a:bodyPr>
            <a:normAutofit/>
          </a:bodyPr>
          <a:lstStyle>
            <a:lvl1pPr>
              <a:defRPr sz="3600" b="1">
                <a:solidFill>
                  <a:srgbClr val="249FFF"/>
                </a:solidFill>
              </a:defRPr>
            </a:lvl1pPr>
          </a:lstStyle>
          <a:p>
            <a:r>
              <a:rPr lang="fi-FI"/>
              <a:t>Muokkaa perustyyl. napsautt.</a:t>
            </a:r>
            <a:endParaRPr lang="en-GB"/>
          </a:p>
        </p:txBody>
      </p:sp>
      <p:sp>
        <p:nvSpPr>
          <p:cNvPr id="3" name="Alaotsikko 2"/>
          <p:cNvSpPr>
            <a:spLocks noGrp="1"/>
          </p:cNvSpPr>
          <p:nvPr>
            <p:ph type="subTitle" idx="1"/>
          </p:nvPr>
        </p:nvSpPr>
        <p:spPr>
          <a:xfrm>
            <a:off x="3139200" y="4604400"/>
            <a:ext cx="7008000" cy="824400"/>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pic>
        <p:nvPicPr>
          <p:cNvPr id="7" name="Picture 17" descr="etusivun logo"/>
          <p:cNvPicPr>
            <a:picLocks noChangeAspect="1" noChangeArrowheads="1"/>
          </p:cNvPicPr>
          <p:nvPr/>
        </p:nvPicPr>
        <p:blipFill>
          <a:blip r:embed="rId2" cstate="print"/>
          <a:srcRect/>
          <a:stretch>
            <a:fillRect/>
          </a:stretch>
        </p:blipFill>
        <p:spPr bwMode="auto">
          <a:xfrm>
            <a:off x="910167" y="682625"/>
            <a:ext cx="4059767" cy="1614488"/>
          </a:xfrm>
          <a:prstGeom prst="rect">
            <a:avLst/>
          </a:prstGeom>
          <a:noFill/>
        </p:spPr>
      </p:pic>
      <p:pic>
        <p:nvPicPr>
          <p:cNvPr id="8" name="Picture 14" descr="etusivun alapalkki"/>
          <p:cNvPicPr>
            <a:picLocks noChangeAspect="1" noChangeArrowheads="1"/>
          </p:cNvPicPr>
          <p:nvPr/>
        </p:nvPicPr>
        <p:blipFill>
          <a:blip r:embed="rId3" cstate="print"/>
          <a:srcRect/>
          <a:stretch>
            <a:fillRect/>
          </a:stretch>
        </p:blipFill>
        <p:spPr bwMode="auto">
          <a:xfrm>
            <a:off x="239184" y="5954401"/>
            <a:ext cx="11707283" cy="719137"/>
          </a:xfrm>
          <a:prstGeom prst="rect">
            <a:avLst/>
          </a:prstGeom>
          <a:noFill/>
        </p:spPr>
      </p:pic>
    </p:spTree>
    <p:extLst>
      <p:ext uri="{BB962C8B-B14F-4D97-AF65-F5344CB8AC3E}">
        <p14:creationId xmlns:p14="http://schemas.microsoft.com/office/powerpoint/2010/main" val="343807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en-GB"/>
          </a:p>
        </p:txBody>
      </p:sp>
      <p:sp>
        <p:nvSpPr>
          <p:cNvPr id="5" name="Alatunnisteen paikkamerkki 4"/>
          <p:cNvSpPr>
            <a:spLocks noGrp="1"/>
          </p:cNvSpPr>
          <p:nvPr>
            <p:ph type="ftr" sz="quarter" idx="11"/>
          </p:nvPr>
        </p:nvSpPr>
        <p:spPr/>
        <p:txBody>
          <a:bodyPr/>
          <a:lstStyle/>
          <a:p>
            <a:r>
              <a:rPr lang="en-GB"/>
              <a:t>Tekijätiedot ja/tai esityksen nimi</a:t>
            </a:r>
          </a:p>
        </p:txBody>
      </p:sp>
      <p:sp>
        <p:nvSpPr>
          <p:cNvPr id="6" name="Dian numeron paikkamerkki 5"/>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35964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584000" y="2905200"/>
            <a:ext cx="9705600" cy="1501200"/>
          </a:xfrm>
        </p:spPr>
        <p:txBody>
          <a:bodyPr anchor="b">
            <a:normAutofit/>
          </a:bodyPr>
          <a:lstStyle>
            <a:lvl1pPr algn="l">
              <a:defRPr sz="3200" b="1" cap="none" baseline="0"/>
            </a:lvl1pPr>
          </a:lstStyle>
          <a:p>
            <a:r>
              <a:rPr lang="fi-FI"/>
              <a:t>Muokkaa perustyyl. napsautt.</a:t>
            </a:r>
            <a:endParaRPr lang="en-GB"/>
          </a:p>
        </p:txBody>
      </p:sp>
      <p:sp>
        <p:nvSpPr>
          <p:cNvPr id="3" name="Tekstin paikkamerkki 2"/>
          <p:cNvSpPr>
            <a:spLocks noGrp="1"/>
          </p:cNvSpPr>
          <p:nvPr>
            <p:ph type="body" idx="1"/>
          </p:nvPr>
        </p:nvSpPr>
        <p:spPr>
          <a:xfrm>
            <a:off x="1584000" y="4406400"/>
            <a:ext cx="9705600" cy="118800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70ACF04-6E34-4524-AA06-49C96A1CA9A3}" type="datetime1">
              <a:rPr lang="fi-FI" smtClean="0"/>
              <a:t>9.12.2020</a:t>
            </a:fld>
            <a:endParaRPr lang="en-GB"/>
          </a:p>
        </p:txBody>
      </p:sp>
      <p:sp>
        <p:nvSpPr>
          <p:cNvPr id="5" name="Alatunnisteen paikkamerkki 4"/>
          <p:cNvSpPr>
            <a:spLocks noGrp="1"/>
          </p:cNvSpPr>
          <p:nvPr>
            <p:ph type="ftr" sz="quarter" idx="11"/>
          </p:nvPr>
        </p:nvSpPr>
        <p:spPr/>
        <p:txBody>
          <a:bodyPr/>
          <a:lstStyle/>
          <a:p>
            <a:r>
              <a:rPr lang="en-GB"/>
              <a:t>Tekijätiedot ja/tai esityksen nimi</a:t>
            </a:r>
          </a:p>
        </p:txBody>
      </p:sp>
      <p:sp>
        <p:nvSpPr>
          <p:cNvPr id="6" name="Dian numeron paikkamerkki 5"/>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627416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1584000" y="2001600"/>
            <a:ext cx="4848000" cy="4068000"/>
          </a:xfrm>
        </p:spPr>
        <p:txBody>
          <a:bodyPr>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739200" y="2001600"/>
            <a:ext cx="4848000" cy="4068000"/>
          </a:xfrm>
        </p:spPr>
        <p:txBody>
          <a:bodyPr>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065764CB-6FA4-41D0-8F5B-F190035AB73C}" type="datetime1">
              <a:rPr lang="fi-FI" smtClean="0"/>
              <a:t>9.12.2020</a:t>
            </a:fld>
            <a:endParaRPr lang="en-GB"/>
          </a:p>
        </p:txBody>
      </p:sp>
      <p:sp>
        <p:nvSpPr>
          <p:cNvPr id="6" name="Alatunnisteen paikkamerkki 5"/>
          <p:cNvSpPr>
            <a:spLocks noGrp="1"/>
          </p:cNvSpPr>
          <p:nvPr>
            <p:ph type="ftr" sz="quarter" idx="11"/>
          </p:nvPr>
        </p:nvSpPr>
        <p:spPr/>
        <p:txBody>
          <a:bodyPr/>
          <a:lstStyle/>
          <a:p>
            <a:r>
              <a:rPr lang="en-GB"/>
              <a:t>Tekijätiedot ja/tai esityksen nimi</a:t>
            </a:r>
          </a:p>
        </p:txBody>
      </p:sp>
      <p:sp>
        <p:nvSpPr>
          <p:cNvPr id="7" name="Dian numeron paikkamerkki 6"/>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361134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ko sivun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685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191777788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en-GB"/>
          </a:p>
        </p:txBody>
      </p:sp>
      <p:sp>
        <p:nvSpPr>
          <p:cNvPr id="3" name="Tekstin paikkamerkki 2"/>
          <p:cNvSpPr>
            <a:spLocks noGrp="1"/>
          </p:cNvSpPr>
          <p:nvPr>
            <p:ph type="body" idx="1"/>
          </p:nvPr>
        </p:nvSpPr>
        <p:spPr>
          <a:xfrm>
            <a:off x="1584000" y="1861200"/>
            <a:ext cx="480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584000" y="2581200"/>
            <a:ext cx="4804800" cy="3492000"/>
          </a:xfrm>
        </p:spPr>
        <p:txBody>
          <a:bodyPr>
            <a:normAutofit/>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p:cNvSpPr>
            <a:spLocks noGrp="1"/>
          </p:cNvSpPr>
          <p:nvPr>
            <p:ph type="body" sz="quarter" idx="3"/>
          </p:nvPr>
        </p:nvSpPr>
        <p:spPr>
          <a:xfrm>
            <a:off x="6744000" y="1861200"/>
            <a:ext cx="480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744000" y="2581200"/>
            <a:ext cx="4804800" cy="3492000"/>
          </a:xfrm>
        </p:spPr>
        <p:txBody>
          <a:bodyPr>
            <a:normAutofit/>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p:cNvSpPr>
            <a:spLocks noGrp="1"/>
          </p:cNvSpPr>
          <p:nvPr>
            <p:ph type="dt" sz="half" idx="10"/>
          </p:nvPr>
        </p:nvSpPr>
        <p:spPr/>
        <p:txBody>
          <a:bodyPr/>
          <a:lstStyle/>
          <a:p>
            <a:fld id="{14593361-A80A-45AD-90C6-381628F1D9E7}" type="datetime1">
              <a:rPr lang="fi-FI" smtClean="0"/>
              <a:t>9.12.2020</a:t>
            </a:fld>
            <a:endParaRPr lang="en-GB"/>
          </a:p>
        </p:txBody>
      </p:sp>
      <p:sp>
        <p:nvSpPr>
          <p:cNvPr id="8" name="Alatunnisteen paikkamerkki 7"/>
          <p:cNvSpPr>
            <a:spLocks noGrp="1"/>
          </p:cNvSpPr>
          <p:nvPr>
            <p:ph type="ftr" sz="quarter" idx="11"/>
          </p:nvPr>
        </p:nvSpPr>
        <p:spPr/>
        <p:txBody>
          <a:bodyPr/>
          <a:lstStyle/>
          <a:p>
            <a:r>
              <a:rPr lang="en-GB"/>
              <a:t>Tekijätiedot ja/tai esityksen nimi</a:t>
            </a:r>
          </a:p>
        </p:txBody>
      </p:sp>
      <p:sp>
        <p:nvSpPr>
          <p:cNvPr id="9" name="Dian numeron paikkamerkki 8"/>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67623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842B3223-BD0C-4B2B-AB1A-1BB55A45AD4A}" type="datetime1">
              <a:rPr lang="fi-FI" smtClean="0"/>
              <a:t>9.12.2020</a:t>
            </a:fld>
            <a:endParaRPr lang="en-GB"/>
          </a:p>
        </p:txBody>
      </p:sp>
      <p:sp>
        <p:nvSpPr>
          <p:cNvPr id="4" name="Alatunnisteen paikkamerkki 3"/>
          <p:cNvSpPr>
            <a:spLocks noGrp="1"/>
          </p:cNvSpPr>
          <p:nvPr>
            <p:ph type="ftr" sz="quarter" idx="11"/>
          </p:nvPr>
        </p:nvSpPr>
        <p:spPr/>
        <p:txBody>
          <a:bodyPr/>
          <a:lstStyle/>
          <a:p>
            <a:r>
              <a:rPr lang="en-GB"/>
              <a:t>Tekijätiedot ja/tai esityksen nimi</a:t>
            </a:r>
          </a:p>
        </p:txBody>
      </p:sp>
      <p:sp>
        <p:nvSpPr>
          <p:cNvPr id="5" name="Dian numeron paikkamerkki 4"/>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365150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0755D20-AB46-4431-94E9-874EDBE866A1}" type="datetime1">
              <a:rPr lang="fi-FI" smtClean="0"/>
              <a:t>9.12.2020</a:t>
            </a:fld>
            <a:endParaRPr lang="en-GB"/>
          </a:p>
        </p:txBody>
      </p:sp>
      <p:sp>
        <p:nvSpPr>
          <p:cNvPr id="3" name="Alatunnisteen paikkamerkki 2"/>
          <p:cNvSpPr>
            <a:spLocks noGrp="1"/>
          </p:cNvSpPr>
          <p:nvPr>
            <p:ph type="ftr" sz="quarter" idx="11"/>
          </p:nvPr>
        </p:nvSpPr>
        <p:spPr/>
        <p:txBody>
          <a:bodyPr/>
          <a:lstStyle/>
          <a:p>
            <a:r>
              <a:rPr lang="en-GB"/>
              <a:t>Tekijätiedot ja/tai esityksen nimi</a:t>
            </a:r>
          </a:p>
        </p:txBody>
      </p:sp>
      <p:sp>
        <p:nvSpPr>
          <p:cNvPr id="4" name="Dian numeron paikkamerkki 3"/>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199804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48000" y="2469624"/>
            <a:ext cx="5472000" cy="2111504"/>
          </a:xfrm>
        </p:spPr>
        <p:txBody>
          <a:bodyPr>
            <a:normAutofit/>
          </a:bodyPr>
          <a:lstStyle>
            <a:lvl1pPr algn="l">
              <a:defRPr sz="4700" b="1">
                <a:solidFill>
                  <a:schemeClr val="bg1"/>
                </a:solidFill>
              </a:defRPr>
            </a:lvl1pPr>
          </a:lstStyle>
          <a:p>
            <a:r>
              <a:rPr lang="en-US"/>
              <a:t>Click to edit Master title style</a:t>
            </a:r>
            <a:endParaRPr lang="en-GB"/>
          </a:p>
        </p:txBody>
      </p:sp>
      <p:sp>
        <p:nvSpPr>
          <p:cNvPr id="3" name="Alaotsikko 2"/>
          <p:cNvSpPr>
            <a:spLocks noGrp="1"/>
          </p:cNvSpPr>
          <p:nvPr>
            <p:ph type="subTitle" idx="1"/>
          </p:nvPr>
        </p:nvSpPr>
        <p:spPr>
          <a:xfrm>
            <a:off x="6048000" y="4980864"/>
            <a:ext cx="5472000" cy="824400"/>
          </a:xfrm>
        </p:spPr>
        <p:txBody>
          <a:bodyPr>
            <a:normAutofit/>
          </a:bodyPr>
          <a:lstStyle>
            <a:lvl1pPr marL="0" indent="0" algn="l">
              <a:buNone/>
              <a:defRPr sz="20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GB"/>
          </a:p>
        </p:txBody>
      </p:sp>
      <p:grpSp>
        <p:nvGrpSpPr>
          <p:cNvPr id="23" name="Group 22">
            <a:extLst>
              <a:ext uri="{FF2B5EF4-FFF2-40B4-BE49-F238E27FC236}">
                <a16:creationId xmlns:a16="http://schemas.microsoft.com/office/drawing/2014/main" id="{A3D2CC89-64BC-445B-9A3C-AAC56B800027}"/>
              </a:ext>
            </a:extLst>
          </p:cNvPr>
          <p:cNvGrpSpPr/>
          <p:nvPr/>
        </p:nvGrpSpPr>
        <p:grpSpPr>
          <a:xfrm>
            <a:off x="875461" y="1232018"/>
            <a:ext cx="3195775" cy="1638300"/>
            <a:chOff x="875460" y="1232018"/>
            <a:chExt cx="3195774" cy="1638300"/>
          </a:xfrm>
        </p:grpSpPr>
        <p:sp>
          <p:nvSpPr>
            <p:cNvPr id="13" name="Freeform: Shape 12">
              <a:extLst>
                <a:ext uri="{FF2B5EF4-FFF2-40B4-BE49-F238E27FC236}">
                  <a16:creationId xmlns:a16="http://schemas.microsoft.com/office/drawing/2014/main" id="{88A49A11-127D-47B0-8C52-DCE753166530}"/>
                </a:ext>
              </a:extLst>
            </p:cNvPr>
            <p:cNvSpPr/>
            <p:nvPr/>
          </p:nvSpPr>
          <p:spPr>
            <a:xfrm>
              <a:off x="3227319" y="1910335"/>
              <a:ext cx="238125" cy="304800"/>
            </a:xfrm>
            <a:custGeom>
              <a:avLst/>
              <a:gdLst/>
              <a:ahLst/>
              <a:cxnLst/>
              <a:rect l="0" t="0" r="0" b="0"/>
              <a:pathLst>
                <a:path w="238125" h="304800">
                  <a:moveTo>
                    <a:pt x="65246" y="195739"/>
                  </a:moveTo>
                  <a:lnTo>
                    <a:pt x="129064" y="195739"/>
                  </a:lnTo>
                  <a:cubicBezTo>
                    <a:pt x="189071" y="195739"/>
                    <a:pt x="234791" y="167164"/>
                    <a:pt x="234791" y="99536"/>
                  </a:cubicBezTo>
                  <a:cubicBezTo>
                    <a:pt x="234791" y="37624"/>
                    <a:pt x="189071" y="7144"/>
                    <a:pt x="134779" y="7144"/>
                  </a:cubicBezTo>
                  <a:lnTo>
                    <a:pt x="7144" y="7144"/>
                  </a:lnTo>
                  <a:lnTo>
                    <a:pt x="7144" y="298609"/>
                  </a:lnTo>
                  <a:lnTo>
                    <a:pt x="65246" y="298609"/>
                  </a:lnTo>
                  <a:lnTo>
                    <a:pt x="65246" y="195739"/>
                  </a:lnTo>
                  <a:close/>
                  <a:moveTo>
                    <a:pt x="65246" y="63341"/>
                  </a:moveTo>
                  <a:lnTo>
                    <a:pt x="131921" y="63341"/>
                  </a:lnTo>
                  <a:cubicBezTo>
                    <a:pt x="157639" y="63341"/>
                    <a:pt x="174784" y="74771"/>
                    <a:pt x="174784" y="100489"/>
                  </a:cubicBezTo>
                  <a:cubicBezTo>
                    <a:pt x="174784" y="126206"/>
                    <a:pt x="160496" y="138589"/>
                    <a:pt x="132874" y="138589"/>
                  </a:cubicBezTo>
                  <a:lnTo>
                    <a:pt x="65246" y="138589"/>
                  </a:lnTo>
                  <a:lnTo>
                    <a:pt x="65246" y="63341"/>
                  </a:lnTo>
                  <a:close/>
                </a:path>
              </a:pathLst>
            </a:custGeom>
            <a:solidFill>
              <a:schemeClr val="bg1"/>
            </a:solidFill>
            <a:ln w="9525" cap="flat">
              <a:noFill/>
              <a:prstDash val="solid"/>
              <a:miter/>
            </a:ln>
          </p:spPr>
          <p:txBody>
            <a:bodyPr/>
            <a:lstStyle/>
            <a:p>
              <a:endParaRPr lang="en-GB" sz="1800"/>
            </a:p>
          </p:txBody>
        </p:sp>
        <p:sp>
          <p:nvSpPr>
            <p:cNvPr id="14" name="Freeform: Shape 13">
              <a:extLst>
                <a:ext uri="{FF2B5EF4-FFF2-40B4-BE49-F238E27FC236}">
                  <a16:creationId xmlns:a16="http://schemas.microsoft.com/office/drawing/2014/main" id="{ADFC0FF9-4670-4732-AA37-7FE4C7539698}"/>
                </a:ext>
              </a:extLst>
            </p:cNvPr>
            <p:cNvSpPr/>
            <p:nvPr/>
          </p:nvSpPr>
          <p:spPr>
            <a:xfrm>
              <a:off x="3227319" y="2276095"/>
              <a:ext cx="247650" cy="304800"/>
            </a:xfrm>
            <a:custGeom>
              <a:avLst/>
              <a:gdLst/>
              <a:ahLst/>
              <a:cxnLst/>
              <a:rect l="0" t="0" r="0" b="0"/>
              <a:pathLst>
                <a:path w="247650" h="304800">
                  <a:moveTo>
                    <a:pt x="218599" y="150971"/>
                  </a:moveTo>
                  <a:lnTo>
                    <a:pt x="218599" y="150971"/>
                  </a:lnTo>
                  <a:cubicBezTo>
                    <a:pt x="218599" y="150971"/>
                    <a:pt x="217646" y="150971"/>
                    <a:pt x="218599" y="150971"/>
                  </a:cubicBezTo>
                  <a:cubicBezTo>
                    <a:pt x="212884" y="146209"/>
                    <a:pt x="208121" y="143351"/>
                    <a:pt x="202406" y="140494"/>
                  </a:cubicBezTo>
                  <a:cubicBezTo>
                    <a:pt x="221456" y="129064"/>
                    <a:pt x="232886" y="109061"/>
                    <a:pt x="232886" y="84296"/>
                  </a:cubicBezTo>
                  <a:cubicBezTo>
                    <a:pt x="232886" y="34766"/>
                    <a:pt x="196691" y="7144"/>
                    <a:pt x="140494" y="7144"/>
                  </a:cubicBezTo>
                  <a:lnTo>
                    <a:pt x="7144" y="7144"/>
                  </a:lnTo>
                  <a:lnTo>
                    <a:pt x="7144" y="298609"/>
                  </a:lnTo>
                  <a:lnTo>
                    <a:pt x="139541" y="298609"/>
                  </a:lnTo>
                  <a:cubicBezTo>
                    <a:pt x="202406" y="298609"/>
                    <a:pt x="243364" y="265271"/>
                    <a:pt x="243364" y="204311"/>
                  </a:cubicBezTo>
                  <a:cubicBezTo>
                    <a:pt x="242411" y="181451"/>
                    <a:pt x="232886" y="163354"/>
                    <a:pt x="218599" y="150971"/>
                  </a:cubicBezTo>
                  <a:close/>
                  <a:moveTo>
                    <a:pt x="63341" y="61436"/>
                  </a:moveTo>
                  <a:lnTo>
                    <a:pt x="137636" y="61436"/>
                  </a:lnTo>
                  <a:cubicBezTo>
                    <a:pt x="163354" y="61436"/>
                    <a:pt x="173831" y="70961"/>
                    <a:pt x="173831" y="89059"/>
                  </a:cubicBezTo>
                  <a:cubicBezTo>
                    <a:pt x="173831" y="105251"/>
                    <a:pt x="165259" y="116681"/>
                    <a:pt x="140494" y="116681"/>
                  </a:cubicBezTo>
                  <a:lnTo>
                    <a:pt x="63341" y="116681"/>
                  </a:lnTo>
                  <a:lnTo>
                    <a:pt x="63341" y="61436"/>
                  </a:lnTo>
                  <a:close/>
                  <a:moveTo>
                    <a:pt x="141446" y="243364"/>
                  </a:moveTo>
                  <a:lnTo>
                    <a:pt x="64294" y="243364"/>
                  </a:lnTo>
                  <a:lnTo>
                    <a:pt x="64294" y="168116"/>
                  </a:lnTo>
                  <a:lnTo>
                    <a:pt x="141446" y="168116"/>
                  </a:lnTo>
                  <a:cubicBezTo>
                    <a:pt x="170021" y="168116"/>
                    <a:pt x="183356" y="180499"/>
                    <a:pt x="183356" y="205264"/>
                  </a:cubicBezTo>
                  <a:cubicBezTo>
                    <a:pt x="182404" y="228124"/>
                    <a:pt x="169069" y="243364"/>
                    <a:pt x="141446" y="243364"/>
                  </a:cubicBezTo>
                  <a:close/>
                </a:path>
              </a:pathLst>
            </a:custGeom>
            <a:solidFill>
              <a:schemeClr val="bg1"/>
            </a:solidFill>
            <a:ln w="9525" cap="flat">
              <a:noFill/>
              <a:prstDash val="solid"/>
              <a:miter/>
            </a:ln>
          </p:spPr>
          <p:txBody>
            <a:bodyPr/>
            <a:lstStyle/>
            <a:p>
              <a:endParaRPr lang="en-GB" sz="1800"/>
            </a:p>
          </p:txBody>
        </p:sp>
        <p:sp>
          <p:nvSpPr>
            <p:cNvPr id="15" name="Freeform: Shape 14">
              <a:extLst>
                <a:ext uri="{FF2B5EF4-FFF2-40B4-BE49-F238E27FC236}">
                  <a16:creationId xmlns:a16="http://schemas.microsoft.com/office/drawing/2014/main" id="{4C2FE896-950A-4E33-A5A1-E18E2045F704}"/>
                </a:ext>
              </a:extLst>
            </p:cNvPr>
            <p:cNvSpPr/>
            <p:nvPr/>
          </p:nvSpPr>
          <p:spPr>
            <a:xfrm>
              <a:off x="2678679" y="1910335"/>
              <a:ext cx="219075" cy="304800"/>
            </a:xfrm>
            <a:custGeom>
              <a:avLst/>
              <a:gdLst/>
              <a:ahLst/>
              <a:cxnLst/>
              <a:rect l="0" t="0" r="0" b="0"/>
              <a:pathLst>
                <a:path w="219075" h="304800">
                  <a:moveTo>
                    <a:pt x="65246" y="170974"/>
                  </a:moveTo>
                  <a:lnTo>
                    <a:pt x="149066" y="170974"/>
                  </a:lnTo>
                  <a:lnTo>
                    <a:pt x="149066" y="114776"/>
                  </a:lnTo>
                  <a:lnTo>
                    <a:pt x="65246" y="114776"/>
                  </a:lnTo>
                  <a:lnTo>
                    <a:pt x="65246" y="64294"/>
                  </a:lnTo>
                  <a:lnTo>
                    <a:pt x="209074" y="64294"/>
                  </a:lnTo>
                  <a:lnTo>
                    <a:pt x="209074" y="7144"/>
                  </a:lnTo>
                  <a:lnTo>
                    <a:pt x="7144" y="7144"/>
                  </a:lnTo>
                  <a:lnTo>
                    <a:pt x="7144" y="298609"/>
                  </a:lnTo>
                  <a:lnTo>
                    <a:pt x="215741" y="298609"/>
                  </a:lnTo>
                  <a:lnTo>
                    <a:pt x="215741" y="241459"/>
                  </a:lnTo>
                  <a:lnTo>
                    <a:pt x="65246" y="241459"/>
                  </a:lnTo>
                  <a:close/>
                </a:path>
              </a:pathLst>
            </a:custGeom>
            <a:solidFill>
              <a:schemeClr val="bg1"/>
            </a:solidFill>
            <a:ln w="9525" cap="flat">
              <a:noFill/>
              <a:prstDash val="solid"/>
              <a:miter/>
            </a:ln>
          </p:spPr>
          <p:txBody>
            <a:bodyPr/>
            <a:lstStyle/>
            <a:p>
              <a:endParaRPr lang="en-GB" sz="1800"/>
            </a:p>
          </p:txBody>
        </p:sp>
        <p:sp>
          <p:nvSpPr>
            <p:cNvPr id="16" name="Freeform: Shape 15">
              <a:extLst>
                <a:ext uri="{FF2B5EF4-FFF2-40B4-BE49-F238E27FC236}">
                  <a16:creationId xmlns:a16="http://schemas.microsoft.com/office/drawing/2014/main" id="{F8C71D4F-F332-4A85-BE78-55ECBCF708FD}"/>
                </a:ext>
              </a:extLst>
            </p:cNvPr>
            <p:cNvSpPr/>
            <p:nvPr/>
          </p:nvSpPr>
          <p:spPr>
            <a:xfrm>
              <a:off x="3804534" y="1905572"/>
              <a:ext cx="266700" cy="314325"/>
            </a:xfrm>
            <a:custGeom>
              <a:avLst/>
              <a:gdLst/>
              <a:ahLst/>
              <a:cxnLst/>
              <a:rect l="0" t="0" r="0" b="0"/>
              <a:pathLst>
                <a:path w="266700" h="314325">
                  <a:moveTo>
                    <a:pt x="133826" y="7144"/>
                  </a:moveTo>
                  <a:cubicBezTo>
                    <a:pt x="53816" y="7144"/>
                    <a:pt x="7144" y="69056"/>
                    <a:pt x="7144" y="157639"/>
                  </a:cubicBezTo>
                  <a:cubicBezTo>
                    <a:pt x="7144" y="246221"/>
                    <a:pt x="53816" y="308134"/>
                    <a:pt x="133826" y="308134"/>
                  </a:cubicBezTo>
                  <a:cubicBezTo>
                    <a:pt x="213836" y="308134"/>
                    <a:pt x="260509" y="246221"/>
                    <a:pt x="260509" y="157639"/>
                  </a:cubicBezTo>
                  <a:cubicBezTo>
                    <a:pt x="260509" y="69056"/>
                    <a:pt x="213836" y="7144"/>
                    <a:pt x="133826" y="7144"/>
                  </a:cubicBezTo>
                  <a:close/>
                  <a:moveTo>
                    <a:pt x="133826" y="250031"/>
                  </a:moveTo>
                  <a:cubicBezTo>
                    <a:pt x="87154" y="250031"/>
                    <a:pt x="67151" y="210026"/>
                    <a:pt x="67151" y="157639"/>
                  </a:cubicBezTo>
                  <a:cubicBezTo>
                    <a:pt x="67151" y="105251"/>
                    <a:pt x="87154" y="65246"/>
                    <a:pt x="133826" y="65246"/>
                  </a:cubicBezTo>
                  <a:cubicBezTo>
                    <a:pt x="180499" y="65246"/>
                    <a:pt x="200501" y="105251"/>
                    <a:pt x="200501" y="157639"/>
                  </a:cubicBezTo>
                  <a:cubicBezTo>
                    <a:pt x="200501" y="210026"/>
                    <a:pt x="181451" y="250031"/>
                    <a:pt x="133826" y="250031"/>
                  </a:cubicBezTo>
                  <a:close/>
                </a:path>
              </a:pathLst>
            </a:custGeom>
            <a:solidFill>
              <a:schemeClr val="bg1"/>
            </a:solidFill>
            <a:ln w="9525" cap="flat">
              <a:noFill/>
              <a:prstDash val="solid"/>
              <a:miter/>
            </a:ln>
          </p:spPr>
          <p:txBody>
            <a:bodyPr/>
            <a:lstStyle/>
            <a:p>
              <a:endParaRPr lang="en-GB" sz="1800"/>
            </a:p>
          </p:txBody>
        </p:sp>
        <p:sp>
          <p:nvSpPr>
            <p:cNvPr id="17" name="Freeform: Shape 16">
              <a:extLst>
                <a:ext uri="{FF2B5EF4-FFF2-40B4-BE49-F238E27FC236}">
                  <a16:creationId xmlns:a16="http://schemas.microsoft.com/office/drawing/2014/main" id="{7C3CDB4F-B6E5-4921-AF92-9D37A84BDAFB}"/>
                </a:ext>
              </a:extLst>
            </p:cNvPr>
            <p:cNvSpPr/>
            <p:nvPr/>
          </p:nvSpPr>
          <p:spPr>
            <a:xfrm>
              <a:off x="3500687" y="1905572"/>
              <a:ext cx="266700" cy="314325"/>
            </a:xfrm>
            <a:custGeom>
              <a:avLst/>
              <a:gdLst/>
              <a:ahLst/>
              <a:cxnLst/>
              <a:rect l="0" t="0" r="0" b="0"/>
              <a:pathLst>
                <a:path w="266700" h="314325">
                  <a:moveTo>
                    <a:pt x="133826" y="308134"/>
                  </a:moveTo>
                  <a:cubicBezTo>
                    <a:pt x="213836" y="308134"/>
                    <a:pt x="260509" y="246221"/>
                    <a:pt x="260509" y="157639"/>
                  </a:cubicBezTo>
                  <a:cubicBezTo>
                    <a:pt x="260509" y="69056"/>
                    <a:pt x="213836" y="7144"/>
                    <a:pt x="133826" y="7144"/>
                  </a:cubicBezTo>
                  <a:cubicBezTo>
                    <a:pt x="53816" y="7144"/>
                    <a:pt x="7144" y="69056"/>
                    <a:pt x="7144" y="157639"/>
                  </a:cubicBezTo>
                  <a:cubicBezTo>
                    <a:pt x="7144" y="246221"/>
                    <a:pt x="54769" y="308134"/>
                    <a:pt x="133826" y="308134"/>
                  </a:cubicBezTo>
                  <a:close/>
                  <a:moveTo>
                    <a:pt x="133826" y="65246"/>
                  </a:moveTo>
                  <a:cubicBezTo>
                    <a:pt x="180499" y="65246"/>
                    <a:pt x="200501" y="105251"/>
                    <a:pt x="200501" y="157639"/>
                  </a:cubicBezTo>
                  <a:cubicBezTo>
                    <a:pt x="200501" y="210026"/>
                    <a:pt x="180499" y="250031"/>
                    <a:pt x="133826" y="250031"/>
                  </a:cubicBezTo>
                  <a:cubicBezTo>
                    <a:pt x="87154" y="250031"/>
                    <a:pt x="67151" y="210026"/>
                    <a:pt x="67151" y="157639"/>
                  </a:cubicBezTo>
                  <a:cubicBezTo>
                    <a:pt x="67151" y="105251"/>
                    <a:pt x="87154" y="65246"/>
                    <a:pt x="133826" y="65246"/>
                  </a:cubicBezTo>
                  <a:close/>
                </a:path>
              </a:pathLst>
            </a:custGeom>
            <a:solidFill>
              <a:schemeClr val="bg1"/>
            </a:solidFill>
            <a:ln w="9525" cap="flat">
              <a:noFill/>
              <a:prstDash val="solid"/>
              <a:miter/>
            </a:ln>
          </p:spPr>
          <p:txBody>
            <a:bodyPr/>
            <a:lstStyle/>
            <a:p>
              <a:endParaRPr lang="en-GB" sz="1800"/>
            </a:p>
          </p:txBody>
        </p:sp>
        <p:sp>
          <p:nvSpPr>
            <p:cNvPr id="18" name="Freeform: Shape 17">
              <a:extLst>
                <a:ext uri="{FF2B5EF4-FFF2-40B4-BE49-F238E27FC236}">
                  <a16:creationId xmlns:a16="http://schemas.microsoft.com/office/drawing/2014/main" id="{AFB30D54-7FA5-4578-B7B2-D5090B13A315}"/>
                </a:ext>
              </a:extLst>
            </p:cNvPr>
            <p:cNvSpPr/>
            <p:nvPr/>
          </p:nvSpPr>
          <p:spPr>
            <a:xfrm>
              <a:off x="2931092" y="1904620"/>
              <a:ext cx="238125" cy="314325"/>
            </a:xfrm>
            <a:custGeom>
              <a:avLst/>
              <a:gdLst/>
              <a:ahLst/>
              <a:cxnLst/>
              <a:rect l="0" t="0" r="0" b="0"/>
              <a:pathLst>
                <a:path w="238125" h="314325">
                  <a:moveTo>
                    <a:pt x="136684" y="126206"/>
                  </a:moveTo>
                  <a:cubicBezTo>
                    <a:pt x="90011" y="115729"/>
                    <a:pt x="77629" y="110014"/>
                    <a:pt x="77629" y="90964"/>
                  </a:cubicBezTo>
                  <a:cubicBezTo>
                    <a:pt x="77629" y="77629"/>
                    <a:pt x="88106" y="64294"/>
                    <a:pt x="119539" y="64294"/>
                  </a:cubicBezTo>
                  <a:cubicBezTo>
                    <a:pt x="146209" y="64294"/>
                    <a:pt x="167164" y="74771"/>
                    <a:pt x="186214" y="93821"/>
                  </a:cubicBezTo>
                  <a:lnTo>
                    <a:pt x="228124" y="52864"/>
                  </a:lnTo>
                  <a:cubicBezTo>
                    <a:pt x="200501" y="24289"/>
                    <a:pt x="167164" y="7144"/>
                    <a:pt x="121444" y="7144"/>
                  </a:cubicBezTo>
                  <a:cubicBezTo>
                    <a:pt x="64294" y="7144"/>
                    <a:pt x="17621" y="39529"/>
                    <a:pt x="17621" y="92869"/>
                  </a:cubicBezTo>
                  <a:cubicBezTo>
                    <a:pt x="17621" y="150019"/>
                    <a:pt x="54769" y="167164"/>
                    <a:pt x="109061" y="179546"/>
                  </a:cubicBezTo>
                  <a:cubicBezTo>
                    <a:pt x="164306" y="191929"/>
                    <a:pt x="173831" y="200501"/>
                    <a:pt x="173831" y="219551"/>
                  </a:cubicBezTo>
                  <a:cubicBezTo>
                    <a:pt x="173831" y="241459"/>
                    <a:pt x="157639" y="250984"/>
                    <a:pt x="123349" y="250984"/>
                  </a:cubicBezTo>
                  <a:cubicBezTo>
                    <a:pt x="95726" y="250984"/>
                    <a:pt x="69056" y="241459"/>
                    <a:pt x="49054" y="217646"/>
                  </a:cubicBezTo>
                  <a:lnTo>
                    <a:pt x="7144" y="254794"/>
                  </a:lnTo>
                  <a:cubicBezTo>
                    <a:pt x="29051" y="287179"/>
                    <a:pt x="71914" y="308134"/>
                    <a:pt x="120491" y="308134"/>
                  </a:cubicBezTo>
                  <a:cubicBezTo>
                    <a:pt x="200501" y="308134"/>
                    <a:pt x="234791" y="270986"/>
                    <a:pt x="234791" y="214789"/>
                  </a:cubicBezTo>
                  <a:cubicBezTo>
                    <a:pt x="234791" y="152876"/>
                    <a:pt x="183356" y="136684"/>
                    <a:pt x="136684" y="126206"/>
                  </a:cubicBezTo>
                  <a:close/>
                </a:path>
              </a:pathLst>
            </a:custGeom>
            <a:solidFill>
              <a:schemeClr val="bg1"/>
            </a:solidFill>
            <a:ln w="9525" cap="flat">
              <a:noFill/>
              <a:prstDash val="solid"/>
              <a:miter/>
            </a:ln>
          </p:spPr>
          <p:txBody>
            <a:bodyPr/>
            <a:lstStyle/>
            <a:p>
              <a:endParaRPr lang="en-GB" sz="1800"/>
            </a:p>
          </p:txBody>
        </p:sp>
        <p:sp>
          <p:nvSpPr>
            <p:cNvPr id="19" name="Freeform: Shape 18">
              <a:extLst>
                <a:ext uri="{FF2B5EF4-FFF2-40B4-BE49-F238E27FC236}">
                  <a16:creationId xmlns:a16="http://schemas.microsoft.com/office/drawing/2014/main" id="{05F154D8-D3C5-41A8-89AA-E1889F558CF1}"/>
                </a:ext>
              </a:extLst>
            </p:cNvPr>
            <p:cNvSpPr/>
            <p:nvPr/>
          </p:nvSpPr>
          <p:spPr>
            <a:xfrm>
              <a:off x="2678679" y="2276095"/>
              <a:ext cx="219075" cy="304800"/>
            </a:xfrm>
            <a:custGeom>
              <a:avLst/>
              <a:gdLst/>
              <a:ahLst/>
              <a:cxnLst/>
              <a:rect l="0" t="0" r="0" b="0"/>
              <a:pathLst>
                <a:path w="219075" h="304800">
                  <a:moveTo>
                    <a:pt x="65246" y="170974"/>
                  </a:moveTo>
                  <a:lnTo>
                    <a:pt x="149066" y="170974"/>
                  </a:lnTo>
                  <a:lnTo>
                    <a:pt x="149066" y="114776"/>
                  </a:lnTo>
                  <a:lnTo>
                    <a:pt x="65246" y="114776"/>
                  </a:lnTo>
                  <a:lnTo>
                    <a:pt x="65246" y="64294"/>
                  </a:lnTo>
                  <a:lnTo>
                    <a:pt x="209074" y="64294"/>
                  </a:lnTo>
                  <a:lnTo>
                    <a:pt x="209074" y="7144"/>
                  </a:lnTo>
                  <a:lnTo>
                    <a:pt x="7144" y="7144"/>
                  </a:lnTo>
                  <a:lnTo>
                    <a:pt x="7144" y="298609"/>
                  </a:lnTo>
                  <a:lnTo>
                    <a:pt x="215741" y="298609"/>
                  </a:lnTo>
                  <a:lnTo>
                    <a:pt x="215741" y="241459"/>
                  </a:lnTo>
                  <a:lnTo>
                    <a:pt x="65246" y="241459"/>
                  </a:lnTo>
                  <a:close/>
                </a:path>
              </a:pathLst>
            </a:custGeom>
            <a:solidFill>
              <a:schemeClr val="bg1"/>
            </a:solidFill>
            <a:ln w="9525" cap="flat">
              <a:noFill/>
              <a:prstDash val="solid"/>
              <a:miter/>
            </a:ln>
          </p:spPr>
          <p:txBody>
            <a:bodyPr/>
            <a:lstStyle/>
            <a:p>
              <a:endParaRPr lang="en-GB" sz="1800"/>
            </a:p>
          </p:txBody>
        </p:sp>
        <p:sp>
          <p:nvSpPr>
            <p:cNvPr id="20" name="Freeform: Shape 19">
              <a:extLst>
                <a:ext uri="{FF2B5EF4-FFF2-40B4-BE49-F238E27FC236}">
                  <a16:creationId xmlns:a16="http://schemas.microsoft.com/office/drawing/2014/main" id="{F578C703-3774-45E5-8DF8-A9A275EC806F}"/>
                </a:ext>
              </a:extLst>
            </p:cNvPr>
            <p:cNvSpPr/>
            <p:nvPr/>
          </p:nvSpPr>
          <p:spPr>
            <a:xfrm>
              <a:off x="2931092" y="2270380"/>
              <a:ext cx="238125" cy="314325"/>
            </a:xfrm>
            <a:custGeom>
              <a:avLst/>
              <a:gdLst/>
              <a:ahLst/>
              <a:cxnLst/>
              <a:rect l="0" t="0" r="0" b="0"/>
              <a:pathLst>
                <a:path w="238125" h="314325">
                  <a:moveTo>
                    <a:pt x="136684" y="126206"/>
                  </a:moveTo>
                  <a:cubicBezTo>
                    <a:pt x="90011" y="115729"/>
                    <a:pt x="77629" y="110014"/>
                    <a:pt x="77629" y="90964"/>
                  </a:cubicBezTo>
                  <a:cubicBezTo>
                    <a:pt x="77629" y="77629"/>
                    <a:pt x="88106" y="64294"/>
                    <a:pt x="119539" y="64294"/>
                  </a:cubicBezTo>
                  <a:cubicBezTo>
                    <a:pt x="146209" y="64294"/>
                    <a:pt x="167164" y="74771"/>
                    <a:pt x="186214" y="93821"/>
                  </a:cubicBezTo>
                  <a:lnTo>
                    <a:pt x="228124" y="52864"/>
                  </a:lnTo>
                  <a:cubicBezTo>
                    <a:pt x="200501" y="24289"/>
                    <a:pt x="167164" y="7144"/>
                    <a:pt x="121444" y="7144"/>
                  </a:cubicBezTo>
                  <a:cubicBezTo>
                    <a:pt x="64294" y="7144"/>
                    <a:pt x="17621" y="39529"/>
                    <a:pt x="17621" y="92869"/>
                  </a:cubicBezTo>
                  <a:cubicBezTo>
                    <a:pt x="17621" y="150019"/>
                    <a:pt x="54769" y="167164"/>
                    <a:pt x="109061" y="179546"/>
                  </a:cubicBezTo>
                  <a:cubicBezTo>
                    <a:pt x="164306" y="191929"/>
                    <a:pt x="173831" y="200501"/>
                    <a:pt x="173831" y="219551"/>
                  </a:cubicBezTo>
                  <a:cubicBezTo>
                    <a:pt x="173831" y="241459"/>
                    <a:pt x="157639" y="250984"/>
                    <a:pt x="123349" y="250984"/>
                  </a:cubicBezTo>
                  <a:cubicBezTo>
                    <a:pt x="95726" y="250984"/>
                    <a:pt x="69056" y="241459"/>
                    <a:pt x="49054" y="217646"/>
                  </a:cubicBezTo>
                  <a:lnTo>
                    <a:pt x="7144" y="254794"/>
                  </a:lnTo>
                  <a:cubicBezTo>
                    <a:pt x="29051" y="287179"/>
                    <a:pt x="71914" y="308134"/>
                    <a:pt x="120491" y="308134"/>
                  </a:cubicBezTo>
                  <a:cubicBezTo>
                    <a:pt x="200501" y="308134"/>
                    <a:pt x="234791" y="270986"/>
                    <a:pt x="234791" y="214789"/>
                  </a:cubicBezTo>
                  <a:cubicBezTo>
                    <a:pt x="234791" y="152876"/>
                    <a:pt x="183356" y="136684"/>
                    <a:pt x="136684" y="126206"/>
                  </a:cubicBezTo>
                  <a:close/>
                </a:path>
              </a:pathLst>
            </a:custGeom>
            <a:solidFill>
              <a:schemeClr val="bg1"/>
            </a:solidFill>
            <a:ln w="9525" cap="flat">
              <a:noFill/>
              <a:prstDash val="solid"/>
              <a:miter/>
            </a:ln>
          </p:spPr>
          <p:txBody>
            <a:bodyPr/>
            <a:lstStyle/>
            <a:p>
              <a:endParaRPr lang="en-GB" sz="1800"/>
            </a:p>
          </p:txBody>
        </p:sp>
        <p:sp>
          <p:nvSpPr>
            <p:cNvPr id="21" name="Freeform: Shape 20">
              <a:extLst>
                <a:ext uri="{FF2B5EF4-FFF2-40B4-BE49-F238E27FC236}">
                  <a16:creationId xmlns:a16="http://schemas.microsoft.com/office/drawing/2014/main" id="{8AC9FB19-473A-4CF4-81E5-E1D38A9287BF}"/>
                </a:ext>
              </a:extLst>
            </p:cNvPr>
            <p:cNvSpPr/>
            <p:nvPr/>
          </p:nvSpPr>
          <p:spPr>
            <a:xfrm>
              <a:off x="3513069" y="2271332"/>
              <a:ext cx="266700" cy="314325"/>
            </a:xfrm>
            <a:custGeom>
              <a:avLst/>
              <a:gdLst/>
              <a:ahLst/>
              <a:cxnLst/>
              <a:rect l="0" t="0" r="0" b="0"/>
              <a:pathLst>
                <a:path w="266700" h="314325">
                  <a:moveTo>
                    <a:pt x="133826" y="308134"/>
                  </a:moveTo>
                  <a:cubicBezTo>
                    <a:pt x="213836" y="308134"/>
                    <a:pt x="260509" y="246221"/>
                    <a:pt x="260509" y="157639"/>
                  </a:cubicBezTo>
                  <a:cubicBezTo>
                    <a:pt x="260509" y="69056"/>
                    <a:pt x="213836" y="7144"/>
                    <a:pt x="133826" y="7144"/>
                  </a:cubicBezTo>
                  <a:cubicBezTo>
                    <a:pt x="53816" y="7144"/>
                    <a:pt x="7144" y="69056"/>
                    <a:pt x="7144" y="157639"/>
                  </a:cubicBezTo>
                  <a:cubicBezTo>
                    <a:pt x="7144" y="246221"/>
                    <a:pt x="54769" y="308134"/>
                    <a:pt x="133826" y="308134"/>
                  </a:cubicBezTo>
                  <a:close/>
                  <a:moveTo>
                    <a:pt x="133826" y="65246"/>
                  </a:moveTo>
                  <a:cubicBezTo>
                    <a:pt x="180499" y="65246"/>
                    <a:pt x="200501" y="105251"/>
                    <a:pt x="200501" y="157639"/>
                  </a:cubicBezTo>
                  <a:cubicBezTo>
                    <a:pt x="200501" y="210026"/>
                    <a:pt x="180499" y="250031"/>
                    <a:pt x="133826" y="250031"/>
                  </a:cubicBezTo>
                  <a:cubicBezTo>
                    <a:pt x="87154" y="250031"/>
                    <a:pt x="67151" y="210026"/>
                    <a:pt x="67151" y="157639"/>
                  </a:cubicBezTo>
                  <a:cubicBezTo>
                    <a:pt x="67151" y="105251"/>
                    <a:pt x="87154" y="65246"/>
                    <a:pt x="133826" y="65246"/>
                  </a:cubicBezTo>
                  <a:close/>
                </a:path>
              </a:pathLst>
            </a:custGeom>
            <a:solidFill>
              <a:schemeClr val="bg1"/>
            </a:solidFill>
            <a:ln w="9525" cap="flat">
              <a:noFill/>
              <a:prstDash val="solid"/>
              <a:miter/>
            </a:ln>
          </p:spPr>
          <p:txBody>
            <a:bodyPr/>
            <a:lstStyle/>
            <a:p>
              <a:endParaRPr lang="en-GB" sz="1800"/>
            </a:p>
          </p:txBody>
        </p:sp>
        <p:sp>
          <p:nvSpPr>
            <p:cNvPr id="22" name="Freeform: Shape 21">
              <a:extLst>
                <a:ext uri="{FF2B5EF4-FFF2-40B4-BE49-F238E27FC236}">
                  <a16:creationId xmlns:a16="http://schemas.microsoft.com/office/drawing/2014/main" id="{C7D0DA82-0BD3-45DE-873D-38470EF2FE3D}"/>
                </a:ext>
              </a:extLst>
            </p:cNvPr>
            <p:cNvSpPr/>
            <p:nvPr/>
          </p:nvSpPr>
          <p:spPr>
            <a:xfrm>
              <a:off x="875460" y="1232018"/>
              <a:ext cx="1457325" cy="1638300"/>
            </a:xfrm>
            <a:custGeom>
              <a:avLst/>
              <a:gdLst/>
              <a:ahLst/>
              <a:cxnLst/>
              <a:rect l="0" t="0" r="0" b="0"/>
              <a:pathLst>
                <a:path w="1457325" h="1638300">
                  <a:moveTo>
                    <a:pt x="1138851" y="1138851"/>
                  </a:moveTo>
                  <a:cubicBezTo>
                    <a:pt x="968353" y="1309348"/>
                    <a:pt x="760708" y="1418886"/>
                    <a:pt x="569256" y="1449366"/>
                  </a:cubicBezTo>
                  <a:cubicBezTo>
                    <a:pt x="783568" y="1703684"/>
                    <a:pt x="1176951" y="1510326"/>
                    <a:pt x="1344591" y="1342686"/>
                  </a:cubicBezTo>
                  <a:cubicBezTo>
                    <a:pt x="1350306" y="1336018"/>
                    <a:pt x="1358879" y="1332209"/>
                    <a:pt x="1368404" y="1332209"/>
                  </a:cubicBezTo>
                  <a:cubicBezTo>
                    <a:pt x="1386501" y="1332209"/>
                    <a:pt x="1400788" y="1346496"/>
                    <a:pt x="1400788" y="1364593"/>
                  </a:cubicBezTo>
                  <a:cubicBezTo>
                    <a:pt x="1400788" y="1374118"/>
                    <a:pt x="1396979" y="1382691"/>
                    <a:pt x="1390311" y="1388406"/>
                  </a:cubicBezTo>
                  <a:cubicBezTo>
                    <a:pt x="1127421" y="1650343"/>
                    <a:pt x="746421" y="1720828"/>
                    <a:pt x="540681" y="1514136"/>
                  </a:cubicBezTo>
                  <a:cubicBezTo>
                    <a:pt x="522583" y="1496039"/>
                    <a:pt x="506391" y="1476989"/>
                    <a:pt x="493056" y="1456034"/>
                  </a:cubicBezTo>
                  <a:cubicBezTo>
                    <a:pt x="353038" y="1462701"/>
                    <a:pt x="225403" y="1423648"/>
                    <a:pt x="133011" y="1331256"/>
                  </a:cubicBezTo>
                  <a:cubicBezTo>
                    <a:pt x="-99399" y="1099798"/>
                    <a:pt x="4423" y="648313"/>
                    <a:pt x="326368" y="326368"/>
                  </a:cubicBezTo>
                  <a:cubicBezTo>
                    <a:pt x="648313" y="4423"/>
                    <a:pt x="1099799" y="-99399"/>
                    <a:pt x="1332208" y="133011"/>
                  </a:cubicBezTo>
                  <a:cubicBezTo>
                    <a:pt x="1564618" y="365421"/>
                    <a:pt x="1460796" y="816906"/>
                    <a:pt x="1138851" y="1138851"/>
                  </a:cubicBezTo>
                  <a:lnTo>
                    <a:pt x="1138851" y="1138851"/>
                  </a:lnTo>
                  <a:close/>
                  <a:moveTo>
                    <a:pt x="1093131" y="1093131"/>
                  </a:moveTo>
                  <a:cubicBezTo>
                    <a:pt x="1270296" y="915966"/>
                    <a:pt x="1370308" y="708321"/>
                    <a:pt x="1389358" y="526393"/>
                  </a:cubicBezTo>
                  <a:cubicBezTo>
                    <a:pt x="1208383" y="434001"/>
                    <a:pt x="929301" y="496866"/>
                    <a:pt x="714036" y="712131"/>
                  </a:cubicBezTo>
                  <a:cubicBezTo>
                    <a:pt x="498771" y="927396"/>
                    <a:pt x="435906" y="1207431"/>
                    <a:pt x="529251" y="1389359"/>
                  </a:cubicBezTo>
                  <a:cubicBezTo>
                    <a:pt x="709274" y="1369356"/>
                    <a:pt x="915966" y="1269343"/>
                    <a:pt x="1093131" y="1093131"/>
                  </a:cubicBezTo>
                  <a:lnTo>
                    <a:pt x="1093131" y="1093131"/>
                  </a:lnTo>
                  <a:close/>
                  <a:moveTo>
                    <a:pt x="373041" y="373041"/>
                  </a:moveTo>
                  <a:cubicBezTo>
                    <a:pt x="57763" y="688318"/>
                    <a:pt x="-11769" y="1095036"/>
                    <a:pt x="179683" y="1286489"/>
                  </a:cubicBezTo>
                  <a:cubicBezTo>
                    <a:pt x="249216" y="1356021"/>
                    <a:pt x="346371" y="1391264"/>
                    <a:pt x="457813" y="1392216"/>
                  </a:cubicBezTo>
                  <a:cubicBezTo>
                    <a:pt x="365421" y="1178856"/>
                    <a:pt x="451146" y="881676"/>
                    <a:pt x="667363" y="665458"/>
                  </a:cubicBezTo>
                  <a:cubicBezTo>
                    <a:pt x="882628" y="450193"/>
                    <a:pt x="1178856" y="364468"/>
                    <a:pt x="1392216" y="454956"/>
                  </a:cubicBezTo>
                  <a:cubicBezTo>
                    <a:pt x="1390311" y="344466"/>
                    <a:pt x="1355068" y="248263"/>
                    <a:pt x="1286488" y="178731"/>
                  </a:cubicBezTo>
                  <a:cubicBezTo>
                    <a:pt x="1095036" y="-11769"/>
                    <a:pt x="687366" y="57763"/>
                    <a:pt x="373041" y="373041"/>
                  </a:cubicBezTo>
                  <a:lnTo>
                    <a:pt x="373041" y="373041"/>
                  </a:lnTo>
                  <a:close/>
                </a:path>
              </a:pathLst>
            </a:custGeom>
            <a:solidFill>
              <a:srgbClr val="249FE1"/>
            </a:solidFill>
            <a:ln w="9525" cap="flat">
              <a:noFill/>
              <a:prstDash val="solid"/>
              <a:miter/>
            </a:ln>
          </p:spPr>
          <p:txBody>
            <a:bodyPr/>
            <a:lstStyle/>
            <a:p>
              <a:endParaRPr lang="en-GB" sz="1800"/>
            </a:p>
          </p:txBody>
        </p:sp>
      </p:grpSp>
    </p:spTree>
    <p:extLst>
      <p:ext uri="{BB962C8B-B14F-4D97-AF65-F5344CB8AC3E}">
        <p14:creationId xmlns:p14="http://schemas.microsoft.com/office/powerpoint/2010/main" val="270694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00000" y="2088000"/>
            <a:ext cx="10368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äivämäärän paikkamerkki 3"/>
          <p:cNvSpPr>
            <a:spLocks noGrp="1"/>
          </p:cNvSpPr>
          <p:nvPr>
            <p:ph type="dt" sz="half" idx="10"/>
          </p:nvPr>
        </p:nvSpPr>
        <p:spPr/>
        <p:txBody>
          <a:bodyPr/>
          <a:lstStyle/>
          <a:p>
            <a:fld id="{0621D270-6B62-9A49-9046-5A5F0A1A0CA4}" type="datetime1">
              <a:rPr lang="fi-FI" smtClean="0"/>
              <a:t>1.12.2020</a:t>
            </a:fld>
            <a:endParaRPr lang="fi-FI"/>
          </a:p>
        </p:txBody>
      </p:sp>
      <p:sp>
        <p:nvSpPr>
          <p:cNvPr id="5" name="Alatunnisteen paikkamerkki 4"/>
          <p:cNvSpPr>
            <a:spLocks noGrp="1"/>
          </p:cNvSpPr>
          <p:nvPr>
            <p:ph type="ftr" sz="quarter" idx="11"/>
          </p:nvPr>
        </p:nvSpPr>
        <p:spPr/>
        <p:txBody>
          <a:bodyPr/>
          <a:lstStyle/>
          <a:p>
            <a:r>
              <a:rPr lang="fi-FI"/>
              <a:t>[Etunimi Sukunimi]</a:t>
            </a:r>
          </a:p>
        </p:txBody>
      </p:sp>
      <p:sp>
        <p:nvSpPr>
          <p:cNvPr id="6" name="Dian numeron paikkamerkki 5"/>
          <p:cNvSpPr>
            <a:spLocks noGrp="1"/>
          </p:cNvSpPr>
          <p:nvPr>
            <p:ph type="sldNum" sz="quarter" idx="12"/>
          </p:nvPr>
        </p:nvSpPr>
        <p:spPr/>
        <p:txBody>
          <a:bodyPr/>
          <a:lstStyle/>
          <a:p>
            <a:fld id="{DDE9422E-AB18-498F-A7FF-179425C9812D}" type="slidenum">
              <a:rPr lang="fi-FI" smtClean="0"/>
              <a:t>‹#›</a:t>
            </a:fld>
            <a:endParaRPr lang="fi-FI"/>
          </a:p>
        </p:txBody>
      </p:sp>
      <p:sp>
        <p:nvSpPr>
          <p:cNvPr id="7" name="Otsikko 6">
            <a:extLst>
              <a:ext uri="{FF2B5EF4-FFF2-40B4-BE49-F238E27FC236}">
                <a16:creationId xmlns:a16="http://schemas.microsoft.com/office/drawing/2014/main" id="{8FF9A71E-91DA-403A-976B-1B0C59053A32}"/>
              </a:ext>
            </a:extLst>
          </p:cNvPr>
          <p:cNvSpPr>
            <a:spLocks noGrp="1"/>
          </p:cNvSpPr>
          <p:nvPr>
            <p:ph type="title"/>
          </p:nvPr>
        </p:nvSpPr>
        <p:spPr>
          <a:xfrm>
            <a:off x="900002" y="972000"/>
            <a:ext cx="10369151" cy="900000"/>
          </a:xfrm>
        </p:spPr>
        <p:txBody>
          <a:bodyPr>
            <a:normAutofit/>
          </a:bodyPr>
          <a:lstStyle>
            <a:lvl1pPr algn="l">
              <a:defRPr sz="3800"/>
            </a:lvl1pPr>
          </a:lstStyle>
          <a:p>
            <a:r>
              <a:rPr lang="en-US"/>
              <a:t>Click to edit Master title style</a:t>
            </a:r>
            <a:endParaRPr lang="fi-FI"/>
          </a:p>
        </p:txBody>
      </p:sp>
    </p:spTree>
    <p:extLst>
      <p:ext uri="{BB962C8B-B14F-4D97-AF65-F5344CB8AC3E}">
        <p14:creationId xmlns:p14="http://schemas.microsoft.com/office/powerpoint/2010/main" val="358293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Otsikkodia +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CFDD1CE2-13A6-4604-851F-32B3A8BF6E70}"/>
              </a:ext>
            </a:extLst>
          </p:cNvPr>
          <p:cNvSpPr/>
          <p:nvPr/>
        </p:nvSpPr>
        <p:spPr>
          <a:xfrm>
            <a:off x="1" y="2"/>
            <a:ext cx="12192531" cy="6875175"/>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000" err="1"/>
          </a:p>
        </p:txBody>
      </p:sp>
      <p:sp>
        <p:nvSpPr>
          <p:cNvPr id="2" name="Otsikko 1"/>
          <p:cNvSpPr>
            <a:spLocks noGrp="1"/>
          </p:cNvSpPr>
          <p:nvPr>
            <p:ph type="ctrTitle"/>
          </p:nvPr>
        </p:nvSpPr>
        <p:spPr>
          <a:xfrm>
            <a:off x="6048000" y="2469624"/>
            <a:ext cx="5472000" cy="2511240"/>
          </a:xfrm>
        </p:spPr>
        <p:txBody>
          <a:bodyPr>
            <a:normAutofit/>
          </a:bodyPr>
          <a:lstStyle>
            <a:lvl1pPr algn="l">
              <a:defRPr sz="4700" b="1">
                <a:solidFill>
                  <a:schemeClr val="bg1"/>
                </a:solidFill>
              </a:defRPr>
            </a:lvl1pPr>
          </a:lstStyle>
          <a:p>
            <a:r>
              <a:rPr lang="en-US"/>
              <a:t>Click to edit Master title style</a:t>
            </a:r>
            <a:endParaRPr lang="en-GB"/>
          </a:p>
        </p:txBody>
      </p:sp>
      <p:sp>
        <p:nvSpPr>
          <p:cNvPr id="3" name="Alaotsikko 2"/>
          <p:cNvSpPr>
            <a:spLocks noGrp="1"/>
          </p:cNvSpPr>
          <p:nvPr>
            <p:ph type="subTitle" idx="1"/>
          </p:nvPr>
        </p:nvSpPr>
        <p:spPr>
          <a:xfrm>
            <a:off x="6048000" y="4980864"/>
            <a:ext cx="5472000" cy="824400"/>
          </a:xfrm>
        </p:spPr>
        <p:txBody>
          <a:bodyPr>
            <a:normAutofit/>
          </a:bodyPr>
          <a:lstStyle>
            <a:lvl1pPr marL="0" indent="0" algn="l">
              <a:buNone/>
              <a:defRPr sz="20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GB"/>
          </a:p>
        </p:txBody>
      </p:sp>
      <p:pic>
        <p:nvPicPr>
          <p:cNvPr id="5" name="Graphic 4">
            <a:extLst>
              <a:ext uri="{FF2B5EF4-FFF2-40B4-BE49-F238E27FC236}">
                <a16:creationId xmlns:a16="http://schemas.microsoft.com/office/drawing/2014/main" id="{A120D2F3-472C-4DC9-A7DA-DC85A228A6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949" y="768896"/>
            <a:ext cx="4591051" cy="2581275"/>
          </a:xfrm>
          <a:prstGeom prst="rect">
            <a:avLst/>
          </a:prstGeom>
        </p:spPr>
      </p:pic>
    </p:spTree>
    <p:extLst>
      <p:ext uri="{BB962C8B-B14F-4D97-AF65-F5344CB8AC3E}">
        <p14:creationId xmlns:p14="http://schemas.microsoft.com/office/powerpoint/2010/main" val="276587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en-GB"/>
          </a:p>
        </p:txBody>
      </p:sp>
      <p:sp>
        <p:nvSpPr>
          <p:cNvPr id="5" name="Alatunnisteen paikkamerkki 4"/>
          <p:cNvSpPr>
            <a:spLocks noGrp="1"/>
          </p:cNvSpPr>
          <p:nvPr>
            <p:ph type="ftr" sz="quarter" idx="11"/>
          </p:nvPr>
        </p:nvSpPr>
        <p:spPr/>
        <p:txBody>
          <a:bodyPr/>
          <a:lstStyle/>
          <a:p>
            <a:r>
              <a:rPr lang="en-GB"/>
              <a:t>Tekijätiedot ja/tai esityksen nimi</a:t>
            </a:r>
          </a:p>
        </p:txBody>
      </p:sp>
      <p:sp>
        <p:nvSpPr>
          <p:cNvPr id="6" name="Dian numeron paikkamerkki 5"/>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32408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en-GB"/>
          </a:p>
        </p:txBody>
      </p:sp>
      <p:sp>
        <p:nvSpPr>
          <p:cNvPr id="3" name="Sisällön paikkamerkki 2"/>
          <p:cNvSpPr>
            <a:spLocks noGrp="1"/>
          </p:cNvSpPr>
          <p:nvPr>
            <p:ph sz="half" idx="1"/>
          </p:nvPr>
        </p:nvSpPr>
        <p:spPr>
          <a:xfrm>
            <a:off x="900001" y="1116000"/>
            <a:ext cx="5112703" cy="49212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isällön paikkamerkki 3"/>
          <p:cNvSpPr>
            <a:spLocks noGrp="1"/>
          </p:cNvSpPr>
          <p:nvPr>
            <p:ph sz="half" idx="2"/>
          </p:nvPr>
        </p:nvSpPr>
        <p:spPr>
          <a:xfrm>
            <a:off x="6156449" y="1116000"/>
            <a:ext cx="5112703" cy="49212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äivämäärän paikkamerkki 4"/>
          <p:cNvSpPr>
            <a:spLocks noGrp="1"/>
          </p:cNvSpPr>
          <p:nvPr>
            <p:ph type="dt" sz="half" idx="10"/>
          </p:nvPr>
        </p:nvSpPr>
        <p:spPr/>
        <p:txBody>
          <a:bodyPr/>
          <a:lstStyle/>
          <a:p>
            <a:fld id="{B09F24C7-5009-8940-A549-53FFE3FC28FE}" type="datetime1">
              <a:rPr lang="fi-FI" smtClean="0"/>
              <a:t>1.12.2020</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381205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2" name="Otsikko 1"/>
          <p:cNvSpPr>
            <a:spLocks noGrp="1"/>
          </p:cNvSpPr>
          <p:nvPr>
            <p:ph type="title"/>
          </p:nvPr>
        </p:nvSpPr>
        <p:spPr>
          <a:xfrm>
            <a:off x="900001" y="972000"/>
            <a:ext cx="3971864" cy="792000"/>
          </a:xfrm>
        </p:spPr>
        <p:txBody>
          <a:bodyPr/>
          <a:lstStyle>
            <a:lvl1pPr algn="l">
              <a:defRPr/>
            </a:lvl1pPr>
          </a:lstStyle>
          <a:p>
            <a:r>
              <a:rPr lang="en-US"/>
              <a:t>Click to edit Master title style</a:t>
            </a:r>
            <a:endParaRPr lang="en-GB"/>
          </a:p>
        </p:txBody>
      </p:sp>
      <p:sp>
        <p:nvSpPr>
          <p:cNvPr id="3" name="Sisällön paikkamerkki 2"/>
          <p:cNvSpPr>
            <a:spLocks noGrp="1"/>
          </p:cNvSpPr>
          <p:nvPr>
            <p:ph sz="half" idx="1"/>
          </p:nvPr>
        </p:nvSpPr>
        <p:spPr>
          <a:xfrm>
            <a:off x="900001" y="2088000"/>
            <a:ext cx="3971865" cy="39600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isällön paikkamerkki 8">
            <a:extLst>
              <a:ext uri="{FF2B5EF4-FFF2-40B4-BE49-F238E27FC236}">
                <a16:creationId xmlns:a16="http://schemas.microsoft.com/office/drawing/2014/main" id="{1C9D1DDA-5C51-486E-A018-20AE78CA7130}"/>
              </a:ext>
            </a:extLst>
          </p:cNvPr>
          <p:cNvSpPr>
            <a:spLocks noGrp="1"/>
          </p:cNvSpPr>
          <p:nvPr>
            <p:ph sz="quarter" idx="15"/>
          </p:nvPr>
        </p:nvSpPr>
        <p:spPr>
          <a:xfrm>
            <a:off x="5016501" y="972000"/>
            <a:ext cx="6264275" cy="5078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Päivämäärän paikkamerkki 10">
            <a:extLst>
              <a:ext uri="{FF2B5EF4-FFF2-40B4-BE49-F238E27FC236}">
                <a16:creationId xmlns:a16="http://schemas.microsoft.com/office/drawing/2014/main" id="{058872BA-A0FF-4D8A-B15D-D04208A366BF}"/>
              </a:ext>
            </a:extLst>
          </p:cNvPr>
          <p:cNvSpPr>
            <a:spLocks noGrp="1"/>
          </p:cNvSpPr>
          <p:nvPr>
            <p:ph type="dt" sz="half" idx="16"/>
          </p:nvPr>
        </p:nvSpPr>
        <p:spPr/>
        <p:txBody>
          <a:bodyPr/>
          <a:lstStyle/>
          <a:p>
            <a:fld id="{BB2F0995-CCE5-DA4E-A563-44A44E27E13C}" type="datetime1">
              <a:rPr lang="fi-FI" smtClean="0"/>
              <a:t>1.12.2020</a:t>
            </a:fld>
            <a:endParaRPr lang="fi-FI"/>
          </a:p>
        </p:txBody>
      </p:sp>
      <p:sp>
        <p:nvSpPr>
          <p:cNvPr id="12" name="Alatunnisteen paikkamerkki 11">
            <a:extLst>
              <a:ext uri="{FF2B5EF4-FFF2-40B4-BE49-F238E27FC236}">
                <a16:creationId xmlns:a16="http://schemas.microsoft.com/office/drawing/2014/main" id="{3D5D2E28-39DE-400E-BBC0-A22C08D4510B}"/>
              </a:ext>
            </a:extLst>
          </p:cNvPr>
          <p:cNvSpPr>
            <a:spLocks noGrp="1"/>
          </p:cNvSpPr>
          <p:nvPr>
            <p:ph type="ftr" sz="quarter" idx="17"/>
          </p:nvPr>
        </p:nvSpPr>
        <p:spPr/>
        <p:txBody>
          <a:bodyPr/>
          <a:lstStyle/>
          <a:p>
            <a:r>
              <a:rPr lang="fi-FI"/>
              <a:t>[Etunimi Sukunimi]</a:t>
            </a:r>
          </a:p>
        </p:txBody>
      </p:sp>
      <p:sp>
        <p:nvSpPr>
          <p:cNvPr id="13" name="Dian numeron paikkamerkki 12">
            <a:extLst>
              <a:ext uri="{FF2B5EF4-FFF2-40B4-BE49-F238E27FC236}">
                <a16:creationId xmlns:a16="http://schemas.microsoft.com/office/drawing/2014/main" id="{991A41F9-4BD7-460C-B3AA-77CECA2B78D6}"/>
              </a:ext>
            </a:extLst>
          </p:cNvPr>
          <p:cNvSpPr>
            <a:spLocks noGrp="1"/>
          </p:cNvSpPr>
          <p:nvPr>
            <p:ph type="sldNum" sz="quarter" idx="18"/>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370517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Väliotsikko">
    <p:bg>
      <p:bgPr>
        <a:solidFill>
          <a:schemeClr val="tx2"/>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00189D4-CA77-444A-A8F4-85A8B420D96C}"/>
              </a:ext>
            </a:extLst>
          </p:cNvPr>
          <p:cNvSpPr>
            <a:spLocks noGrp="1"/>
          </p:cNvSpPr>
          <p:nvPr>
            <p:ph type="title"/>
          </p:nvPr>
        </p:nvSpPr>
        <p:spPr>
          <a:xfrm>
            <a:off x="943383" y="1556792"/>
            <a:ext cx="10369151" cy="3493643"/>
          </a:xfrm>
        </p:spPr>
        <p:txBody>
          <a:bodyPr anchor="ctr">
            <a:normAutofit/>
          </a:bodyPr>
          <a:lstStyle>
            <a:lvl1pPr algn="ctr">
              <a:defRPr sz="4700">
                <a:solidFill>
                  <a:schemeClr val="bg1"/>
                </a:solidFill>
              </a:defRPr>
            </a:lvl1pPr>
          </a:lstStyle>
          <a:p>
            <a:r>
              <a:rPr lang="en-US"/>
              <a:t>Click to edit Master title style</a:t>
            </a:r>
            <a:endParaRPr lang="fi-FI"/>
          </a:p>
        </p:txBody>
      </p:sp>
      <p:sp>
        <p:nvSpPr>
          <p:cNvPr id="6" name="Päivämäärän paikkamerkki 5">
            <a:extLst>
              <a:ext uri="{FF2B5EF4-FFF2-40B4-BE49-F238E27FC236}">
                <a16:creationId xmlns:a16="http://schemas.microsoft.com/office/drawing/2014/main" id="{ECC288C9-1005-4DD1-93E6-A124B0FDBABC}"/>
              </a:ext>
            </a:extLst>
          </p:cNvPr>
          <p:cNvSpPr>
            <a:spLocks noGrp="1"/>
          </p:cNvSpPr>
          <p:nvPr>
            <p:ph type="dt" sz="half" idx="10"/>
          </p:nvPr>
        </p:nvSpPr>
        <p:spPr/>
        <p:txBody>
          <a:bodyPr/>
          <a:lstStyle>
            <a:lvl1pPr>
              <a:defRPr>
                <a:solidFill>
                  <a:schemeClr val="bg1"/>
                </a:solidFill>
              </a:defRPr>
            </a:lvl1pPr>
          </a:lstStyle>
          <a:p>
            <a:fld id="{2A4337BB-57DD-174D-8A05-97AEB66AC8CF}" type="datetime1">
              <a:rPr lang="fi-FI" smtClean="0"/>
              <a:t>1.12.2020</a:t>
            </a:fld>
            <a:endParaRPr lang="fi-FI"/>
          </a:p>
        </p:txBody>
      </p:sp>
      <p:sp>
        <p:nvSpPr>
          <p:cNvPr id="8" name="Alatunnisteen paikkamerkki 7">
            <a:extLst>
              <a:ext uri="{FF2B5EF4-FFF2-40B4-BE49-F238E27FC236}">
                <a16:creationId xmlns:a16="http://schemas.microsoft.com/office/drawing/2014/main" id="{D88E3F06-4E73-4F9D-B5FE-06E46C090E2C}"/>
              </a:ext>
            </a:extLst>
          </p:cNvPr>
          <p:cNvSpPr>
            <a:spLocks noGrp="1"/>
          </p:cNvSpPr>
          <p:nvPr>
            <p:ph type="ftr" sz="quarter" idx="11"/>
          </p:nvPr>
        </p:nvSpPr>
        <p:spPr/>
        <p:txBody>
          <a:bodyPr/>
          <a:lstStyle>
            <a:lvl1pPr>
              <a:defRPr>
                <a:solidFill>
                  <a:schemeClr val="bg1"/>
                </a:solidFill>
              </a:defRPr>
            </a:lvl1pPr>
          </a:lstStyle>
          <a:p>
            <a:r>
              <a:rPr lang="fi-FI"/>
              <a:t>[Etunimi Sukunimi]</a:t>
            </a:r>
          </a:p>
        </p:txBody>
      </p:sp>
      <p:sp>
        <p:nvSpPr>
          <p:cNvPr id="9" name="Dian numeron paikkamerkki 8">
            <a:extLst>
              <a:ext uri="{FF2B5EF4-FFF2-40B4-BE49-F238E27FC236}">
                <a16:creationId xmlns:a16="http://schemas.microsoft.com/office/drawing/2014/main" id="{436FC7A8-4E7E-46E4-8243-42830BBF85A6}"/>
              </a:ext>
            </a:extLst>
          </p:cNvPr>
          <p:cNvSpPr>
            <a:spLocks noGrp="1"/>
          </p:cNvSpPr>
          <p:nvPr>
            <p:ph type="sldNum" sz="quarter" idx="12"/>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14" name="Graphic 13">
            <a:extLst>
              <a:ext uri="{FF2B5EF4-FFF2-40B4-BE49-F238E27FC236}">
                <a16:creationId xmlns:a16="http://schemas.microsoft.com/office/drawing/2014/main" id="{2BE726E9-6048-41BB-B8E4-772EA94FCDB0}"/>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3557286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äliotsikko +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CFDD1CE2-13A6-4604-851F-32B3A8BF6E70}"/>
              </a:ext>
            </a:extLst>
          </p:cNvPr>
          <p:cNvSpPr/>
          <p:nvPr/>
        </p:nvSpPr>
        <p:spPr>
          <a:xfrm>
            <a:off x="1" y="2"/>
            <a:ext cx="12192531" cy="6875175"/>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000" err="1"/>
          </a:p>
        </p:txBody>
      </p:sp>
      <p:sp>
        <p:nvSpPr>
          <p:cNvPr id="5" name="Otsikko 4">
            <a:extLst>
              <a:ext uri="{FF2B5EF4-FFF2-40B4-BE49-F238E27FC236}">
                <a16:creationId xmlns:a16="http://schemas.microsoft.com/office/drawing/2014/main" id="{100189D4-CA77-444A-A8F4-85A8B420D96C}"/>
              </a:ext>
            </a:extLst>
          </p:cNvPr>
          <p:cNvSpPr>
            <a:spLocks noGrp="1"/>
          </p:cNvSpPr>
          <p:nvPr>
            <p:ph type="title"/>
          </p:nvPr>
        </p:nvSpPr>
        <p:spPr>
          <a:xfrm>
            <a:off x="943383" y="1556792"/>
            <a:ext cx="10369151" cy="3493643"/>
          </a:xfrm>
        </p:spPr>
        <p:txBody>
          <a:bodyPr anchor="ctr">
            <a:normAutofit/>
          </a:bodyPr>
          <a:lstStyle>
            <a:lvl1pPr algn="ctr">
              <a:defRPr sz="4700">
                <a:solidFill>
                  <a:schemeClr val="bg1"/>
                </a:solidFill>
              </a:defRPr>
            </a:lvl1pPr>
          </a:lstStyle>
          <a:p>
            <a:r>
              <a:rPr lang="en-US"/>
              <a:t>Click to edit Master title style</a:t>
            </a:r>
            <a:endParaRPr lang="fi-FI"/>
          </a:p>
        </p:txBody>
      </p:sp>
      <p:sp>
        <p:nvSpPr>
          <p:cNvPr id="6" name="Päivämäärän paikkamerkki 5">
            <a:extLst>
              <a:ext uri="{FF2B5EF4-FFF2-40B4-BE49-F238E27FC236}">
                <a16:creationId xmlns:a16="http://schemas.microsoft.com/office/drawing/2014/main" id="{ECC288C9-1005-4DD1-93E6-A124B0FDBABC}"/>
              </a:ext>
            </a:extLst>
          </p:cNvPr>
          <p:cNvSpPr>
            <a:spLocks noGrp="1"/>
          </p:cNvSpPr>
          <p:nvPr>
            <p:ph type="dt" sz="half" idx="10"/>
          </p:nvPr>
        </p:nvSpPr>
        <p:spPr/>
        <p:txBody>
          <a:bodyPr/>
          <a:lstStyle>
            <a:lvl1pPr>
              <a:defRPr>
                <a:solidFill>
                  <a:schemeClr val="bg1"/>
                </a:solidFill>
              </a:defRPr>
            </a:lvl1pPr>
          </a:lstStyle>
          <a:p>
            <a:fld id="{0CA1CA92-0299-804A-9F6C-899E6202DAF3}" type="datetime1">
              <a:rPr lang="fi-FI" smtClean="0"/>
              <a:t>1.12.2020</a:t>
            </a:fld>
            <a:endParaRPr lang="fi-FI"/>
          </a:p>
        </p:txBody>
      </p:sp>
      <p:sp>
        <p:nvSpPr>
          <p:cNvPr id="8" name="Alatunnisteen paikkamerkki 7">
            <a:extLst>
              <a:ext uri="{FF2B5EF4-FFF2-40B4-BE49-F238E27FC236}">
                <a16:creationId xmlns:a16="http://schemas.microsoft.com/office/drawing/2014/main" id="{D88E3F06-4E73-4F9D-B5FE-06E46C090E2C}"/>
              </a:ext>
            </a:extLst>
          </p:cNvPr>
          <p:cNvSpPr>
            <a:spLocks noGrp="1"/>
          </p:cNvSpPr>
          <p:nvPr>
            <p:ph type="ftr" sz="quarter" idx="11"/>
          </p:nvPr>
        </p:nvSpPr>
        <p:spPr/>
        <p:txBody>
          <a:bodyPr/>
          <a:lstStyle>
            <a:lvl1pPr>
              <a:defRPr>
                <a:solidFill>
                  <a:schemeClr val="bg1"/>
                </a:solidFill>
              </a:defRPr>
            </a:lvl1pPr>
          </a:lstStyle>
          <a:p>
            <a:r>
              <a:rPr lang="fi-FI"/>
              <a:t>[Etunimi Sukunimi]</a:t>
            </a:r>
          </a:p>
        </p:txBody>
      </p:sp>
      <p:sp>
        <p:nvSpPr>
          <p:cNvPr id="9" name="Dian numeron paikkamerkki 8">
            <a:extLst>
              <a:ext uri="{FF2B5EF4-FFF2-40B4-BE49-F238E27FC236}">
                <a16:creationId xmlns:a16="http://schemas.microsoft.com/office/drawing/2014/main" id="{436FC7A8-4E7E-46E4-8243-42830BBF85A6}"/>
              </a:ext>
            </a:extLst>
          </p:cNvPr>
          <p:cNvSpPr>
            <a:spLocks noGrp="1"/>
          </p:cNvSpPr>
          <p:nvPr>
            <p:ph type="sldNum" sz="quarter" idx="12"/>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14" name="Graphic 13">
            <a:extLst>
              <a:ext uri="{FF2B5EF4-FFF2-40B4-BE49-F238E27FC236}">
                <a16:creationId xmlns:a16="http://schemas.microsoft.com/office/drawing/2014/main" id="{2BE726E9-6048-41BB-B8E4-772EA94FCDB0}"/>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2666685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en-US"/>
              <a:t>Click to edit Master title style</a:t>
            </a:r>
            <a:endParaRPr lang="en-GB"/>
          </a:p>
        </p:txBody>
      </p:sp>
      <p:sp>
        <p:nvSpPr>
          <p:cNvPr id="3" name="Tekstin paikkamerkki 2"/>
          <p:cNvSpPr>
            <a:spLocks noGrp="1"/>
          </p:cNvSpPr>
          <p:nvPr>
            <p:ph type="body" idx="1"/>
          </p:nvPr>
        </p:nvSpPr>
        <p:spPr>
          <a:xfrm>
            <a:off x="900002" y="1137601"/>
            <a:ext cx="5112703" cy="639763"/>
          </a:xfrm>
        </p:spPr>
        <p:txBody>
          <a:bodyPr anchor="b">
            <a:normAutofit/>
          </a:bodyPr>
          <a:lstStyle>
            <a:lvl1pPr marL="0" indent="0">
              <a:buNone/>
              <a:defRPr sz="2000"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4" name="Sisällön paikkamerkki 3"/>
          <p:cNvSpPr>
            <a:spLocks noGrp="1"/>
          </p:cNvSpPr>
          <p:nvPr>
            <p:ph sz="half" idx="2"/>
          </p:nvPr>
        </p:nvSpPr>
        <p:spPr>
          <a:xfrm>
            <a:off x="900002" y="1821600"/>
            <a:ext cx="5112703" cy="4237200"/>
          </a:xfrm>
        </p:spPr>
        <p:txBody>
          <a:bodyPr>
            <a:normAutofit/>
          </a:bodyPr>
          <a:lstStyle>
            <a:lvl1pPr>
              <a:defRPr sz="2000"/>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kstin paikkamerkki 4"/>
          <p:cNvSpPr>
            <a:spLocks noGrp="1"/>
          </p:cNvSpPr>
          <p:nvPr>
            <p:ph type="body" sz="quarter" idx="3"/>
          </p:nvPr>
        </p:nvSpPr>
        <p:spPr>
          <a:xfrm>
            <a:off x="6156449" y="1137601"/>
            <a:ext cx="5112703" cy="639763"/>
          </a:xfrm>
        </p:spPr>
        <p:txBody>
          <a:bodyPr anchor="b">
            <a:normAutofit/>
          </a:bodyPr>
          <a:lstStyle>
            <a:lvl1pPr marL="0" indent="0">
              <a:buNone/>
              <a:defRPr sz="2000"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Edit Master text styles</a:t>
            </a:r>
          </a:p>
        </p:txBody>
      </p:sp>
      <p:sp>
        <p:nvSpPr>
          <p:cNvPr id="6" name="Sisällön paikkamerkki 5"/>
          <p:cNvSpPr>
            <a:spLocks noGrp="1"/>
          </p:cNvSpPr>
          <p:nvPr>
            <p:ph sz="quarter" idx="4"/>
          </p:nvPr>
        </p:nvSpPr>
        <p:spPr>
          <a:xfrm>
            <a:off x="6156449" y="1821600"/>
            <a:ext cx="5112703" cy="4237200"/>
          </a:xfrm>
        </p:spPr>
        <p:txBody>
          <a:bodyPr>
            <a:normAutofit/>
          </a:bodyPr>
          <a:lstStyle>
            <a:lvl1pPr>
              <a:defRPr sz="2000"/>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äivämäärän paikkamerkki 6"/>
          <p:cNvSpPr>
            <a:spLocks noGrp="1"/>
          </p:cNvSpPr>
          <p:nvPr>
            <p:ph type="dt" sz="half" idx="10"/>
          </p:nvPr>
        </p:nvSpPr>
        <p:spPr/>
        <p:txBody>
          <a:bodyPr/>
          <a:lstStyle/>
          <a:p>
            <a:fld id="{1798781B-0912-D546-9504-812C741B9A3D}" type="datetime1">
              <a:rPr lang="fi-FI" smtClean="0"/>
              <a:t>1.12.2020</a:t>
            </a:fld>
            <a:endParaRPr lang="fi-FI"/>
          </a:p>
        </p:txBody>
      </p:sp>
      <p:sp>
        <p:nvSpPr>
          <p:cNvPr id="8" name="Alatunnisteen paikkamerkki 7"/>
          <p:cNvSpPr>
            <a:spLocks noGrp="1"/>
          </p:cNvSpPr>
          <p:nvPr>
            <p:ph type="ftr" sz="quarter" idx="11"/>
          </p:nvPr>
        </p:nvSpPr>
        <p:spPr/>
        <p:txBody>
          <a:bodyPr/>
          <a:lstStyle/>
          <a:p>
            <a:r>
              <a:rPr lang="fi-FI"/>
              <a:t>[Etunimi Sukunimi]</a:t>
            </a:r>
          </a:p>
        </p:txBody>
      </p:sp>
      <p:sp>
        <p:nvSpPr>
          <p:cNvPr id="9" name="Dian numeron paikkamerkki 8"/>
          <p:cNvSpPr>
            <a:spLocks noGrp="1"/>
          </p:cNvSpPr>
          <p:nvPr>
            <p:ph type="sldNum" sz="quarter" idx="12"/>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1395791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6110514" y="0"/>
            <a:ext cx="6081487" cy="6858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900000" y="980728"/>
            <a:ext cx="4752000" cy="900000"/>
          </a:xfrm>
        </p:spPr>
        <p:txBody>
          <a:bodyPr>
            <a:noAutofit/>
          </a:bodyPr>
          <a:lstStyle>
            <a:lvl1pPr algn="l">
              <a:defRPr sz="3800"/>
            </a:lvl1pPr>
          </a:lstStyle>
          <a:p>
            <a:r>
              <a:rPr lang="en-US"/>
              <a:t>Click to edit Master title style</a:t>
            </a:r>
            <a:endParaRPr lang="en-GB"/>
          </a:p>
        </p:txBody>
      </p:sp>
      <p:sp>
        <p:nvSpPr>
          <p:cNvPr id="3" name="Sisällön paikkamerkki 2"/>
          <p:cNvSpPr>
            <a:spLocks noGrp="1"/>
          </p:cNvSpPr>
          <p:nvPr>
            <p:ph sz="half" idx="1"/>
          </p:nvPr>
        </p:nvSpPr>
        <p:spPr>
          <a:xfrm>
            <a:off x="899999" y="2088000"/>
            <a:ext cx="4752000" cy="3960000"/>
          </a:xfrm>
        </p:spPr>
        <p:txBody>
          <a:bodyPr>
            <a:normAutofit/>
          </a:bodyPr>
          <a:lstStyle>
            <a:lvl1pPr>
              <a:defRPr sz="2000"/>
            </a:lvl1pPr>
            <a:lvl2pPr>
              <a:defRPr sz="2000"/>
            </a:lvl2pPr>
            <a:lvl3pPr>
              <a:defRPr sz="2000"/>
            </a:lvl3pPr>
            <a:lvl4pPr>
              <a:defRPr sz="2000"/>
            </a:lvl4pPr>
            <a:lvl5pPr>
              <a:defRPr sz="20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kstin paikkamerkki 13">
            <a:extLst>
              <a:ext uri="{FF2B5EF4-FFF2-40B4-BE49-F238E27FC236}">
                <a16:creationId xmlns:a16="http://schemas.microsoft.com/office/drawing/2014/main" id="{76F6F8E9-8B1B-4EEE-A9BE-C578D70898FE}"/>
              </a:ext>
            </a:extLst>
          </p:cNvPr>
          <p:cNvSpPr>
            <a:spLocks noGrp="1"/>
          </p:cNvSpPr>
          <p:nvPr>
            <p:ph type="body" sz="quarter" idx="14" hasCustomPrompt="1"/>
          </p:nvPr>
        </p:nvSpPr>
        <p:spPr>
          <a:xfrm>
            <a:off x="10820417" y="6226593"/>
            <a:ext cx="1284711" cy="614956"/>
          </a:xfrm>
          <a:blipFill>
            <a:blip r:embed="rId2">
              <a:extLst>
                <a:ext uri="{96DAC541-7B7A-43D3-8B79-37D633B846F1}">
                  <asvg:svgBlip xmlns:asvg="http://schemas.microsoft.com/office/drawing/2016/SVG/main" r:embed="rId3"/>
                </a:ext>
              </a:extLst>
            </a:blip>
            <a:stretch>
              <a:fillRect t="-15602" b="-1"/>
            </a:stretch>
          </a:blipFill>
        </p:spPr>
        <p:txBody>
          <a:bodyPr>
            <a:normAutofit/>
          </a:bodyPr>
          <a:lstStyle>
            <a:lvl1pPr>
              <a:defRPr sz="1600">
                <a:noFill/>
              </a:defRPr>
            </a:lvl1pPr>
          </a:lstStyle>
          <a:p>
            <a:pPr lvl="0"/>
            <a:r>
              <a:rPr lang="fi-FI"/>
              <a:t>vain logo</a:t>
            </a:r>
          </a:p>
        </p:txBody>
      </p:sp>
      <p:sp>
        <p:nvSpPr>
          <p:cNvPr id="15" name="Päivämäärän paikkamerkki 14">
            <a:extLst>
              <a:ext uri="{FF2B5EF4-FFF2-40B4-BE49-F238E27FC236}">
                <a16:creationId xmlns:a16="http://schemas.microsoft.com/office/drawing/2014/main" id="{8DFD771D-4FE5-41F6-99EE-08258622B74F}"/>
              </a:ext>
            </a:extLst>
          </p:cNvPr>
          <p:cNvSpPr>
            <a:spLocks noGrp="1"/>
          </p:cNvSpPr>
          <p:nvPr>
            <p:ph type="dt" sz="half" idx="15"/>
          </p:nvPr>
        </p:nvSpPr>
        <p:spPr/>
        <p:txBody>
          <a:bodyPr/>
          <a:lstStyle>
            <a:lvl1pPr>
              <a:defRPr>
                <a:noFill/>
              </a:defRPr>
            </a:lvl1pPr>
          </a:lstStyle>
          <a:p>
            <a:fld id="{67C151CA-9405-9B4F-A322-A6BB69EF597F}" type="datetime1">
              <a:rPr lang="fi-FI" smtClean="0"/>
              <a:t>1.12.2020</a:t>
            </a:fld>
            <a:endParaRPr lang="fi-FI"/>
          </a:p>
        </p:txBody>
      </p:sp>
      <p:sp>
        <p:nvSpPr>
          <p:cNvPr id="16" name="Alatunnisteen paikkamerkki 15">
            <a:extLst>
              <a:ext uri="{FF2B5EF4-FFF2-40B4-BE49-F238E27FC236}">
                <a16:creationId xmlns:a16="http://schemas.microsoft.com/office/drawing/2014/main" id="{6622E753-495C-41E1-B8D4-E2758AAB33FD}"/>
              </a:ext>
            </a:extLst>
          </p:cNvPr>
          <p:cNvSpPr>
            <a:spLocks noGrp="1"/>
          </p:cNvSpPr>
          <p:nvPr>
            <p:ph type="ftr" sz="quarter" idx="16"/>
          </p:nvPr>
        </p:nvSpPr>
        <p:spPr/>
        <p:txBody>
          <a:bodyPr/>
          <a:lstStyle>
            <a:lvl1pPr>
              <a:defRPr>
                <a:noFill/>
              </a:defRPr>
            </a:lvl1pPr>
          </a:lstStyle>
          <a:p>
            <a:r>
              <a:rPr lang="fi-FI"/>
              <a:t>[Etunimi Sukunimi]</a:t>
            </a:r>
          </a:p>
        </p:txBody>
      </p:sp>
      <p:sp>
        <p:nvSpPr>
          <p:cNvPr id="17" name="Dian numeron paikkamerkki 16">
            <a:extLst>
              <a:ext uri="{FF2B5EF4-FFF2-40B4-BE49-F238E27FC236}">
                <a16:creationId xmlns:a16="http://schemas.microsoft.com/office/drawing/2014/main" id="{4DB4319C-5F45-4366-ADBE-768B9E6C8848}"/>
              </a:ext>
            </a:extLst>
          </p:cNvPr>
          <p:cNvSpPr>
            <a:spLocks noGrp="1"/>
          </p:cNvSpPr>
          <p:nvPr>
            <p:ph type="sldNum" sz="quarter" idx="17"/>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231488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21569" y="0"/>
            <a:ext cx="12213569" cy="4968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900002" y="5293717"/>
            <a:ext cx="10380775" cy="765772"/>
          </a:xfrm>
        </p:spPr>
        <p:txBody>
          <a:bodyPr anchor="t">
            <a:normAutofit/>
          </a:bodyPr>
          <a:lstStyle>
            <a:lvl1pPr algn="ctr">
              <a:defRPr sz="2000" b="0"/>
            </a:lvl1pPr>
          </a:lstStyle>
          <a:p>
            <a:r>
              <a:rPr lang="en-US"/>
              <a:t>Click to edit Master title style</a:t>
            </a:r>
            <a:endParaRPr lang="en-GB"/>
          </a:p>
        </p:txBody>
      </p:sp>
      <p:sp>
        <p:nvSpPr>
          <p:cNvPr id="5" name="Päivämäärän paikkamerkki 4"/>
          <p:cNvSpPr>
            <a:spLocks noGrp="1"/>
          </p:cNvSpPr>
          <p:nvPr>
            <p:ph type="dt" sz="half" idx="10"/>
          </p:nvPr>
        </p:nvSpPr>
        <p:spPr/>
        <p:txBody>
          <a:bodyPr/>
          <a:lstStyle/>
          <a:p>
            <a:fld id="{7E67FD8B-E668-A74C-9336-7A984D940FAF}" type="datetime1">
              <a:rPr lang="fi-FI" smtClean="0"/>
              <a:t>1.12.2020</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3400570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180000" y="180000"/>
            <a:ext cx="5760000" cy="4824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180001" y="5190576"/>
            <a:ext cx="5760001" cy="868912"/>
          </a:xfrm>
        </p:spPr>
        <p:txBody>
          <a:bodyPr anchor="t">
            <a:normAutofit/>
          </a:bodyPr>
          <a:lstStyle>
            <a:lvl1pPr algn="ctr">
              <a:defRPr sz="1600" b="0"/>
            </a:lvl1pPr>
          </a:lstStyle>
          <a:p>
            <a:r>
              <a:rPr lang="en-US"/>
              <a:t>Click to edit Master title style</a:t>
            </a:r>
            <a:endParaRPr lang="en-GB"/>
          </a:p>
        </p:txBody>
      </p:sp>
      <p:sp>
        <p:nvSpPr>
          <p:cNvPr id="8" name="Kuvan paikkamerkki 9">
            <a:extLst>
              <a:ext uri="{FF2B5EF4-FFF2-40B4-BE49-F238E27FC236}">
                <a16:creationId xmlns:a16="http://schemas.microsoft.com/office/drawing/2014/main" id="{D20C0323-59C1-4D8E-8733-BFB6DB0008A4}"/>
              </a:ext>
            </a:extLst>
          </p:cNvPr>
          <p:cNvSpPr>
            <a:spLocks noGrp="1"/>
          </p:cNvSpPr>
          <p:nvPr>
            <p:ph type="pic" sz="quarter" idx="14"/>
          </p:nvPr>
        </p:nvSpPr>
        <p:spPr>
          <a:xfrm>
            <a:off x="6211628" y="172853"/>
            <a:ext cx="5760000" cy="4824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5" name="Päivämäärän paikkamerkki 4"/>
          <p:cNvSpPr>
            <a:spLocks noGrp="1"/>
          </p:cNvSpPr>
          <p:nvPr>
            <p:ph type="dt" sz="half" idx="10"/>
          </p:nvPr>
        </p:nvSpPr>
        <p:spPr/>
        <p:txBody>
          <a:bodyPr/>
          <a:lstStyle/>
          <a:p>
            <a:fld id="{E672AE3D-6214-6746-8DFE-633B5A5B5AFC}" type="datetime1">
              <a:rPr lang="fi-FI" smtClean="0"/>
              <a:t>1.12.2020</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DDE9422E-AB18-498F-A7FF-179425C9812D}" type="slidenum">
              <a:rPr lang="fi-FI" smtClean="0"/>
              <a:t>‹#›</a:t>
            </a:fld>
            <a:endParaRPr lang="fi-FI"/>
          </a:p>
        </p:txBody>
      </p:sp>
      <p:sp>
        <p:nvSpPr>
          <p:cNvPr id="9" name="Tekstin paikkamerkki 8">
            <a:extLst>
              <a:ext uri="{FF2B5EF4-FFF2-40B4-BE49-F238E27FC236}">
                <a16:creationId xmlns:a16="http://schemas.microsoft.com/office/drawing/2014/main" id="{BE7B6542-D4CC-4B80-ADE8-95849D2C3076}"/>
              </a:ext>
            </a:extLst>
          </p:cNvPr>
          <p:cNvSpPr>
            <a:spLocks noGrp="1"/>
          </p:cNvSpPr>
          <p:nvPr>
            <p:ph type="body" sz="quarter" idx="15"/>
          </p:nvPr>
        </p:nvSpPr>
        <p:spPr>
          <a:xfrm>
            <a:off x="6211888" y="5191125"/>
            <a:ext cx="5759451" cy="868363"/>
          </a:xfrm>
        </p:spPr>
        <p:txBody>
          <a:bodyPr>
            <a:normAutofit/>
          </a:bodyPr>
          <a:lstStyle>
            <a:lvl1pPr marL="0" indent="0" algn="ctr">
              <a:buNone/>
              <a:defRPr sz="1600">
                <a:solidFill>
                  <a:schemeClr val="tx2"/>
                </a:solidFill>
              </a:defRPr>
            </a:lvl1pPr>
            <a:lvl2pPr marL="179996" indent="0">
              <a:buNone/>
              <a:defRPr sz="1600">
                <a:solidFill>
                  <a:schemeClr val="tx2"/>
                </a:solidFill>
              </a:defRPr>
            </a:lvl2pPr>
            <a:lvl3pPr marL="359991" indent="0">
              <a:buNone/>
              <a:defRPr sz="1600">
                <a:solidFill>
                  <a:schemeClr val="tx2"/>
                </a:solidFill>
              </a:defRPr>
            </a:lvl3pPr>
            <a:lvl4pPr marL="539987" indent="0">
              <a:buNone/>
              <a:defRPr sz="1600">
                <a:solidFill>
                  <a:schemeClr val="tx2"/>
                </a:solidFill>
              </a:defRPr>
            </a:lvl4pPr>
            <a:lvl5pPr marL="719982" indent="0">
              <a:buNone/>
              <a:defRPr sz="1600">
                <a:solidFill>
                  <a:schemeClr val="tx2"/>
                </a:solidFill>
              </a:defRPr>
            </a:lvl5pPr>
          </a:lstStyle>
          <a:p>
            <a:pPr lvl="0"/>
            <a:r>
              <a:rPr lang="en-US"/>
              <a:t>Edit Master text styles</a:t>
            </a:r>
          </a:p>
        </p:txBody>
      </p:sp>
    </p:spTree>
    <p:extLst>
      <p:ext uri="{BB962C8B-B14F-4D97-AF65-F5344CB8AC3E}">
        <p14:creationId xmlns:p14="http://schemas.microsoft.com/office/powerpoint/2010/main" val="2455154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uvadia 3">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180000" y="180000"/>
            <a:ext cx="3852000" cy="4824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180001" y="5190576"/>
            <a:ext cx="3827769" cy="868912"/>
          </a:xfrm>
        </p:spPr>
        <p:txBody>
          <a:bodyPr anchor="t">
            <a:normAutofit/>
          </a:bodyPr>
          <a:lstStyle>
            <a:lvl1pPr algn="ctr">
              <a:defRPr sz="1600" b="0"/>
            </a:lvl1pPr>
          </a:lstStyle>
          <a:p>
            <a:r>
              <a:rPr lang="en-US"/>
              <a:t>Click to edit Master title style</a:t>
            </a:r>
            <a:endParaRPr lang="en-GB"/>
          </a:p>
        </p:txBody>
      </p:sp>
      <p:sp>
        <p:nvSpPr>
          <p:cNvPr id="8" name="Kuvan paikkamerkki 9">
            <a:extLst>
              <a:ext uri="{FF2B5EF4-FFF2-40B4-BE49-F238E27FC236}">
                <a16:creationId xmlns:a16="http://schemas.microsoft.com/office/drawing/2014/main" id="{D20C0323-59C1-4D8E-8733-BFB6DB0008A4}"/>
              </a:ext>
            </a:extLst>
          </p:cNvPr>
          <p:cNvSpPr>
            <a:spLocks noGrp="1"/>
          </p:cNvSpPr>
          <p:nvPr>
            <p:ph type="pic" sz="quarter" idx="14"/>
          </p:nvPr>
        </p:nvSpPr>
        <p:spPr>
          <a:xfrm>
            <a:off x="4151784" y="172853"/>
            <a:ext cx="3852000" cy="4824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9" name="Tekstin paikkamerkki 8">
            <a:extLst>
              <a:ext uri="{FF2B5EF4-FFF2-40B4-BE49-F238E27FC236}">
                <a16:creationId xmlns:a16="http://schemas.microsoft.com/office/drawing/2014/main" id="{BE7B6542-D4CC-4B80-ADE8-95849D2C3076}"/>
              </a:ext>
            </a:extLst>
          </p:cNvPr>
          <p:cNvSpPr>
            <a:spLocks noGrp="1"/>
          </p:cNvSpPr>
          <p:nvPr>
            <p:ph type="body" sz="quarter" idx="15"/>
          </p:nvPr>
        </p:nvSpPr>
        <p:spPr>
          <a:xfrm>
            <a:off x="4152044" y="5191125"/>
            <a:ext cx="3852000" cy="868363"/>
          </a:xfrm>
        </p:spPr>
        <p:txBody>
          <a:bodyPr>
            <a:normAutofit/>
          </a:bodyPr>
          <a:lstStyle>
            <a:lvl1pPr marL="0" indent="0" algn="ctr">
              <a:buNone/>
              <a:defRPr sz="1600">
                <a:solidFill>
                  <a:schemeClr val="tx2"/>
                </a:solidFill>
              </a:defRPr>
            </a:lvl1pPr>
            <a:lvl2pPr marL="179996" indent="0">
              <a:buNone/>
              <a:defRPr sz="1600">
                <a:solidFill>
                  <a:schemeClr val="tx2"/>
                </a:solidFill>
              </a:defRPr>
            </a:lvl2pPr>
            <a:lvl3pPr marL="359991" indent="0">
              <a:buNone/>
              <a:defRPr sz="1600">
                <a:solidFill>
                  <a:schemeClr val="tx2"/>
                </a:solidFill>
              </a:defRPr>
            </a:lvl3pPr>
            <a:lvl4pPr marL="539987" indent="0">
              <a:buNone/>
              <a:defRPr sz="1600">
                <a:solidFill>
                  <a:schemeClr val="tx2"/>
                </a:solidFill>
              </a:defRPr>
            </a:lvl4pPr>
            <a:lvl5pPr marL="719982" indent="0">
              <a:buNone/>
              <a:defRPr sz="1600">
                <a:solidFill>
                  <a:schemeClr val="tx2"/>
                </a:solidFill>
              </a:defRPr>
            </a:lvl5pPr>
          </a:lstStyle>
          <a:p>
            <a:pPr lvl="0"/>
            <a:r>
              <a:rPr lang="en-US"/>
              <a:t>Edit Master text styles</a:t>
            </a:r>
          </a:p>
        </p:txBody>
      </p:sp>
      <p:sp>
        <p:nvSpPr>
          <p:cNvPr id="5" name="Päivämäärän paikkamerkki 4"/>
          <p:cNvSpPr>
            <a:spLocks noGrp="1"/>
          </p:cNvSpPr>
          <p:nvPr>
            <p:ph type="dt" sz="half" idx="10"/>
          </p:nvPr>
        </p:nvSpPr>
        <p:spPr/>
        <p:txBody>
          <a:bodyPr/>
          <a:lstStyle/>
          <a:p>
            <a:fld id="{E75A2E8B-22C9-2D4E-BF41-64BB0894A596}" type="datetime1">
              <a:rPr lang="fi-FI" smtClean="0"/>
              <a:t>1.12.2020</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DDE9422E-AB18-498F-A7FF-179425C9812D}" type="slidenum">
              <a:rPr lang="fi-FI" smtClean="0"/>
              <a:t>‹#›</a:t>
            </a:fld>
            <a:endParaRPr lang="fi-FI"/>
          </a:p>
        </p:txBody>
      </p:sp>
      <p:sp>
        <p:nvSpPr>
          <p:cNvPr id="11" name="Kuvan paikkamerkki 9">
            <a:extLst>
              <a:ext uri="{FF2B5EF4-FFF2-40B4-BE49-F238E27FC236}">
                <a16:creationId xmlns:a16="http://schemas.microsoft.com/office/drawing/2014/main" id="{B024C11A-CD46-43FA-A6DE-696FFC837EAA}"/>
              </a:ext>
            </a:extLst>
          </p:cNvPr>
          <p:cNvSpPr>
            <a:spLocks noGrp="1"/>
          </p:cNvSpPr>
          <p:nvPr>
            <p:ph type="pic" sz="quarter" idx="16"/>
          </p:nvPr>
        </p:nvSpPr>
        <p:spPr>
          <a:xfrm>
            <a:off x="8148396" y="188640"/>
            <a:ext cx="3852000" cy="4824000"/>
          </a:xfrm>
          <a:solidFill>
            <a:schemeClr val="accent1"/>
          </a:solidFill>
        </p:spPr>
        <p:txBody>
          <a:bodyPr/>
          <a:lstStyle>
            <a:lvl1pPr>
              <a:defRPr>
                <a:solidFill>
                  <a:schemeClr val="bg1"/>
                </a:solidFill>
              </a:defRPr>
            </a:lvl1pPr>
          </a:lstStyle>
          <a:p>
            <a:r>
              <a:rPr lang="en-US"/>
              <a:t>Click icon to add picture</a:t>
            </a:r>
            <a:endParaRPr lang="fi-FI"/>
          </a:p>
        </p:txBody>
      </p:sp>
      <p:sp>
        <p:nvSpPr>
          <p:cNvPr id="12" name="Tekstin paikkamerkki 8">
            <a:extLst>
              <a:ext uri="{FF2B5EF4-FFF2-40B4-BE49-F238E27FC236}">
                <a16:creationId xmlns:a16="http://schemas.microsoft.com/office/drawing/2014/main" id="{3C9DD316-9938-45E9-AA14-1707CD99E823}"/>
              </a:ext>
            </a:extLst>
          </p:cNvPr>
          <p:cNvSpPr>
            <a:spLocks noGrp="1"/>
          </p:cNvSpPr>
          <p:nvPr>
            <p:ph type="body" sz="quarter" idx="17"/>
          </p:nvPr>
        </p:nvSpPr>
        <p:spPr>
          <a:xfrm>
            <a:off x="8148656" y="5206913"/>
            <a:ext cx="3852000" cy="868363"/>
          </a:xfrm>
        </p:spPr>
        <p:txBody>
          <a:bodyPr>
            <a:normAutofit/>
          </a:bodyPr>
          <a:lstStyle>
            <a:lvl1pPr marL="0" indent="0" algn="ctr">
              <a:buNone/>
              <a:defRPr sz="1600">
                <a:solidFill>
                  <a:schemeClr val="tx2"/>
                </a:solidFill>
              </a:defRPr>
            </a:lvl1pPr>
            <a:lvl2pPr marL="179996" indent="0">
              <a:buNone/>
              <a:defRPr sz="1600">
                <a:solidFill>
                  <a:schemeClr val="tx2"/>
                </a:solidFill>
              </a:defRPr>
            </a:lvl2pPr>
            <a:lvl3pPr marL="359991" indent="0">
              <a:buNone/>
              <a:defRPr sz="1600">
                <a:solidFill>
                  <a:schemeClr val="tx2"/>
                </a:solidFill>
              </a:defRPr>
            </a:lvl3pPr>
            <a:lvl4pPr marL="539987" indent="0">
              <a:buNone/>
              <a:defRPr sz="1600">
                <a:solidFill>
                  <a:schemeClr val="tx2"/>
                </a:solidFill>
              </a:defRPr>
            </a:lvl4pPr>
            <a:lvl5pPr marL="719982" indent="0">
              <a:buNone/>
              <a:defRPr sz="1600">
                <a:solidFill>
                  <a:schemeClr val="tx2"/>
                </a:solidFill>
              </a:defRPr>
            </a:lvl5pPr>
          </a:lstStyle>
          <a:p>
            <a:pPr lvl="0"/>
            <a:r>
              <a:rPr lang="en-US"/>
              <a:t>Edit Master text styles</a:t>
            </a:r>
          </a:p>
        </p:txBody>
      </p:sp>
    </p:spTree>
    <p:extLst>
      <p:ext uri="{BB962C8B-B14F-4D97-AF65-F5344CB8AC3E}">
        <p14:creationId xmlns:p14="http://schemas.microsoft.com/office/powerpoint/2010/main" val="381300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uvadia 4">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0" y="0"/>
            <a:ext cx="12192000" cy="6858000"/>
          </a:xfrm>
          <a:solidFill>
            <a:schemeClr val="accent1"/>
          </a:solidFill>
        </p:spPr>
        <p:txBody>
          <a:bodyPr anchor="ctr"/>
          <a:lstStyle>
            <a:lvl1pPr marL="0" indent="0" algn="ctr">
              <a:buNone/>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1" y="0"/>
            <a:ext cx="3143672" cy="3068960"/>
          </a:xfrm>
          <a:solidFill>
            <a:schemeClr val="bg1"/>
          </a:solidFill>
        </p:spPr>
        <p:txBody>
          <a:bodyPr lIns="540000" tIns="540000" rIns="540000" bIns="540000">
            <a:normAutofit/>
          </a:bodyPr>
          <a:lstStyle>
            <a:lvl1pPr algn="l">
              <a:defRPr sz="2000" b="0"/>
            </a:lvl1pPr>
          </a:lstStyle>
          <a:p>
            <a:r>
              <a:rPr lang="en-US"/>
              <a:t>Click to edit Master title style</a:t>
            </a:r>
            <a:endParaRPr lang="en-GB"/>
          </a:p>
        </p:txBody>
      </p:sp>
      <p:sp>
        <p:nvSpPr>
          <p:cNvPr id="8" name="Päivämäärän paikkamerkki 7">
            <a:extLst>
              <a:ext uri="{FF2B5EF4-FFF2-40B4-BE49-F238E27FC236}">
                <a16:creationId xmlns:a16="http://schemas.microsoft.com/office/drawing/2014/main" id="{F18A39A5-5B7B-47D1-8AEA-07B8155E95C2}"/>
              </a:ext>
            </a:extLst>
          </p:cNvPr>
          <p:cNvSpPr>
            <a:spLocks noGrp="1"/>
          </p:cNvSpPr>
          <p:nvPr>
            <p:ph type="dt" sz="half" idx="15"/>
          </p:nvPr>
        </p:nvSpPr>
        <p:spPr/>
        <p:txBody>
          <a:bodyPr/>
          <a:lstStyle>
            <a:lvl1pPr>
              <a:defRPr>
                <a:noFill/>
              </a:defRPr>
            </a:lvl1pPr>
          </a:lstStyle>
          <a:p>
            <a:fld id="{879E17EA-37A5-4D4E-82B5-FAFE1C301630}" type="datetime1">
              <a:rPr lang="fi-FI" smtClean="0"/>
              <a:t>1.12.2020</a:t>
            </a:fld>
            <a:endParaRPr lang="fi-FI"/>
          </a:p>
        </p:txBody>
      </p:sp>
      <p:sp>
        <p:nvSpPr>
          <p:cNvPr id="9" name="Alatunnisteen paikkamerkki 8">
            <a:extLst>
              <a:ext uri="{FF2B5EF4-FFF2-40B4-BE49-F238E27FC236}">
                <a16:creationId xmlns:a16="http://schemas.microsoft.com/office/drawing/2014/main" id="{84E94442-C59B-40F4-B0B3-FF889E77E18F}"/>
              </a:ext>
            </a:extLst>
          </p:cNvPr>
          <p:cNvSpPr>
            <a:spLocks noGrp="1"/>
          </p:cNvSpPr>
          <p:nvPr>
            <p:ph type="ftr" sz="quarter" idx="16"/>
          </p:nvPr>
        </p:nvSpPr>
        <p:spPr/>
        <p:txBody>
          <a:bodyPr/>
          <a:lstStyle>
            <a:lvl1pPr>
              <a:defRPr>
                <a:noFill/>
              </a:defRPr>
            </a:lvl1pPr>
          </a:lstStyle>
          <a:p>
            <a:r>
              <a:rPr lang="fi-FI"/>
              <a:t>[Etunimi Sukunimi]</a:t>
            </a:r>
          </a:p>
        </p:txBody>
      </p:sp>
      <p:sp>
        <p:nvSpPr>
          <p:cNvPr id="11" name="Dian numeron paikkamerkki 10">
            <a:extLst>
              <a:ext uri="{FF2B5EF4-FFF2-40B4-BE49-F238E27FC236}">
                <a16:creationId xmlns:a16="http://schemas.microsoft.com/office/drawing/2014/main" id="{3D01A3F0-CA82-410E-89FC-16DAA72EF101}"/>
              </a:ext>
            </a:extLst>
          </p:cNvPr>
          <p:cNvSpPr>
            <a:spLocks noGrp="1"/>
          </p:cNvSpPr>
          <p:nvPr>
            <p:ph type="sldNum" sz="quarter" idx="17"/>
          </p:nvPr>
        </p:nvSpPr>
        <p:spPr/>
        <p:txBody>
          <a:bodyPr/>
          <a:lstStyle>
            <a:lvl1pPr>
              <a:defRPr>
                <a:noFill/>
              </a:defRPr>
            </a:lvl1pPr>
          </a:lstStyle>
          <a:p>
            <a:fld id="{DDE9422E-AB18-498F-A7FF-179425C9812D}" type="slidenum">
              <a:rPr lang="fi-FI" smtClean="0"/>
              <a:t>‹#›</a:t>
            </a:fld>
            <a:endParaRPr lang="fi-FI"/>
          </a:p>
        </p:txBody>
      </p:sp>
      <p:sp>
        <p:nvSpPr>
          <p:cNvPr id="12" name="Tekstin paikkamerkki 13">
            <a:extLst>
              <a:ext uri="{FF2B5EF4-FFF2-40B4-BE49-F238E27FC236}">
                <a16:creationId xmlns:a16="http://schemas.microsoft.com/office/drawing/2014/main" id="{75AB6A7A-7C35-4304-9168-CE2BAF9A6290}"/>
              </a:ext>
            </a:extLst>
          </p:cNvPr>
          <p:cNvSpPr>
            <a:spLocks noGrp="1"/>
          </p:cNvSpPr>
          <p:nvPr>
            <p:ph type="body" sz="quarter" idx="14" hasCustomPrompt="1"/>
          </p:nvPr>
        </p:nvSpPr>
        <p:spPr>
          <a:xfrm>
            <a:off x="10820417" y="6226593"/>
            <a:ext cx="1284711" cy="614956"/>
          </a:xfrm>
          <a:blipFill>
            <a:blip r:embed="rId2">
              <a:extLst>
                <a:ext uri="{96DAC541-7B7A-43D3-8B79-37D633B846F1}">
                  <asvg:svgBlip xmlns:asvg="http://schemas.microsoft.com/office/drawing/2016/SVG/main" r:embed="rId3"/>
                </a:ext>
              </a:extLst>
            </a:blip>
            <a:stretch>
              <a:fillRect t="-15602" b="-1"/>
            </a:stretch>
          </a:blipFill>
        </p:spPr>
        <p:txBody>
          <a:bodyPr>
            <a:normAutofit/>
          </a:bodyPr>
          <a:lstStyle>
            <a:lvl1pPr>
              <a:defRPr sz="1600">
                <a:noFill/>
              </a:defRPr>
            </a:lvl1pPr>
          </a:lstStyle>
          <a:p>
            <a:pPr lvl="0"/>
            <a:r>
              <a:rPr lang="fi-FI"/>
              <a:t>vain logo</a:t>
            </a:r>
          </a:p>
        </p:txBody>
      </p:sp>
    </p:spTree>
    <p:extLst>
      <p:ext uri="{BB962C8B-B14F-4D97-AF65-F5344CB8AC3E}">
        <p14:creationId xmlns:p14="http://schemas.microsoft.com/office/powerpoint/2010/main" val="288879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584000" y="2905200"/>
            <a:ext cx="9705600" cy="1501200"/>
          </a:xfrm>
        </p:spPr>
        <p:txBody>
          <a:bodyPr anchor="b">
            <a:normAutofit/>
          </a:bodyPr>
          <a:lstStyle>
            <a:lvl1pPr algn="l">
              <a:defRPr sz="3200" b="1" cap="none" baseline="0"/>
            </a:lvl1pPr>
          </a:lstStyle>
          <a:p>
            <a:r>
              <a:rPr lang="fi-FI"/>
              <a:t>Muokkaa perustyyl. napsautt.</a:t>
            </a:r>
            <a:endParaRPr lang="en-GB"/>
          </a:p>
        </p:txBody>
      </p:sp>
      <p:sp>
        <p:nvSpPr>
          <p:cNvPr id="3" name="Tekstin paikkamerkki 2"/>
          <p:cNvSpPr>
            <a:spLocks noGrp="1"/>
          </p:cNvSpPr>
          <p:nvPr>
            <p:ph type="body" idx="1"/>
          </p:nvPr>
        </p:nvSpPr>
        <p:spPr>
          <a:xfrm>
            <a:off x="1584000" y="4406400"/>
            <a:ext cx="9705600" cy="1188000"/>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B70ACF04-6E34-4524-AA06-49C96A1CA9A3}" type="datetime1">
              <a:rPr lang="fi-FI" smtClean="0"/>
              <a:t>9.12.2020</a:t>
            </a:fld>
            <a:endParaRPr lang="en-GB"/>
          </a:p>
        </p:txBody>
      </p:sp>
      <p:sp>
        <p:nvSpPr>
          <p:cNvPr id="5" name="Alatunnisteen paikkamerkki 4"/>
          <p:cNvSpPr>
            <a:spLocks noGrp="1"/>
          </p:cNvSpPr>
          <p:nvPr>
            <p:ph type="ftr" sz="quarter" idx="11"/>
          </p:nvPr>
        </p:nvSpPr>
        <p:spPr/>
        <p:txBody>
          <a:bodyPr/>
          <a:lstStyle/>
          <a:p>
            <a:r>
              <a:rPr lang="en-GB"/>
              <a:t>Tekijätiedot ja/tai esityksen nimi</a:t>
            </a:r>
          </a:p>
        </p:txBody>
      </p:sp>
      <p:sp>
        <p:nvSpPr>
          <p:cNvPr id="6" name="Dian numeron paikkamerkki 5"/>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183435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Kuvadia 5">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D54A5C3F-00AD-444A-A1A3-54E99FB207CF}"/>
              </a:ext>
            </a:extLst>
          </p:cNvPr>
          <p:cNvSpPr>
            <a:spLocks noGrp="1"/>
          </p:cNvSpPr>
          <p:nvPr>
            <p:ph type="pic" sz="quarter" idx="13"/>
          </p:nvPr>
        </p:nvSpPr>
        <p:spPr>
          <a:xfrm>
            <a:off x="0" y="0"/>
            <a:ext cx="12192000" cy="6858000"/>
          </a:xfrm>
          <a:noFill/>
        </p:spPr>
        <p:txBody>
          <a:bodyPr anchor="ctr"/>
          <a:lstStyle>
            <a:lvl1pPr marL="0" indent="0" algn="ctr">
              <a:buNone/>
              <a:defRPr>
                <a:solidFill>
                  <a:schemeClr val="bg1"/>
                </a:solidFill>
              </a:defRPr>
            </a:lvl1pPr>
          </a:lstStyle>
          <a:p>
            <a:r>
              <a:rPr lang="en-US"/>
              <a:t>Click icon to add picture</a:t>
            </a:r>
            <a:endParaRPr lang="fi-FI"/>
          </a:p>
        </p:txBody>
      </p:sp>
      <p:sp>
        <p:nvSpPr>
          <p:cNvPr id="2" name="Otsikko 1"/>
          <p:cNvSpPr>
            <a:spLocks noGrp="1"/>
          </p:cNvSpPr>
          <p:nvPr>
            <p:ph type="title"/>
          </p:nvPr>
        </p:nvSpPr>
        <p:spPr>
          <a:xfrm>
            <a:off x="1" y="0"/>
            <a:ext cx="3143672" cy="3068960"/>
          </a:xfrm>
          <a:solidFill>
            <a:schemeClr val="bg1"/>
          </a:solidFill>
        </p:spPr>
        <p:txBody>
          <a:bodyPr lIns="540000" tIns="540000" rIns="540000" bIns="540000">
            <a:normAutofit/>
          </a:bodyPr>
          <a:lstStyle>
            <a:lvl1pPr algn="l">
              <a:defRPr sz="2000" b="0"/>
            </a:lvl1pPr>
          </a:lstStyle>
          <a:p>
            <a:r>
              <a:rPr lang="en-US"/>
              <a:t>Click to edit Master title style</a:t>
            </a:r>
            <a:endParaRPr lang="en-GB"/>
          </a:p>
        </p:txBody>
      </p:sp>
      <p:sp>
        <p:nvSpPr>
          <p:cNvPr id="14" name="Tekstin paikkamerkki 13">
            <a:extLst>
              <a:ext uri="{FF2B5EF4-FFF2-40B4-BE49-F238E27FC236}">
                <a16:creationId xmlns:a16="http://schemas.microsoft.com/office/drawing/2014/main" id="{76F6F8E9-8B1B-4EEE-A9BE-C578D70898FE}"/>
              </a:ext>
            </a:extLst>
          </p:cNvPr>
          <p:cNvSpPr>
            <a:spLocks noGrp="1"/>
          </p:cNvSpPr>
          <p:nvPr>
            <p:ph type="body" sz="quarter" idx="14" hasCustomPrompt="1"/>
          </p:nvPr>
        </p:nvSpPr>
        <p:spPr>
          <a:xfrm>
            <a:off x="10825159" y="6135602"/>
            <a:ext cx="1281112" cy="708916"/>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a:defRPr sz="1600">
                <a:noFill/>
              </a:defRPr>
            </a:lvl1pPr>
          </a:lstStyle>
          <a:p>
            <a:pPr lvl="0"/>
            <a:r>
              <a:rPr lang="fi-FI"/>
              <a:t>vain logo</a:t>
            </a:r>
          </a:p>
        </p:txBody>
      </p:sp>
      <p:sp>
        <p:nvSpPr>
          <p:cNvPr id="8" name="Päivämäärän paikkamerkki 7">
            <a:extLst>
              <a:ext uri="{FF2B5EF4-FFF2-40B4-BE49-F238E27FC236}">
                <a16:creationId xmlns:a16="http://schemas.microsoft.com/office/drawing/2014/main" id="{F18A39A5-5B7B-47D1-8AEA-07B8155E95C2}"/>
              </a:ext>
            </a:extLst>
          </p:cNvPr>
          <p:cNvSpPr>
            <a:spLocks noGrp="1"/>
          </p:cNvSpPr>
          <p:nvPr>
            <p:ph type="dt" sz="half" idx="15"/>
          </p:nvPr>
        </p:nvSpPr>
        <p:spPr/>
        <p:txBody>
          <a:bodyPr/>
          <a:lstStyle/>
          <a:p>
            <a:fld id="{4A209F09-D3C5-444C-81E2-5480625DB37B}" type="datetime1">
              <a:rPr lang="fi-FI" smtClean="0"/>
              <a:t>1.12.2020</a:t>
            </a:fld>
            <a:endParaRPr lang="fi-FI"/>
          </a:p>
        </p:txBody>
      </p:sp>
      <p:sp>
        <p:nvSpPr>
          <p:cNvPr id="9" name="Alatunnisteen paikkamerkki 8">
            <a:extLst>
              <a:ext uri="{FF2B5EF4-FFF2-40B4-BE49-F238E27FC236}">
                <a16:creationId xmlns:a16="http://schemas.microsoft.com/office/drawing/2014/main" id="{84E94442-C59B-40F4-B0B3-FF889E77E18F}"/>
              </a:ext>
            </a:extLst>
          </p:cNvPr>
          <p:cNvSpPr>
            <a:spLocks noGrp="1"/>
          </p:cNvSpPr>
          <p:nvPr>
            <p:ph type="ftr" sz="quarter" idx="16"/>
          </p:nvPr>
        </p:nvSpPr>
        <p:spPr/>
        <p:txBody>
          <a:bodyPr/>
          <a:lstStyle/>
          <a:p>
            <a:r>
              <a:rPr lang="fi-FI"/>
              <a:t>[Etunimi Sukunimi]</a:t>
            </a:r>
          </a:p>
        </p:txBody>
      </p:sp>
      <p:sp>
        <p:nvSpPr>
          <p:cNvPr id="11" name="Dian numeron paikkamerkki 10">
            <a:extLst>
              <a:ext uri="{FF2B5EF4-FFF2-40B4-BE49-F238E27FC236}">
                <a16:creationId xmlns:a16="http://schemas.microsoft.com/office/drawing/2014/main" id="{3D01A3F0-CA82-410E-89FC-16DAA72EF101}"/>
              </a:ext>
            </a:extLst>
          </p:cNvPr>
          <p:cNvSpPr>
            <a:spLocks noGrp="1"/>
          </p:cNvSpPr>
          <p:nvPr>
            <p:ph type="sldNum" sz="quarter" idx="17"/>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994031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umeronost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64002" y="1125538"/>
            <a:ext cx="10369151" cy="1043263"/>
          </a:xfrm>
        </p:spPr>
        <p:txBody>
          <a:bodyPr anchor="b">
            <a:normAutofit/>
          </a:bodyPr>
          <a:lstStyle>
            <a:lvl1pPr algn="l">
              <a:defRPr>
                <a:solidFill>
                  <a:schemeClr val="bg1"/>
                </a:solidFill>
              </a:defRPr>
            </a:lvl1pPr>
          </a:lstStyle>
          <a:p>
            <a:r>
              <a:rPr lang="en-US"/>
              <a:t>Click to edit Master title style</a:t>
            </a:r>
            <a:endParaRPr lang="en-GB"/>
          </a:p>
        </p:txBody>
      </p:sp>
      <p:cxnSp>
        <p:nvCxnSpPr>
          <p:cNvPr id="9" name="Suora yhdysviiva 8">
            <a:extLst>
              <a:ext uri="{FF2B5EF4-FFF2-40B4-BE49-F238E27FC236}">
                <a16:creationId xmlns:a16="http://schemas.microsoft.com/office/drawing/2014/main" id="{E9FCD848-E9B7-46B8-B199-EE4F7E94573B}"/>
              </a:ext>
            </a:extLst>
          </p:cNvPr>
          <p:cNvCxnSpPr/>
          <p:nvPr/>
        </p:nvCxnSpPr>
        <p:spPr>
          <a:xfrm>
            <a:off x="8640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D0F7D05F-14BD-4FE1-911C-445CFAAE7F58}"/>
              </a:ext>
            </a:extLst>
          </p:cNvPr>
          <p:cNvCxnSpPr/>
          <p:nvPr/>
        </p:nvCxnSpPr>
        <p:spPr>
          <a:xfrm>
            <a:off x="45252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75EAEE21-6923-49A9-9F05-8EC92756DF16}"/>
              </a:ext>
            </a:extLst>
          </p:cNvPr>
          <p:cNvCxnSpPr/>
          <p:nvPr/>
        </p:nvCxnSpPr>
        <p:spPr>
          <a:xfrm>
            <a:off x="81900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12">
            <a:extLst>
              <a:ext uri="{FF2B5EF4-FFF2-40B4-BE49-F238E27FC236}">
                <a16:creationId xmlns:a16="http://schemas.microsoft.com/office/drawing/2014/main" id="{824580CD-1084-49C3-A594-9C5D39B388A7}"/>
              </a:ext>
            </a:extLst>
          </p:cNvPr>
          <p:cNvSpPr>
            <a:spLocks noGrp="1"/>
          </p:cNvSpPr>
          <p:nvPr>
            <p:ph type="body" sz="quarter" idx="13" hasCustomPrompt="1"/>
          </p:nvPr>
        </p:nvSpPr>
        <p:spPr>
          <a:xfrm>
            <a:off x="864000"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5" name="Tekstin paikkamerkki 14">
            <a:extLst>
              <a:ext uri="{FF2B5EF4-FFF2-40B4-BE49-F238E27FC236}">
                <a16:creationId xmlns:a16="http://schemas.microsoft.com/office/drawing/2014/main" id="{45B76D32-E192-4690-B8BA-B2FF15618728}"/>
              </a:ext>
            </a:extLst>
          </p:cNvPr>
          <p:cNvSpPr>
            <a:spLocks noGrp="1"/>
          </p:cNvSpPr>
          <p:nvPr>
            <p:ph type="body" sz="quarter" idx="14"/>
          </p:nvPr>
        </p:nvSpPr>
        <p:spPr>
          <a:xfrm>
            <a:off x="8640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6" name="Tekstin paikkamerkki 12">
            <a:extLst>
              <a:ext uri="{FF2B5EF4-FFF2-40B4-BE49-F238E27FC236}">
                <a16:creationId xmlns:a16="http://schemas.microsoft.com/office/drawing/2014/main" id="{AE6A0D83-C883-4A57-8473-FCD085B17D6F}"/>
              </a:ext>
            </a:extLst>
          </p:cNvPr>
          <p:cNvSpPr>
            <a:spLocks noGrp="1"/>
          </p:cNvSpPr>
          <p:nvPr>
            <p:ph type="body" sz="quarter" idx="15" hasCustomPrompt="1"/>
          </p:nvPr>
        </p:nvSpPr>
        <p:spPr>
          <a:xfrm>
            <a:off x="4526656"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8" name="Tekstin paikkamerkki 14">
            <a:extLst>
              <a:ext uri="{FF2B5EF4-FFF2-40B4-BE49-F238E27FC236}">
                <a16:creationId xmlns:a16="http://schemas.microsoft.com/office/drawing/2014/main" id="{F1B53E4F-58AD-4577-914B-1CFDE289C576}"/>
              </a:ext>
            </a:extLst>
          </p:cNvPr>
          <p:cNvSpPr>
            <a:spLocks noGrp="1"/>
          </p:cNvSpPr>
          <p:nvPr>
            <p:ph type="body" sz="quarter" idx="17"/>
          </p:nvPr>
        </p:nvSpPr>
        <p:spPr>
          <a:xfrm>
            <a:off x="45252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7" name="Tekstin paikkamerkki 12">
            <a:extLst>
              <a:ext uri="{FF2B5EF4-FFF2-40B4-BE49-F238E27FC236}">
                <a16:creationId xmlns:a16="http://schemas.microsoft.com/office/drawing/2014/main" id="{558A94E5-4440-4918-AE89-BC8FD91E2074}"/>
              </a:ext>
            </a:extLst>
          </p:cNvPr>
          <p:cNvSpPr>
            <a:spLocks noGrp="1"/>
          </p:cNvSpPr>
          <p:nvPr>
            <p:ph type="body" sz="quarter" idx="16" hasCustomPrompt="1"/>
          </p:nvPr>
        </p:nvSpPr>
        <p:spPr>
          <a:xfrm>
            <a:off x="8189312"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9" name="Tekstin paikkamerkki 14">
            <a:extLst>
              <a:ext uri="{FF2B5EF4-FFF2-40B4-BE49-F238E27FC236}">
                <a16:creationId xmlns:a16="http://schemas.microsoft.com/office/drawing/2014/main" id="{3290569C-D77C-496C-9DD9-443E0E7F15AD}"/>
              </a:ext>
            </a:extLst>
          </p:cNvPr>
          <p:cNvSpPr>
            <a:spLocks noGrp="1"/>
          </p:cNvSpPr>
          <p:nvPr>
            <p:ph type="body" sz="quarter" idx="18"/>
          </p:nvPr>
        </p:nvSpPr>
        <p:spPr>
          <a:xfrm>
            <a:off x="81900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6" name="Päivämäärän paikkamerkki 5">
            <a:extLst>
              <a:ext uri="{FF2B5EF4-FFF2-40B4-BE49-F238E27FC236}">
                <a16:creationId xmlns:a16="http://schemas.microsoft.com/office/drawing/2014/main" id="{73D8FC65-F37D-4953-A90A-F86063E1B737}"/>
              </a:ext>
            </a:extLst>
          </p:cNvPr>
          <p:cNvSpPr>
            <a:spLocks noGrp="1"/>
          </p:cNvSpPr>
          <p:nvPr>
            <p:ph type="dt" sz="half" idx="19"/>
          </p:nvPr>
        </p:nvSpPr>
        <p:spPr/>
        <p:txBody>
          <a:bodyPr/>
          <a:lstStyle>
            <a:lvl1pPr>
              <a:defRPr>
                <a:solidFill>
                  <a:schemeClr val="bg1"/>
                </a:solidFill>
              </a:defRPr>
            </a:lvl1pPr>
          </a:lstStyle>
          <a:p>
            <a:fld id="{4B3BE761-571D-2E47-A167-59F533A365C8}" type="datetime1">
              <a:rPr lang="fi-FI" smtClean="0"/>
              <a:t>1.12.2020</a:t>
            </a:fld>
            <a:endParaRPr lang="fi-FI"/>
          </a:p>
        </p:txBody>
      </p:sp>
      <p:sp>
        <p:nvSpPr>
          <p:cNvPr id="7" name="Alatunnisteen paikkamerkki 6">
            <a:extLst>
              <a:ext uri="{FF2B5EF4-FFF2-40B4-BE49-F238E27FC236}">
                <a16:creationId xmlns:a16="http://schemas.microsoft.com/office/drawing/2014/main" id="{2C3F24F2-BFB3-4425-BC98-FE639DAB4F9C}"/>
              </a:ext>
            </a:extLst>
          </p:cNvPr>
          <p:cNvSpPr>
            <a:spLocks noGrp="1"/>
          </p:cNvSpPr>
          <p:nvPr>
            <p:ph type="ftr" sz="quarter" idx="20"/>
          </p:nvPr>
        </p:nvSpPr>
        <p:spPr/>
        <p:txBody>
          <a:bodyPr/>
          <a:lstStyle>
            <a:lvl1pPr>
              <a:defRPr>
                <a:solidFill>
                  <a:schemeClr val="bg1"/>
                </a:solidFill>
              </a:defRPr>
            </a:lvl1pPr>
          </a:lstStyle>
          <a:p>
            <a:r>
              <a:rPr lang="fi-FI"/>
              <a:t>[Etunimi Sukunimi]</a:t>
            </a:r>
          </a:p>
        </p:txBody>
      </p:sp>
      <p:sp>
        <p:nvSpPr>
          <p:cNvPr id="8" name="Dian numeron paikkamerkki 7">
            <a:extLst>
              <a:ext uri="{FF2B5EF4-FFF2-40B4-BE49-F238E27FC236}">
                <a16:creationId xmlns:a16="http://schemas.microsoft.com/office/drawing/2014/main" id="{E62820E1-FC59-40AB-BBA3-EE4458AEE969}"/>
              </a:ext>
            </a:extLst>
          </p:cNvPr>
          <p:cNvSpPr>
            <a:spLocks noGrp="1"/>
          </p:cNvSpPr>
          <p:nvPr>
            <p:ph type="sldNum" sz="quarter" idx="21"/>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25" name="Graphic 24">
            <a:extLst>
              <a:ext uri="{FF2B5EF4-FFF2-40B4-BE49-F238E27FC236}">
                <a16:creationId xmlns:a16="http://schemas.microsoft.com/office/drawing/2014/main" id="{037AD856-9D0E-4E9A-BCF0-6451F398E375}"/>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294134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umeronosto +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Suorakulmio 23">
            <a:extLst>
              <a:ext uri="{FF2B5EF4-FFF2-40B4-BE49-F238E27FC236}">
                <a16:creationId xmlns:a16="http://schemas.microsoft.com/office/drawing/2014/main" id="{7F113E8E-B7D5-44AC-BEC5-EC7D8AF656B3}"/>
              </a:ext>
            </a:extLst>
          </p:cNvPr>
          <p:cNvSpPr/>
          <p:nvPr/>
        </p:nvSpPr>
        <p:spPr>
          <a:xfrm>
            <a:off x="-531" y="3959"/>
            <a:ext cx="12192531" cy="6875175"/>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000" err="1"/>
          </a:p>
        </p:txBody>
      </p:sp>
      <p:sp>
        <p:nvSpPr>
          <p:cNvPr id="2" name="Otsikko 1"/>
          <p:cNvSpPr>
            <a:spLocks noGrp="1"/>
          </p:cNvSpPr>
          <p:nvPr>
            <p:ph type="title"/>
          </p:nvPr>
        </p:nvSpPr>
        <p:spPr>
          <a:xfrm>
            <a:off x="864002" y="1125538"/>
            <a:ext cx="10369151" cy="1043263"/>
          </a:xfrm>
        </p:spPr>
        <p:txBody>
          <a:bodyPr anchor="b"/>
          <a:lstStyle>
            <a:lvl1pPr algn="l">
              <a:defRPr>
                <a:solidFill>
                  <a:schemeClr val="bg1"/>
                </a:solidFill>
              </a:defRPr>
            </a:lvl1pPr>
          </a:lstStyle>
          <a:p>
            <a:r>
              <a:rPr lang="en-US"/>
              <a:t>Click to edit Master title style</a:t>
            </a:r>
            <a:endParaRPr lang="en-GB"/>
          </a:p>
        </p:txBody>
      </p:sp>
      <p:cxnSp>
        <p:nvCxnSpPr>
          <p:cNvPr id="9" name="Suora yhdysviiva 8">
            <a:extLst>
              <a:ext uri="{FF2B5EF4-FFF2-40B4-BE49-F238E27FC236}">
                <a16:creationId xmlns:a16="http://schemas.microsoft.com/office/drawing/2014/main" id="{E9FCD848-E9B7-46B8-B199-EE4F7E94573B}"/>
              </a:ext>
            </a:extLst>
          </p:cNvPr>
          <p:cNvCxnSpPr/>
          <p:nvPr/>
        </p:nvCxnSpPr>
        <p:spPr>
          <a:xfrm>
            <a:off x="8640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D0F7D05F-14BD-4FE1-911C-445CFAAE7F58}"/>
              </a:ext>
            </a:extLst>
          </p:cNvPr>
          <p:cNvCxnSpPr/>
          <p:nvPr/>
        </p:nvCxnSpPr>
        <p:spPr>
          <a:xfrm>
            <a:off x="45252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75EAEE21-6923-49A9-9F05-8EC92756DF16}"/>
              </a:ext>
            </a:extLst>
          </p:cNvPr>
          <p:cNvCxnSpPr/>
          <p:nvPr/>
        </p:nvCxnSpPr>
        <p:spPr>
          <a:xfrm>
            <a:off x="8190000" y="3839840"/>
            <a:ext cx="30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12">
            <a:extLst>
              <a:ext uri="{FF2B5EF4-FFF2-40B4-BE49-F238E27FC236}">
                <a16:creationId xmlns:a16="http://schemas.microsoft.com/office/drawing/2014/main" id="{824580CD-1084-49C3-A594-9C5D39B388A7}"/>
              </a:ext>
            </a:extLst>
          </p:cNvPr>
          <p:cNvSpPr>
            <a:spLocks noGrp="1"/>
          </p:cNvSpPr>
          <p:nvPr>
            <p:ph type="body" sz="quarter" idx="13" hasCustomPrompt="1"/>
          </p:nvPr>
        </p:nvSpPr>
        <p:spPr>
          <a:xfrm>
            <a:off x="864000"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5" name="Tekstin paikkamerkki 14">
            <a:extLst>
              <a:ext uri="{FF2B5EF4-FFF2-40B4-BE49-F238E27FC236}">
                <a16:creationId xmlns:a16="http://schemas.microsoft.com/office/drawing/2014/main" id="{45B76D32-E192-4690-B8BA-B2FF15618728}"/>
              </a:ext>
            </a:extLst>
          </p:cNvPr>
          <p:cNvSpPr>
            <a:spLocks noGrp="1"/>
          </p:cNvSpPr>
          <p:nvPr>
            <p:ph type="body" sz="quarter" idx="14"/>
          </p:nvPr>
        </p:nvSpPr>
        <p:spPr>
          <a:xfrm>
            <a:off x="8640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6" name="Tekstin paikkamerkki 12">
            <a:extLst>
              <a:ext uri="{FF2B5EF4-FFF2-40B4-BE49-F238E27FC236}">
                <a16:creationId xmlns:a16="http://schemas.microsoft.com/office/drawing/2014/main" id="{AE6A0D83-C883-4A57-8473-FCD085B17D6F}"/>
              </a:ext>
            </a:extLst>
          </p:cNvPr>
          <p:cNvSpPr>
            <a:spLocks noGrp="1"/>
          </p:cNvSpPr>
          <p:nvPr>
            <p:ph type="body" sz="quarter" idx="15" hasCustomPrompt="1"/>
          </p:nvPr>
        </p:nvSpPr>
        <p:spPr>
          <a:xfrm>
            <a:off x="4526656"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8" name="Tekstin paikkamerkki 14">
            <a:extLst>
              <a:ext uri="{FF2B5EF4-FFF2-40B4-BE49-F238E27FC236}">
                <a16:creationId xmlns:a16="http://schemas.microsoft.com/office/drawing/2014/main" id="{F1B53E4F-58AD-4577-914B-1CFDE289C576}"/>
              </a:ext>
            </a:extLst>
          </p:cNvPr>
          <p:cNvSpPr>
            <a:spLocks noGrp="1"/>
          </p:cNvSpPr>
          <p:nvPr>
            <p:ph type="body" sz="quarter" idx="17"/>
          </p:nvPr>
        </p:nvSpPr>
        <p:spPr>
          <a:xfrm>
            <a:off x="45252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7" name="Tekstin paikkamerkki 12">
            <a:extLst>
              <a:ext uri="{FF2B5EF4-FFF2-40B4-BE49-F238E27FC236}">
                <a16:creationId xmlns:a16="http://schemas.microsoft.com/office/drawing/2014/main" id="{558A94E5-4440-4918-AE89-BC8FD91E2074}"/>
              </a:ext>
            </a:extLst>
          </p:cNvPr>
          <p:cNvSpPr>
            <a:spLocks noGrp="1"/>
          </p:cNvSpPr>
          <p:nvPr>
            <p:ph type="body" sz="quarter" idx="16" hasCustomPrompt="1"/>
          </p:nvPr>
        </p:nvSpPr>
        <p:spPr>
          <a:xfrm>
            <a:off x="8189312" y="2484000"/>
            <a:ext cx="3097213" cy="1332000"/>
          </a:xfrm>
        </p:spPr>
        <p:txBody>
          <a:bodyPr anchor="b">
            <a:normAutofit/>
          </a:bodyPr>
          <a:lstStyle>
            <a:lvl1pPr marL="0" indent="0">
              <a:buNone/>
              <a:defRPr sz="8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000</a:t>
            </a:r>
          </a:p>
        </p:txBody>
      </p:sp>
      <p:sp>
        <p:nvSpPr>
          <p:cNvPr id="19" name="Tekstin paikkamerkki 14">
            <a:extLst>
              <a:ext uri="{FF2B5EF4-FFF2-40B4-BE49-F238E27FC236}">
                <a16:creationId xmlns:a16="http://schemas.microsoft.com/office/drawing/2014/main" id="{3290569C-D77C-496C-9DD9-443E0E7F15AD}"/>
              </a:ext>
            </a:extLst>
          </p:cNvPr>
          <p:cNvSpPr>
            <a:spLocks noGrp="1"/>
          </p:cNvSpPr>
          <p:nvPr>
            <p:ph type="body" sz="quarter" idx="18"/>
          </p:nvPr>
        </p:nvSpPr>
        <p:spPr>
          <a:xfrm>
            <a:off x="8190001" y="4098256"/>
            <a:ext cx="3060700" cy="1838325"/>
          </a:xfrm>
        </p:spPr>
        <p:txBody>
          <a:bodyPr>
            <a:normAutofit/>
          </a:bodyPr>
          <a:lstStyle>
            <a:lvl1pPr marL="0" indent="0">
              <a:buNone/>
              <a:defRPr b="1">
                <a:solidFill>
                  <a:schemeClr val="bg1"/>
                </a:solidFill>
              </a:defRPr>
            </a:lvl1pPr>
            <a:lvl2pPr marL="179996"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4" name="Päivämäärän paikkamerkki 23">
            <a:extLst>
              <a:ext uri="{FF2B5EF4-FFF2-40B4-BE49-F238E27FC236}">
                <a16:creationId xmlns:a16="http://schemas.microsoft.com/office/drawing/2014/main" id="{EFC020D1-E176-4384-9619-14E239C34B13}"/>
              </a:ext>
            </a:extLst>
          </p:cNvPr>
          <p:cNvSpPr>
            <a:spLocks noGrp="1"/>
          </p:cNvSpPr>
          <p:nvPr>
            <p:ph type="dt" sz="half" idx="19"/>
          </p:nvPr>
        </p:nvSpPr>
        <p:spPr/>
        <p:txBody>
          <a:bodyPr/>
          <a:lstStyle>
            <a:lvl1pPr>
              <a:defRPr>
                <a:solidFill>
                  <a:schemeClr val="bg1"/>
                </a:solidFill>
              </a:defRPr>
            </a:lvl1pPr>
          </a:lstStyle>
          <a:p>
            <a:fld id="{7A9664AA-5390-4A45-A740-CAC96C8CC6C5}" type="datetime1">
              <a:rPr lang="fi-FI" smtClean="0"/>
              <a:t>1.12.2020</a:t>
            </a:fld>
            <a:endParaRPr lang="fi-FI"/>
          </a:p>
        </p:txBody>
      </p:sp>
      <p:sp>
        <p:nvSpPr>
          <p:cNvPr id="25" name="Alatunnisteen paikkamerkki 24">
            <a:extLst>
              <a:ext uri="{FF2B5EF4-FFF2-40B4-BE49-F238E27FC236}">
                <a16:creationId xmlns:a16="http://schemas.microsoft.com/office/drawing/2014/main" id="{6232018B-1657-424D-9ECD-8A806D003054}"/>
              </a:ext>
            </a:extLst>
          </p:cNvPr>
          <p:cNvSpPr>
            <a:spLocks noGrp="1"/>
          </p:cNvSpPr>
          <p:nvPr>
            <p:ph type="ftr" sz="quarter" idx="20"/>
          </p:nvPr>
        </p:nvSpPr>
        <p:spPr/>
        <p:txBody>
          <a:bodyPr/>
          <a:lstStyle>
            <a:lvl1pPr>
              <a:defRPr>
                <a:solidFill>
                  <a:schemeClr val="bg1"/>
                </a:solidFill>
              </a:defRPr>
            </a:lvl1pPr>
          </a:lstStyle>
          <a:p>
            <a:r>
              <a:rPr lang="fi-FI"/>
              <a:t>[Etunimi Sukunimi]</a:t>
            </a:r>
          </a:p>
        </p:txBody>
      </p:sp>
      <p:sp>
        <p:nvSpPr>
          <p:cNvPr id="26" name="Dian numeron paikkamerkki 25">
            <a:extLst>
              <a:ext uri="{FF2B5EF4-FFF2-40B4-BE49-F238E27FC236}">
                <a16:creationId xmlns:a16="http://schemas.microsoft.com/office/drawing/2014/main" id="{A73F0B85-CC68-4EED-9FB3-BB4DD50D2E44}"/>
              </a:ext>
            </a:extLst>
          </p:cNvPr>
          <p:cNvSpPr>
            <a:spLocks noGrp="1"/>
          </p:cNvSpPr>
          <p:nvPr>
            <p:ph type="sldNum" sz="quarter" idx="21"/>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27" name="Graphic 26">
            <a:extLst>
              <a:ext uri="{FF2B5EF4-FFF2-40B4-BE49-F238E27FC236}">
                <a16:creationId xmlns:a16="http://schemas.microsoft.com/office/drawing/2014/main" id="{6B36A647-CAE9-4F30-8F7C-28C5571CF19E}"/>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3394893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en-GB"/>
          </a:p>
        </p:txBody>
      </p:sp>
      <p:sp>
        <p:nvSpPr>
          <p:cNvPr id="6" name="Päivämäärän paikkamerkki 5">
            <a:extLst>
              <a:ext uri="{FF2B5EF4-FFF2-40B4-BE49-F238E27FC236}">
                <a16:creationId xmlns:a16="http://schemas.microsoft.com/office/drawing/2014/main" id="{3C5327FD-B34B-445A-B452-F4DC76BE9650}"/>
              </a:ext>
            </a:extLst>
          </p:cNvPr>
          <p:cNvSpPr>
            <a:spLocks noGrp="1"/>
          </p:cNvSpPr>
          <p:nvPr>
            <p:ph type="dt" sz="half" idx="10"/>
          </p:nvPr>
        </p:nvSpPr>
        <p:spPr/>
        <p:txBody>
          <a:bodyPr/>
          <a:lstStyle/>
          <a:p>
            <a:fld id="{F82861C4-001F-CA41-8150-6534644FEECB}" type="datetime1">
              <a:rPr lang="fi-FI" smtClean="0"/>
              <a:t>1.12.2020</a:t>
            </a:fld>
            <a:endParaRPr lang="fi-FI"/>
          </a:p>
        </p:txBody>
      </p:sp>
      <p:sp>
        <p:nvSpPr>
          <p:cNvPr id="7" name="Alatunnisteen paikkamerkki 6">
            <a:extLst>
              <a:ext uri="{FF2B5EF4-FFF2-40B4-BE49-F238E27FC236}">
                <a16:creationId xmlns:a16="http://schemas.microsoft.com/office/drawing/2014/main" id="{56EE4146-50C5-48FC-9B50-A8A5DC6AF16E}"/>
              </a:ext>
            </a:extLst>
          </p:cNvPr>
          <p:cNvSpPr>
            <a:spLocks noGrp="1"/>
          </p:cNvSpPr>
          <p:nvPr>
            <p:ph type="ftr" sz="quarter" idx="11"/>
          </p:nvPr>
        </p:nvSpPr>
        <p:spPr/>
        <p:txBody>
          <a:bodyPr/>
          <a:lstStyle/>
          <a:p>
            <a:r>
              <a:rPr lang="fi-FI"/>
              <a:t>[Etunimi Sukunimi]</a:t>
            </a:r>
          </a:p>
        </p:txBody>
      </p:sp>
      <p:sp>
        <p:nvSpPr>
          <p:cNvPr id="8" name="Dian numeron paikkamerkki 7">
            <a:extLst>
              <a:ext uri="{FF2B5EF4-FFF2-40B4-BE49-F238E27FC236}">
                <a16:creationId xmlns:a16="http://schemas.microsoft.com/office/drawing/2014/main" id="{D6B9DCF8-43A9-49A8-8E53-C78453DA39CC}"/>
              </a:ext>
            </a:extLst>
          </p:cNvPr>
          <p:cNvSpPr>
            <a:spLocks noGrp="1"/>
          </p:cNvSpPr>
          <p:nvPr>
            <p:ph type="sldNum" sz="quarter" idx="12"/>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3034152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EE0F165-A894-BF45-9F22-718F4AE634AA}" type="datetime1">
              <a:rPr lang="fi-FI" smtClean="0"/>
              <a:t>1.12.2020</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DDE9422E-AB18-498F-A7FF-179425C9812D}" type="slidenum">
              <a:rPr lang="fi-FI" smtClean="0"/>
              <a:t>‹#›</a:t>
            </a:fld>
            <a:endParaRPr lang="fi-FI"/>
          </a:p>
        </p:txBody>
      </p:sp>
    </p:spTree>
    <p:extLst>
      <p:ext uri="{BB962C8B-B14F-4D97-AF65-F5344CB8AC3E}">
        <p14:creationId xmlns:p14="http://schemas.microsoft.com/office/powerpoint/2010/main" val="2215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Kiitos">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00000" y="981076"/>
            <a:ext cx="5256584" cy="2879973"/>
          </a:xfrm>
        </p:spPr>
        <p:txBody>
          <a:bodyPr lIns="0" rIns="0" anchor="b">
            <a:normAutofit/>
          </a:bodyPr>
          <a:lstStyle>
            <a:lvl1pPr algn="l">
              <a:defRPr sz="8400" b="1">
                <a:solidFill>
                  <a:schemeClr val="bg1"/>
                </a:solidFill>
              </a:defRPr>
            </a:lvl1pPr>
          </a:lstStyle>
          <a:p>
            <a:r>
              <a:rPr lang="fi-FI"/>
              <a:t>Lisää kiitos</a:t>
            </a:r>
            <a:endParaRPr lang="en-GB"/>
          </a:p>
        </p:txBody>
      </p:sp>
      <p:sp>
        <p:nvSpPr>
          <p:cNvPr id="3" name="Alaotsikko 2"/>
          <p:cNvSpPr>
            <a:spLocks noGrp="1"/>
          </p:cNvSpPr>
          <p:nvPr>
            <p:ph type="subTitle" idx="1" hasCustomPrompt="1"/>
          </p:nvPr>
        </p:nvSpPr>
        <p:spPr>
          <a:xfrm>
            <a:off x="900000" y="4068032"/>
            <a:ext cx="5256584" cy="1556792"/>
          </a:xfrm>
        </p:spPr>
        <p:txBody>
          <a:bodyPr lIns="0" rIns="0">
            <a:normAutofit/>
          </a:bodyPr>
          <a:lstStyle>
            <a:lvl1pPr marL="0" indent="0" algn="l">
              <a:buNone/>
              <a:defRPr sz="20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Yhteystiedot</a:t>
            </a:r>
            <a:endParaRPr lang="en-GB"/>
          </a:p>
        </p:txBody>
      </p:sp>
      <p:sp>
        <p:nvSpPr>
          <p:cNvPr id="18" name="Päivämäärän paikkamerkki 17">
            <a:extLst>
              <a:ext uri="{FF2B5EF4-FFF2-40B4-BE49-F238E27FC236}">
                <a16:creationId xmlns:a16="http://schemas.microsoft.com/office/drawing/2014/main" id="{5ECA5FDE-C314-46DC-BAD6-0EFFC8DD6F22}"/>
              </a:ext>
            </a:extLst>
          </p:cNvPr>
          <p:cNvSpPr>
            <a:spLocks noGrp="1"/>
          </p:cNvSpPr>
          <p:nvPr>
            <p:ph type="dt" sz="half" idx="10"/>
          </p:nvPr>
        </p:nvSpPr>
        <p:spPr/>
        <p:txBody>
          <a:bodyPr/>
          <a:lstStyle>
            <a:lvl1pPr>
              <a:defRPr>
                <a:solidFill>
                  <a:schemeClr val="bg1"/>
                </a:solidFill>
              </a:defRPr>
            </a:lvl1pPr>
          </a:lstStyle>
          <a:p>
            <a:fld id="{DF4EDA8B-7E51-7046-A4D3-354DAD21DB4B}" type="datetime1">
              <a:rPr lang="fi-FI" smtClean="0"/>
              <a:t>1.12.2020</a:t>
            </a:fld>
            <a:endParaRPr lang="fi-FI"/>
          </a:p>
        </p:txBody>
      </p:sp>
      <p:sp>
        <p:nvSpPr>
          <p:cNvPr id="19" name="Alatunnisteen paikkamerkki 18">
            <a:extLst>
              <a:ext uri="{FF2B5EF4-FFF2-40B4-BE49-F238E27FC236}">
                <a16:creationId xmlns:a16="http://schemas.microsoft.com/office/drawing/2014/main" id="{4A037F1B-50D9-4017-B099-BDB3FB805A68}"/>
              </a:ext>
            </a:extLst>
          </p:cNvPr>
          <p:cNvSpPr>
            <a:spLocks noGrp="1"/>
          </p:cNvSpPr>
          <p:nvPr>
            <p:ph type="ftr" sz="quarter" idx="11"/>
          </p:nvPr>
        </p:nvSpPr>
        <p:spPr/>
        <p:txBody>
          <a:bodyPr/>
          <a:lstStyle>
            <a:lvl1pPr>
              <a:defRPr>
                <a:solidFill>
                  <a:schemeClr val="bg1"/>
                </a:solidFill>
              </a:defRPr>
            </a:lvl1pPr>
          </a:lstStyle>
          <a:p>
            <a:r>
              <a:rPr lang="fi-FI"/>
              <a:t>[Etunimi Sukunimi]</a:t>
            </a:r>
          </a:p>
        </p:txBody>
      </p:sp>
      <p:sp>
        <p:nvSpPr>
          <p:cNvPr id="20" name="Dian numeron paikkamerkki 19">
            <a:extLst>
              <a:ext uri="{FF2B5EF4-FFF2-40B4-BE49-F238E27FC236}">
                <a16:creationId xmlns:a16="http://schemas.microsoft.com/office/drawing/2014/main" id="{85776007-9226-4F1D-A488-210AB6E1F880}"/>
              </a:ext>
            </a:extLst>
          </p:cNvPr>
          <p:cNvSpPr>
            <a:spLocks noGrp="1"/>
          </p:cNvSpPr>
          <p:nvPr>
            <p:ph type="sldNum" sz="quarter" idx="12"/>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14" name="Graphic 13">
            <a:extLst>
              <a:ext uri="{FF2B5EF4-FFF2-40B4-BE49-F238E27FC236}">
                <a16:creationId xmlns:a16="http://schemas.microsoft.com/office/drawing/2014/main" id="{87FD437B-EF78-4205-AA30-607774FE373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3521260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Kiitos +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CFDD1CE2-13A6-4604-851F-32B3A8BF6E70}"/>
              </a:ext>
            </a:extLst>
          </p:cNvPr>
          <p:cNvSpPr/>
          <p:nvPr/>
        </p:nvSpPr>
        <p:spPr>
          <a:xfrm>
            <a:off x="1" y="2"/>
            <a:ext cx="12192531" cy="6875175"/>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2000" err="1"/>
          </a:p>
        </p:txBody>
      </p:sp>
      <p:sp>
        <p:nvSpPr>
          <p:cNvPr id="2" name="Otsikko 1"/>
          <p:cNvSpPr>
            <a:spLocks noGrp="1"/>
          </p:cNvSpPr>
          <p:nvPr>
            <p:ph type="ctrTitle" hasCustomPrompt="1"/>
          </p:nvPr>
        </p:nvSpPr>
        <p:spPr>
          <a:xfrm>
            <a:off x="900000" y="981076"/>
            <a:ext cx="5256584" cy="2879973"/>
          </a:xfrm>
        </p:spPr>
        <p:txBody>
          <a:bodyPr lIns="0" rIns="0" anchor="b">
            <a:normAutofit/>
          </a:bodyPr>
          <a:lstStyle>
            <a:lvl1pPr algn="l">
              <a:defRPr sz="8400" b="1">
                <a:solidFill>
                  <a:schemeClr val="bg1"/>
                </a:solidFill>
              </a:defRPr>
            </a:lvl1pPr>
          </a:lstStyle>
          <a:p>
            <a:r>
              <a:rPr lang="fi-FI"/>
              <a:t>Lisää kiitos</a:t>
            </a:r>
            <a:endParaRPr lang="en-GB"/>
          </a:p>
        </p:txBody>
      </p:sp>
      <p:sp>
        <p:nvSpPr>
          <p:cNvPr id="3" name="Alaotsikko 2"/>
          <p:cNvSpPr>
            <a:spLocks noGrp="1"/>
          </p:cNvSpPr>
          <p:nvPr>
            <p:ph type="subTitle" idx="1" hasCustomPrompt="1"/>
          </p:nvPr>
        </p:nvSpPr>
        <p:spPr>
          <a:xfrm>
            <a:off x="900000" y="4068032"/>
            <a:ext cx="5256584" cy="1556792"/>
          </a:xfrm>
        </p:spPr>
        <p:txBody>
          <a:bodyPr lIns="0" rIns="0">
            <a:normAutofit/>
          </a:bodyPr>
          <a:lstStyle>
            <a:lvl1pPr marL="0" indent="0" algn="l">
              <a:buNone/>
              <a:defRPr sz="2000" b="1">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a:t>Yhteystiedot</a:t>
            </a:r>
            <a:endParaRPr lang="en-GB"/>
          </a:p>
        </p:txBody>
      </p:sp>
      <p:sp>
        <p:nvSpPr>
          <p:cNvPr id="18" name="Päivämäärän paikkamerkki 17">
            <a:extLst>
              <a:ext uri="{FF2B5EF4-FFF2-40B4-BE49-F238E27FC236}">
                <a16:creationId xmlns:a16="http://schemas.microsoft.com/office/drawing/2014/main" id="{5ECA5FDE-C314-46DC-BAD6-0EFFC8DD6F22}"/>
              </a:ext>
            </a:extLst>
          </p:cNvPr>
          <p:cNvSpPr>
            <a:spLocks noGrp="1"/>
          </p:cNvSpPr>
          <p:nvPr>
            <p:ph type="dt" sz="half" idx="10"/>
          </p:nvPr>
        </p:nvSpPr>
        <p:spPr/>
        <p:txBody>
          <a:bodyPr/>
          <a:lstStyle>
            <a:lvl1pPr>
              <a:defRPr>
                <a:solidFill>
                  <a:schemeClr val="bg1"/>
                </a:solidFill>
              </a:defRPr>
            </a:lvl1pPr>
          </a:lstStyle>
          <a:p>
            <a:fld id="{A194A731-3CAE-5E48-BD15-FF7B6F285AEE}" type="datetime1">
              <a:rPr lang="fi-FI" smtClean="0"/>
              <a:t>1.12.2020</a:t>
            </a:fld>
            <a:endParaRPr lang="fi-FI"/>
          </a:p>
        </p:txBody>
      </p:sp>
      <p:sp>
        <p:nvSpPr>
          <p:cNvPr id="19" name="Alatunnisteen paikkamerkki 18">
            <a:extLst>
              <a:ext uri="{FF2B5EF4-FFF2-40B4-BE49-F238E27FC236}">
                <a16:creationId xmlns:a16="http://schemas.microsoft.com/office/drawing/2014/main" id="{4A037F1B-50D9-4017-B099-BDB3FB805A68}"/>
              </a:ext>
            </a:extLst>
          </p:cNvPr>
          <p:cNvSpPr>
            <a:spLocks noGrp="1"/>
          </p:cNvSpPr>
          <p:nvPr>
            <p:ph type="ftr" sz="quarter" idx="11"/>
          </p:nvPr>
        </p:nvSpPr>
        <p:spPr/>
        <p:txBody>
          <a:bodyPr/>
          <a:lstStyle>
            <a:lvl1pPr>
              <a:defRPr>
                <a:solidFill>
                  <a:schemeClr val="bg1"/>
                </a:solidFill>
              </a:defRPr>
            </a:lvl1pPr>
          </a:lstStyle>
          <a:p>
            <a:r>
              <a:rPr lang="fi-FI"/>
              <a:t>[Etunimi Sukunimi]</a:t>
            </a:r>
          </a:p>
        </p:txBody>
      </p:sp>
      <p:sp>
        <p:nvSpPr>
          <p:cNvPr id="20" name="Dian numeron paikkamerkki 19">
            <a:extLst>
              <a:ext uri="{FF2B5EF4-FFF2-40B4-BE49-F238E27FC236}">
                <a16:creationId xmlns:a16="http://schemas.microsoft.com/office/drawing/2014/main" id="{85776007-9226-4F1D-A488-210AB6E1F880}"/>
              </a:ext>
            </a:extLst>
          </p:cNvPr>
          <p:cNvSpPr>
            <a:spLocks noGrp="1"/>
          </p:cNvSpPr>
          <p:nvPr>
            <p:ph type="sldNum" sz="quarter" idx="12"/>
          </p:nvPr>
        </p:nvSpPr>
        <p:spPr/>
        <p:txBody>
          <a:bodyPr/>
          <a:lstStyle>
            <a:lvl1pPr>
              <a:defRPr>
                <a:solidFill>
                  <a:schemeClr val="bg1"/>
                </a:solidFill>
              </a:defRPr>
            </a:lvl1pPr>
          </a:lstStyle>
          <a:p>
            <a:fld id="{DDE9422E-AB18-498F-A7FF-179425C9812D}" type="slidenum">
              <a:rPr lang="fi-FI" smtClean="0"/>
              <a:t>‹#›</a:t>
            </a:fld>
            <a:endParaRPr lang="fi-FI"/>
          </a:p>
        </p:txBody>
      </p:sp>
      <p:pic>
        <p:nvPicPr>
          <p:cNvPr id="14" name="Graphic 13">
            <a:extLst>
              <a:ext uri="{FF2B5EF4-FFF2-40B4-BE49-F238E27FC236}">
                <a16:creationId xmlns:a16="http://schemas.microsoft.com/office/drawing/2014/main" id="{87FD437B-EF78-4205-AA30-607774FE373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661" t="13983" r="13512" b="11949"/>
          <a:stretch/>
        </p:blipFill>
        <p:spPr>
          <a:xfrm>
            <a:off x="10977578" y="6221301"/>
            <a:ext cx="957319" cy="540000"/>
          </a:xfrm>
          <a:prstGeom prst="rect">
            <a:avLst/>
          </a:prstGeom>
        </p:spPr>
      </p:pic>
    </p:spTree>
    <p:extLst>
      <p:ext uri="{BB962C8B-B14F-4D97-AF65-F5344CB8AC3E}">
        <p14:creationId xmlns:p14="http://schemas.microsoft.com/office/powerpoint/2010/main" val="132206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1584000" y="2001600"/>
            <a:ext cx="4848000" cy="4068000"/>
          </a:xfrm>
        </p:spPr>
        <p:txBody>
          <a:bodyPr>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739200" y="2001600"/>
            <a:ext cx="4848000" cy="4068000"/>
          </a:xfrm>
        </p:spPr>
        <p:txBody>
          <a:bodyPr>
            <a:normAutofit/>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p:txBody>
          <a:bodyPr/>
          <a:lstStyle/>
          <a:p>
            <a:fld id="{065764CB-6FA4-41D0-8F5B-F190035AB73C}" type="datetime1">
              <a:rPr lang="fi-FI" smtClean="0"/>
              <a:t>9.12.2020</a:t>
            </a:fld>
            <a:endParaRPr lang="en-GB"/>
          </a:p>
        </p:txBody>
      </p:sp>
      <p:sp>
        <p:nvSpPr>
          <p:cNvPr id="6" name="Alatunnisteen paikkamerkki 5"/>
          <p:cNvSpPr>
            <a:spLocks noGrp="1"/>
          </p:cNvSpPr>
          <p:nvPr>
            <p:ph type="ftr" sz="quarter" idx="11"/>
          </p:nvPr>
        </p:nvSpPr>
        <p:spPr/>
        <p:txBody>
          <a:bodyPr/>
          <a:lstStyle/>
          <a:p>
            <a:r>
              <a:rPr lang="en-GB"/>
              <a:t>Tekijätiedot ja/tai esityksen nimi</a:t>
            </a:r>
          </a:p>
        </p:txBody>
      </p:sp>
      <p:sp>
        <p:nvSpPr>
          <p:cNvPr id="7" name="Dian numeron paikkamerkki 6"/>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91396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Koko sivun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12192000" cy="685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Tree>
    <p:extLst>
      <p:ext uri="{BB962C8B-B14F-4D97-AF65-F5344CB8AC3E}">
        <p14:creationId xmlns:p14="http://schemas.microsoft.com/office/powerpoint/2010/main" val="332810682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en-GB"/>
          </a:p>
        </p:txBody>
      </p:sp>
      <p:sp>
        <p:nvSpPr>
          <p:cNvPr id="3" name="Tekstin paikkamerkki 2"/>
          <p:cNvSpPr>
            <a:spLocks noGrp="1"/>
          </p:cNvSpPr>
          <p:nvPr>
            <p:ph type="body" idx="1"/>
          </p:nvPr>
        </p:nvSpPr>
        <p:spPr>
          <a:xfrm>
            <a:off x="1584000" y="1861200"/>
            <a:ext cx="480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1584000" y="2581200"/>
            <a:ext cx="4804800" cy="3492000"/>
          </a:xfrm>
        </p:spPr>
        <p:txBody>
          <a:bodyPr>
            <a:normAutofit/>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p:cNvSpPr>
            <a:spLocks noGrp="1"/>
          </p:cNvSpPr>
          <p:nvPr>
            <p:ph type="body" sz="quarter" idx="3"/>
          </p:nvPr>
        </p:nvSpPr>
        <p:spPr>
          <a:xfrm>
            <a:off x="6744000" y="1861200"/>
            <a:ext cx="4804800"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744000" y="2581200"/>
            <a:ext cx="4804800" cy="3492000"/>
          </a:xfrm>
        </p:spPr>
        <p:txBody>
          <a:bodyPr>
            <a:normAutofit/>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p:cNvSpPr>
            <a:spLocks noGrp="1"/>
          </p:cNvSpPr>
          <p:nvPr>
            <p:ph type="dt" sz="half" idx="10"/>
          </p:nvPr>
        </p:nvSpPr>
        <p:spPr/>
        <p:txBody>
          <a:bodyPr/>
          <a:lstStyle/>
          <a:p>
            <a:fld id="{14593361-A80A-45AD-90C6-381628F1D9E7}" type="datetime1">
              <a:rPr lang="fi-FI" smtClean="0"/>
              <a:t>9.12.2020</a:t>
            </a:fld>
            <a:endParaRPr lang="en-GB"/>
          </a:p>
        </p:txBody>
      </p:sp>
      <p:sp>
        <p:nvSpPr>
          <p:cNvPr id="8" name="Alatunnisteen paikkamerkki 7"/>
          <p:cNvSpPr>
            <a:spLocks noGrp="1"/>
          </p:cNvSpPr>
          <p:nvPr>
            <p:ph type="ftr" sz="quarter" idx="11"/>
          </p:nvPr>
        </p:nvSpPr>
        <p:spPr/>
        <p:txBody>
          <a:bodyPr/>
          <a:lstStyle/>
          <a:p>
            <a:r>
              <a:rPr lang="en-GB"/>
              <a:t>Tekijätiedot ja/tai esityksen nimi</a:t>
            </a:r>
          </a:p>
        </p:txBody>
      </p:sp>
      <p:sp>
        <p:nvSpPr>
          <p:cNvPr id="9" name="Dian numeron paikkamerkki 8"/>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394667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Päivämäärän paikkamerkki 2"/>
          <p:cNvSpPr>
            <a:spLocks noGrp="1"/>
          </p:cNvSpPr>
          <p:nvPr>
            <p:ph type="dt" sz="half" idx="10"/>
          </p:nvPr>
        </p:nvSpPr>
        <p:spPr/>
        <p:txBody>
          <a:bodyPr/>
          <a:lstStyle/>
          <a:p>
            <a:fld id="{842B3223-BD0C-4B2B-AB1A-1BB55A45AD4A}" type="datetime1">
              <a:rPr lang="fi-FI" smtClean="0"/>
              <a:t>9.12.2020</a:t>
            </a:fld>
            <a:endParaRPr lang="en-GB"/>
          </a:p>
        </p:txBody>
      </p:sp>
      <p:sp>
        <p:nvSpPr>
          <p:cNvPr id="4" name="Alatunnisteen paikkamerkki 3"/>
          <p:cNvSpPr>
            <a:spLocks noGrp="1"/>
          </p:cNvSpPr>
          <p:nvPr>
            <p:ph type="ftr" sz="quarter" idx="11"/>
          </p:nvPr>
        </p:nvSpPr>
        <p:spPr/>
        <p:txBody>
          <a:bodyPr/>
          <a:lstStyle/>
          <a:p>
            <a:r>
              <a:rPr lang="en-GB"/>
              <a:t>Tekijätiedot ja/tai esityksen nimi</a:t>
            </a:r>
          </a:p>
        </p:txBody>
      </p:sp>
      <p:sp>
        <p:nvSpPr>
          <p:cNvPr id="5" name="Dian numeron paikkamerkki 4"/>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26664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0755D20-AB46-4431-94E9-874EDBE866A1}" type="datetime1">
              <a:rPr lang="fi-FI" smtClean="0"/>
              <a:t>9.12.2020</a:t>
            </a:fld>
            <a:endParaRPr lang="en-GB"/>
          </a:p>
        </p:txBody>
      </p:sp>
      <p:sp>
        <p:nvSpPr>
          <p:cNvPr id="3" name="Alatunnisteen paikkamerkki 2"/>
          <p:cNvSpPr>
            <a:spLocks noGrp="1"/>
          </p:cNvSpPr>
          <p:nvPr>
            <p:ph type="ftr" sz="quarter" idx="11"/>
          </p:nvPr>
        </p:nvSpPr>
        <p:spPr/>
        <p:txBody>
          <a:bodyPr/>
          <a:lstStyle/>
          <a:p>
            <a:r>
              <a:rPr lang="en-GB"/>
              <a:t>Tekijätiedot ja/tai esityksen nimi</a:t>
            </a:r>
          </a:p>
        </p:txBody>
      </p:sp>
      <p:sp>
        <p:nvSpPr>
          <p:cNvPr id="4" name="Dian numeron paikkamerkki 3"/>
          <p:cNvSpPr>
            <a:spLocks noGrp="1"/>
          </p:cNvSpPr>
          <p:nvPr>
            <p:ph type="sldNum" sz="quarter" idx="12"/>
          </p:nvPr>
        </p:nvSpPr>
        <p:spPr/>
        <p:txBody>
          <a:bodyPr/>
          <a:lstStyle/>
          <a:p>
            <a:fld id="{6CAB7FB2-350C-4D14-9041-2392A9F69A4F}" type="slidenum">
              <a:rPr lang="en-GB" smtClean="0"/>
              <a:t>‹#›</a:t>
            </a:fld>
            <a:endParaRPr lang="en-GB"/>
          </a:p>
        </p:txBody>
      </p:sp>
    </p:spTree>
    <p:extLst>
      <p:ext uri="{BB962C8B-B14F-4D97-AF65-F5344CB8AC3E}">
        <p14:creationId xmlns:p14="http://schemas.microsoft.com/office/powerpoint/2010/main" val="22100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3139200" y="3135600"/>
            <a:ext cx="8352000" cy="1152000"/>
          </a:xfrm>
        </p:spPr>
        <p:txBody>
          <a:bodyPr>
            <a:normAutofit/>
          </a:bodyPr>
          <a:lstStyle>
            <a:lvl1pPr>
              <a:defRPr sz="3600" b="1">
                <a:solidFill>
                  <a:srgbClr val="249FFF"/>
                </a:solidFill>
              </a:defRPr>
            </a:lvl1pPr>
          </a:lstStyle>
          <a:p>
            <a:r>
              <a:rPr lang="fi-FI"/>
              <a:t>Muokkaa perustyyl. napsautt.</a:t>
            </a:r>
            <a:endParaRPr lang="en-GB"/>
          </a:p>
        </p:txBody>
      </p:sp>
      <p:sp>
        <p:nvSpPr>
          <p:cNvPr id="3" name="Alaotsikko 2"/>
          <p:cNvSpPr>
            <a:spLocks noGrp="1"/>
          </p:cNvSpPr>
          <p:nvPr>
            <p:ph type="subTitle" idx="1"/>
          </p:nvPr>
        </p:nvSpPr>
        <p:spPr>
          <a:xfrm>
            <a:off x="3139200" y="4604400"/>
            <a:ext cx="7008000" cy="824400"/>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pic>
        <p:nvPicPr>
          <p:cNvPr id="7" name="Picture 17" descr="etusivun logo"/>
          <p:cNvPicPr>
            <a:picLocks noChangeAspect="1" noChangeArrowheads="1"/>
          </p:cNvPicPr>
          <p:nvPr/>
        </p:nvPicPr>
        <p:blipFill>
          <a:blip r:embed="rId2" cstate="print"/>
          <a:srcRect/>
          <a:stretch>
            <a:fillRect/>
          </a:stretch>
        </p:blipFill>
        <p:spPr bwMode="auto">
          <a:xfrm>
            <a:off x="910167" y="682625"/>
            <a:ext cx="4059767" cy="1614488"/>
          </a:xfrm>
          <a:prstGeom prst="rect">
            <a:avLst/>
          </a:prstGeom>
          <a:noFill/>
        </p:spPr>
      </p:pic>
      <p:pic>
        <p:nvPicPr>
          <p:cNvPr id="8" name="Picture 14" descr="etusivun alapalkki"/>
          <p:cNvPicPr>
            <a:picLocks noChangeAspect="1" noChangeArrowheads="1"/>
          </p:cNvPicPr>
          <p:nvPr/>
        </p:nvPicPr>
        <p:blipFill>
          <a:blip r:embed="rId3" cstate="print"/>
          <a:srcRect/>
          <a:stretch>
            <a:fillRect/>
          </a:stretch>
        </p:blipFill>
        <p:spPr bwMode="auto">
          <a:xfrm>
            <a:off x="239184" y="5954401"/>
            <a:ext cx="11707283" cy="719137"/>
          </a:xfrm>
          <a:prstGeom prst="rect">
            <a:avLst/>
          </a:prstGeom>
          <a:noFill/>
        </p:spPr>
      </p:pic>
    </p:spTree>
    <p:extLst>
      <p:ext uri="{BB962C8B-B14F-4D97-AF65-F5344CB8AC3E}">
        <p14:creationId xmlns:p14="http://schemas.microsoft.com/office/powerpoint/2010/main" val="40481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5.sv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427200" y="550800"/>
            <a:ext cx="8160000" cy="1143000"/>
          </a:xfrm>
          <a:prstGeom prst="rect">
            <a:avLst/>
          </a:prstGeom>
        </p:spPr>
        <p:txBody>
          <a:bodyPr vert="horz" lIns="91440" tIns="45720" rIns="91440" bIns="45720" rtlCol="0" anchor="t">
            <a:normAutofit/>
          </a:bodyPr>
          <a:lstStyle/>
          <a:p>
            <a:r>
              <a:rPr lang="fi-FI"/>
              <a:t>Muokkaa perustyyl. napsautt.</a:t>
            </a:r>
            <a:endParaRPr lang="en-GB"/>
          </a:p>
        </p:txBody>
      </p:sp>
      <p:sp>
        <p:nvSpPr>
          <p:cNvPr id="3" name="Tekstin paikkamerkki 2"/>
          <p:cNvSpPr>
            <a:spLocks noGrp="1"/>
          </p:cNvSpPr>
          <p:nvPr>
            <p:ph type="body" idx="1"/>
          </p:nvPr>
        </p:nvSpPr>
        <p:spPr>
          <a:xfrm>
            <a:off x="1584000" y="1933200"/>
            <a:ext cx="10008000" cy="4093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147744" y="6356351"/>
            <a:ext cx="16926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08852-B57E-4B2C-86A8-330B63B91EDC}" type="datetime1">
              <a:rPr lang="fi-FI" smtClean="0"/>
              <a:t>9.12.2020</a:t>
            </a:fld>
            <a:endParaRPr lang="en-GB"/>
          </a:p>
        </p:txBody>
      </p:sp>
      <p:sp>
        <p:nvSpPr>
          <p:cNvPr id="5" name="Alatunnisteen paikkamerkki 4"/>
          <p:cNvSpPr>
            <a:spLocks noGrp="1"/>
          </p:cNvSpPr>
          <p:nvPr>
            <p:ph type="ftr" sz="quarter" idx="3"/>
          </p:nvPr>
        </p:nvSpPr>
        <p:spPr>
          <a:xfrm>
            <a:off x="432000" y="6356351"/>
            <a:ext cx="72961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Tekijätiedot ja/tai esityksen nimi</a:t>
            </a:r>
          </a:p>
        </p:txBody>
      </p:sp>
      <p:sp>
        <p:nvSpPr>
          <p:cNvPr id="6" name="Dian numeron paikkamerkki 5"/>
          <p:cNvSpPr>
            <a:spLocks noGrp="1"/>
          </p:cNvSpPr>
          <p:nvPr>
            <p:ph type="sldNum" sz="quarter" idx="4"/>
          </p:nvPr>
        </p:nvSpPr>
        <p:spPr>
          <a:xfrm>
            <a:off x="10224459" y="6356351"/>
            <a:ext cx="13579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B7FB2-350C-4D14-9041-2392A9F69A4F}" type="slidenum">
              <a:rPr lang="en-GB" smtClean="0"/>
              <a:t>‹#›</a:t>
            </a:fld>
            <a:endParaRPr lang="en-GB"/>
          </a:p>
        </p:txBody>
      </p:sp>
      <p:pic>
        <p:nvPicPr>
          <p:cNvPr id="7" name="Picture 16" descr="pikkulogo"/>
          <p:cNvPicPr>
            <a:picLocks noChangeAspect="1" noChangeArrowheads="1"/>
          </p:cNvPicPr>
          <p:nvPr/>
        </p:nvPicPr>
        <p:blipFill>
          <a:blip r:embed="rId10" cstate="print"/>
          <a:srcRect/>
          <a:stretch>
            <a:fillRect/>
          </a:stretch>
        </p:blipFill>
        <p:spPr bwMode="auto">
          <a:xfrm>
            <a:off x="239184" y="179388"/>
            <a:ext cx="2639483" cy="1185862"/>
          </a:xfrm>
          <a:prstGeom prst="rect">
            <a:avLst/>
          </a:prstGeom>
          <a:noFill/>
        </p:spPr>
      </p:pic>
    </p:spTree>
    <p:extLst>
      <p:ext uri="{BB962C8B-B14F-4D97-AF65-F5344CB8AC3E}">
        <p14:creationId xmlns:p14="http://schemas.microsoft.com/office/powerpoint/2010/main" val="13696301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p:txStyles>
    <p:titleStyle>
      <a:lvl1pPr algn="l" defTabSz="914400" rtl="0" eaLnBrk="1" latinLnBrk="0" hangingPunct="1">
        <a:spcBef>
          <a:spcPct val="0"/>
        </a:spcBef>
        <a:buNone/>
        <a:defRPr sz="3200" kern="1200">
          <a:solidFill>
            <a:srgbClr val="249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427200" y="550800"/>
            <a:ext cx="8160000" cy="1143000"/>
          </a:xfrm>
          <a:prstGeom prst="rect">
            <a:avLst/>
          </a:prstGeom>
        </p:spPr>
        <p:txBody>
          <a:bodyPr vert="horz" lIns="91440" tIns="45720" rIns="91440" bIns="45720" rtlCol="0" anchor="t">
            <a:normAutofit/>
          </a:bodyPr>
          <a:lstStyle/>
          <a:p>
            <a:r>
              <a:rPr lang="fi-FI"/>
              <a:t>Muokkaa perustyyl. napsautt.</a:t>
            </a:r>
            <a:endParaRPr lang="en-GB"/>
          </a:p>
        </p:txBody>
      </p:sp>
      <p:sp>
        <p:nvSpPr>
          <p:cNvPr id="3" name="Tekstin paikkamerkki 2"/>
          <p:cNvSpPr>
            <a:spLocks noGrp="1"/>
          </p:cNvSpPr>
          <p:nvPr>
            <p:ph type="body" idx="1"/>
          </p:nvPr>
        </p:nvSpPr>
        <p:spPr>
          <a:xfrm>
            <a:off x="1584000" y="1933200"/>
            <a:ext cx="10008000" cy="4093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147744" y="6356351"/>
            <a:ext cx="16926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08852-B57E-4B2C-86A8-330B63B91EDC}" type="datetime1">
              <a:rPr lang="fi-FI" smtClean="0"/>
              <a:t>9.12.2020</a:t>
            </a:fld>
            <a:endParaRPr lang="en-GB"/>
          </a:p>
        </p:txBody>
      </p:sp>
      <p:sp>
        <p:nvSpPr>
          <p:cNvPr id="5" name="Alatunnisteen paikkamerkki 4"/>
          <p:cNvSpPr>
            <a:spLocks noGrp="1"/>
          </p:cNvSpPr>
          <p:nvPr>
            <p:ph type="ftr" sz="quarter" idx="3"/>
          </p:nvPr>
        </p:nvSpPr>
        <p:spPr>
          <a:xfrm>
            <a:off x="432000" y="6356351"/>
            <a:ext cx="72961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Tekijätiedot ja/tai esityksen nimi</a:t>
            </a:r>
          </a:p>
        </p:txBody>
      </p:sp>
      <p:sp>
        <p:nvSpPr>
          <p:cNvPr id="6" name="Dian numeron paikkamerkki 5"/>
          <p:cNvSpPr>
            <a:spLocks noGrp="1"/>
          </p:cNvSpPr>
          <p:nvPr>
            <p:ph type="sldNum" sz="quarter" idx="4"/>
          </p:nvPr>
        </p:nvSpPr>
        <p:spPr>
          <a:xfrm>
            <a:off x="10224459" y="6356351"/>
            <a:ext cx="13579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B7FB2-350C-4D14-9041-2392A9F69A4F}" type="slidenum">
              <a:rPr lang="en-GB" smtClean="0"/>
              <a:t>‹#›</a:t>
            </a:fld>
            <a:endParaRPr lang="en-GB"/>
          </a:p>
        </p:txBody>
      </p:sp>
      <p:pic>
        <p:nvPicPr>
          <p:cNvPr id="7" name="Picture 16" descr="pikkulogo"/>
          <p:cNvPicPr>
            <a:picLocks noChangeAspect="1" noChangeArrowheads="1"/>
          </p:cNvPicPr>
          <p:nvPr/>
        </p:nvPicPr>
        <p:blipFill>
          <a:blip r:embed="rId10" cstate="print"/>
          <a:srcRect/>
          <a:stretch>
            <a:fillRect/>
          </a:stretch>
        </p:blipFill>
        <p:spPr bwMode="auto">
          <a:xfrm>
            <a:off x="239184" y="179388"/>
            <a:ext cx="2639483" cy="1185862"/>
          </a:xfrm>
          <a:prstGeom prst="rect">
            <a:avLst/>
          </a:prstGeom>
          <a:noFill/>
        </p:spPr>
      </p:pic>
    </p:spTree>
    <p:extLst>
      <p:ext uri="{BB962C8B-B14F-4D97-AF65-F5344CB8AC3E}">
        <p14:creationId xmlns:p14="http://schemas.microsoft.com/office/powerpoint/2010/main" val="39113199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p:txStyles>
    <p:titleStyle>
      <a:lvl1pPr algn="l" defTabSz="914400" rtl="0" eaLnBrk="1" latinLnBrk="0" hangingPunct="1">
        <a:spcBef>
          <a:spcPct val="0"/>
        </a:spcBef>
        <a:buNone/>
        <a:defRPr sz="3200" kern="1200">
          <a:solidFill>
            <a:srgbClr val="249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900002" y="468000"/>
            <a:ext cx="10369151" cy="540000"/>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endParaRPr lang="en-GB"/>
          </a:p>
        </p:txBody>
      </p:sp>
      <p:sp>
        <p:nvSpPr>
          <p:cNvPr id="3" name="Tekstin paikkamerkki 2"/>
          <p:cNvSpPr>
            <a:spLocks noGrp="1"/>
          </p:cNvSpPr>
          <p:nvPr>
            <p:ph type="body" idx="1"/>
          </p:nvPr>
        </p:nvSpPr>
        <p:spPr>
          <a:xfrm>
            <a:off x="900000" y="1116000"/>
            <a:ext cx="10368000" cy="4932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4286081" y="6356352"/>
            <a:ext cx="1692672" cy="365125"/>
          </a:xfrm>
          <a:prstGeom prst="rect">
            <a:avLst/>
          </a:prstGeom>
        </p:spPr>
        <p:txBody>
          <a:bodyPr vert="horz" lIns="91440" tIns="45720" rIns="72000" bIns="45720" rtlCol="0" anchor="ctr"/>
          <a:lstStyle>
            <a:lvl1pPr algn="r">
              <a:defRPr sz="1200" b="1">
                <a:solidFill>
                  <a:schemeClr val="tx2"/>
                </a:solidFill>
              </a:defRPr>
            </a:lvl1pPr>
          </a:lstStyle>
          <a:p>
            <a:fld id="{5CB47998-63C8-0247-8FF9-1AA3A1DB9117}" type="datetime1">
              <a:rPr lang="fi-FI" smtClean="0"/>
              <a:t>1.12.2020</a:t>
            </a:fld>
            <a:endParaRPr lang="fi-FI"/>
          </a:p>
        </p:txBody>
      </p:sp>
      <p:sp>
        <p:nvSpPr>
          <p:cNvPr id="5" name="Alatunnisteen paikkamerkki 4"/>
          <p:cNvSpPr>
            <a:spLocks noGrp="1"/>
          </p:cNvSpPr>
          <p:nvPr>
            <p:ph type="ftr" sz="quarter" idx="3"/>
          </p:nvPr>
        </p:nvSpPr>
        <p:spPr>
          <a:xfrm>
            <a:off x="6006938" y="6356352"/>
            <a:ext cx="4193519" cy="365125"/>
          </a:xfrm>
          <a:prstGeom prst="rect">
            <a:avLst/>
          </a:prstGeom>
        </p:spPr>
        <p:txBody>
          <a:bodyPr vert="horz" lIns="0" tIns="45720" rIns="91440" bIns="45720" rtlCol="0" anchor="ctr"/>
          <a:lstStyle>
            <a:lvl1pPr algn="l">
              <a:defRPr sz="1200" b="1">
                <a:solidFill>
                  <a:schemeClr val="tx2"/>
                </a:solidFill>
              </a:defRPr>
            </a:lvl1pPr>
          </a:lstStyle>
          <a:p>
            <a:r>
              <a:rPr lang="fi-FI"/>
              <a:t>[Etunimi Sukunimi]</a:t>
            </a:r>
          </a:p>
        </p:txBody>
      </p:sp>
      <p:sp>
        <p:nvSpPr>
          <p:cNvPr id="6" name="Dian numeron paikkamerkki 5"/>
          <p:cNvSpPr>
            <a:spLocks noGrp="1"/>
          </p:cNvSpPr>
          <p:nvPr>
            <p:ph type="sldNum" sz="quarter" idx="4"/>
          </p:nvPr>
        </p:nvSpPr>
        <p:spPr>
          <a:xfrm>
            <a:off x="191344" y="6356352"/>
            <a:ext cx="552061" cy="365125"/>
          </a:xfrm>
          <a:prstGeom prst="rect">
            <a:avLst/>
          </a:prstGeom>
        </p:spPr>
        <p:txBody>
          <a:bodyPr vert="horz" lIns="91440" tIns="45720" rIns="91440" bIns="45720" rtlCol="0" anchor="ctr"/>
          <a:lstStyle>
            <a:lvl1pPr algn="l">
              <a:defRPr sz="1200" b="1">
                <a:solidFill>
                  <a:schemeClr val="tx2"/>
                </a:solidFill>
              </a:defRPr>
            </a:lvl1pPr>
          </a:lstStyle>
          <a:p>
            <a:fld id="{DDE9422E-AB18-498F-A7FF-179425C9812D}" type="slidenum">
              <a:rPr lang="fi-FI" smtClean="0"/>
              <a:t>‹#›</a:t>
            </a:fld>
            <a:endParaRPr lang="fi-FI"/>
          </a:p>
        </p:txBody>
      </p:sp>
      <p:pic>
        <p:nvPicPr>
          <p:cNvPr id="8" name="Graphic 7">
            <a:extLst>
              <a:ext uri="{FF2B5EF4-FFF2-40B4-BE49-F238E27FC236}">
                <a16:creationId xmlns:a16="http://schemas.microsoft.com/office/drawing/2014/main" id="{93407E9F-EEEC-468B-AA11-3AB6DDF9DB1E}"/>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l="13519" t="14902" r="13591" b="16399"/>
          <a:stretch/>
        </p:blipFill>
        <p:spPr>
          <a:xfrm>
            <a:off x="10987087" y="6229351"/>
            <a:ext cx="951095" cy="504000"/>
          </a:xfrm>
          <a:prstGeom prst="rect">
            <a:avLst/>
          </a:prstGeom>
        </p:spPr>
      </p:pic>
    </p:spTree>
    <p:extLst>
      <p:ext uri="{BB962C8B-B14F-4D97-AF65-F5344CB8AC3E}">
        <p14:creationId xmlns:p14="http://schemas.microsoft.com/office/powerpoint/2010/main" val="25223372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hf hdr="0" ftr="0" dt="0"/>
  <p:txStyles>
    <p:titleStyle>
      <a:lvl1pPr algn="ctr" defTabSz="1219140" rtl="0" eaLnBrk="1" latinLnBrk="0" hangingPunct="1">
        <a:spcBef>
          <a:spcPct val="0"/>
        </a:spcBef>
        <a:buNone/>
        <a:defRPr sz="2800" b="1" kern="1200">
          <a:solidFill>
            <a:schemeClr val="tx2"/>
          </a:solidFill>
          <a:latin typeface="+mj-lt"/>
          <a:ea typeface="+mj-ea"/>
          <a:cs typeface="+mj-cs"/>
        </a:defRPr>
      </a:lvl1pPr>
    </p:titleStyle>
    <p:bodyStyle>
      <a:lvl1pPr marL="0"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359991" indent="-179996" algn="l" defTabSz="1219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539987"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719982" indent="-179996" algn="l" defTabSz="1219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899978" indent="-179996" algn="l" defTabSz="121914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1079973"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1259969"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1439964"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1619960" indent="-179996" algn="l" defTabSz="12191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mlDrawing" Target="../drawings/vmlDrawing3.vml"/><Relationship Id="rId1" Type="http://schemas.openxmlformats.org/officeDocument/2006/relationships/themeOverride" Target="../theme/themeOverride2.xml"/><Relationship Id="rId5" Type="http://schemas.openxmlformats.org/officeDocument/2006/relationships/image" Target="../media/image32.emf"/><Relationship Id="rId4" Type="http://schemas.openxmlformats.org/officeDocument/2006/relationships/oleObject" Target="file:///\\espfpmp01.espoo.ad.city\clausion.fpm\Raporttipaketit\KH-raportti\Data\2_lyhyt.xlsx!Tuloslaskelma!R9S2:R323S11"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file:///\\espfpmp01.espoo.ad.city\clausion.fpm\Raporttipaketit\KH-raportti\Data\3_lyhyt.xlsx!Tuloslaskelma!R9S2:R323S11"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image" Target="../media/image34.emf"/><Relationship Id="rId5" Type="http://schemas.openxmlformats.org/officeDocument/2006/relationships/oleObject" Target="file:///\\espfpmp01.espoo.ad.city\clausion.fpm\Raporttipaketit\KH-raportti\Data\B4_lyhyt.xlsx!Tuloslaskelma!R9S2:R323S11" TargetMode="Externa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5.emf"/><Relationship Id="rId4" Type="http://schemas.openxmlformats.org/officeDocument/2006/relationships/oleObject" Target="file:///\\espfpmp01.espoo.ad.city\clausion.fpm\Raporttipaketit\KH-raportti\Data\71_lyhyt.xlsx!Tuloslaskelma!R9S2:R324S11"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6.emf"/><Relationship Id="rId4" Type="http://schemas.openxmlformats.org/officeDocument/2006/relationships/oleObject" Target="file:///\\espfpmp01.espoo.ad.city\clausion.fpm\Raporttipaketit\KH-raportti\Data\9999_lyhyt.xlsx!Tuloslaskelma!R9S2:R415S14"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file:///\\espfpmp01.espoo.ad.city\clausion.fpm\Raporttipaketit\KH-raportti\Data\9999.xls!Tuloslaskelma!R9S2:R433S14"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chart" Target="../charts/chart2.xml"/><Relationship Id="rId5" Type="http://schemas.openxmlformats.org/officeDocument/2006/relationships/image" Target="../media/image38.emf"/><Relationship Id="rId4" Type="http://schemas.openxmlformats.org/officeDocument/2006/relationships/oleObject" Target="file:///\\espfpmp01.espoo.ad.city\clausion.fpm\Raporttipaketit\KH-raportti\Data\Investoinnit_lyhyt.xlsx!Raportti!R10S4:R54S1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https://espoo365.sharepoint.com/sites/taloussuunnittelun_ja_seurannan_prosessi-yhteiset/Kuukausiraportit2/Kuukausiraportin%20graafit%202020.xlsx!v&#228;est&#246;nkasvu!%5bKuukausiraportin%20graafit%202020.xlsx%5dv&#228;est&#246;nkasvu%20Kaavio%202" TargetMode="External"/><Relationship Id="rId3" Type="http://schemas.openxmlformats.org/officeDocument/2006/relationships/notesSlide" Target="../notesSlides/notesSlide1.xml"/><Relationship Id="rId7"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0.emf"/><Relationship Id="rId5" Type="http://schemas.openxmlformats.org/officeDocument/2006/relationships/image" Target="../media/image12.svg"/><Relationship Id="rId10" Type="http://schemas.openxmlformats.org/officeDocument/2006/relationships/oleObject" Target="https://espoo365.sharepoint.com/sites/taloussuunnittelun_ja_seurannan_prosessi-yhteiset/Kuukausiraportit2/Kuukausiraportin%20graafit%202020.xlsx!v&#228;est&#246;nkasvu!%5bKuukausiraportin%20graafit%202020.xlsx%5dv&#228;est&#246;nkasvu%20Kaavio%201" TargetMode="External"/><Relationship Id="rId4" Type="http://schemas.openxmlformats.org/officeDocument/2006/relationships/image" Target="../media/image11.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file:///\\espfpmp01.espoo.ad.city\clausion.fpm\Raporttipaketit\KH-raportti\Data\1_lyhyt.xlsx!Tuloslaskelma!R9S2:R323S11" TargetMode="External"/><Relationship Id="rId4" Type="http://schemas.openxmlformats.org/officeDocument/2006/relationships/hyperlink" Target="https://www.eduskunta.fi/FI/vaski/Mietinto/Sivut/TyVM_16+2020.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CC96FD-7606-4C51-A930-8D275F012AFE}"/>
              </a:ext>
            </a:extLst>
          </p:cNvPr>
          <p:cNvSpPr>
            <a:spLocks noGrp="1"/>
          </p:cNvSpPr>
          <p:nvPr>
            <p:ph type="ctrTitle"/>
          </p:nvPr>
        </p:nvSpPr>
        <p:spPr>
          <a:xfrm>
            <a:off x="5387705" y="2977477"/>
            <a:ext cx="5689911" cy="1328881"/>
          </a:xfrm>
        </p:spPr>
        <p:txBody>
          <a:bodyPr>
            <a:noAutofit/>
          </a:bodyPr>
          <a:lstStyle/>
          <a:p>
            <a:r>
              <a:rPr lang="fi-FI" sz="3200" dirty="0"/>
              <a:t>Kuukausiraportti </a:t>
            </a:r>
            <a:br>
              <a:rPr lang="fi-FI" sz="3200" dirty="0"/>
            </a:br>
            <a:r>
              <a:rPr lang="fi-FI" sz="3200" dirty="0"/>
              <a:t>Tammi- marraskuu 2020</a:t>
            </a:r>
            <a:br>
              <a:rPr lang="fi-FI" sz="2800" dirty="0"/>
            </a:br>
            <a:br>
              <a:rPr lang="fi-FI" sz="2800" dirty="0"/>
            </a:br>
            <a:br>
              <a:rPr lang="fi-FI" sz="2800" dirty="0"/>
            </a:br>
            <a:br>
              <a:rPr lang="fi-FI" sz="2800" dirty="0"/>
            </a:br>
            <a:endParaRPr lang="fi-FI" sz="2800" dirty="0"/>
          </a:p>
        </p:txBody>
      </p:sp>
    </p:spTree>
    <p:extLst>
      <p:ext uri="{BB962C8B-B14F-4D97-AF65-F5344CB8AC3E}">
        <p14:creationId xmlns:p14="http://schemas.microsoft.com/office/powerpoint/2010/main" val="282705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Sosiaali- ja terveystoimi</a:t>
            </a:r>
          </a:p>
        </p:txBody>
      </p:sp>
      <p:sp>
        <p:nvSpPr>
          <p:cNvPr id="3" name="Sisällön paikkamerkki 2"/>
          <p:cNvSpPr>
            <a:spLocks noGrp="1"/>
          </p:cNvSpPr>
          <p:nvPr>
            <p:ph idx="1"/>
          </p:nvPr>
        </p:nvSpPr>
        <p:spPr>
          <a:xfrm>
            <a:off x="487680" y="2492896"/>
            <a:ext cx="11419840" cy="4090784"/>
          </a:xfrm>
        </p:spPr>
        <p:txBody>
          <a:bodyPr vert="horz" lIns="91440" tIns="45720" rIns="91440" bIns="45720" rtlCol="0" anchor="t">
            <a:noAutofit/>
          </a:bodyPr>
          <a:lstStyle/>
          <a:p>
            <a:pPr marL="285750" indent="-285750">
              <a:spcBef>
                <a:spcPts val="0"/>
              </a:spcBef>
              <a:buFont typeface="Arial"/>
              <a:buChar char="•"/>
              <a:defRPr/>
            </a:pPr>
            <a:r>
              <a:rPr lang="fi-FI" sz="1600" dirty="0">
                <a:ea typeface="+mn-lt"/>
                <a:cs typeface="+mn-lt"/>
              </a:rPr>
              <a:t>Toimialan tulojen ennustetaan alittavan alkuperäisen talousarvion 5,6 milj. eurolla. Tähän vaikuttaa asiakaskäyntien alentuminen suun terveydenhuollossa, joka oli koronaepidemiasta johtuen keväällä kiinni</a:t>
            </a:r>
          </a:p>
          <a:p>
            <a:pPr marL="285750" indent="-285750">
              <a:spcBef>
                <a:spcPts val="0"/>
              </a:spcBef>
              <a:buFont typeface="Arial"/>
              <a:buChar char="•"/>
              <a:defRPr/>
            </a:pPr>
            <a:r>
              <a:rPr lang="fi-FI" sz="1600" dirty="0">
                <a:ea typeface="+mn-lt"/>
                <a:cs typeface="+mn-lt"/>
              </a:rPr>
              <a:t>Toimialan menojen arvioidaan ylittävän alkuperäisen talousarvion 21,5 milj. eurolla. Terveyspalveluiden avosairaanhoidossa koronanäytteenotosta, koronaneuvonnasta ja tartuntajäljityksestä on arvioitu koituvan 17,1 milj. euron menolisäykset, mutta menolisäystä vähentää erikoissairaanhoidon ennustettu talousarvion 2,6 milj. euron alitus ( e 10.2020 6,2 M€). </a:t>
            </a:r>
          </a:p>
          <a:p>
            <a:pPr marL="285750" lvl="0" indent="-285750">
              <a:spcBef>
                <a:spcPts val="0"/>
              </a:spcBef>
              <a:buFont typeface="Arial"/>
              <a:buChar char="•"/>
              <a:defRPr/>
            </a:pPr>
            <a:r>
              <a:rPr lang="fi-FI" sz="1600" dirty="0">
                <a:ea typeface="+mn-lt"/>
                <a:cs typeface="+mn-lt"/>
              </a:rPr>
              <a:t>Perhe- ja sosiaalipalveluissa lasten sijaishuollon ja aikuisten tuetussa asumisessa arvioidaan ostopalveluiden ylittävän alkuperäisen talousarvion 5 milj. eurolla, koska talousarvion laadinnan yhteydessä palvelutarve ennakoitiin alhaisemmaksi.</a:t>
            </a:r>
          </a:p>
          <a:p>
            <a:pPr marL="285750" indent="-285750">
              <a:spcBef>
                <a:spcPts val="0"/>
              </a:spcBef>
              <a:buFont typeface="Arial"/>
              <a:buChar char="•"/>
              <a:defRPr/>
            </a:pPr>
            <a:r>
              <a:rPr lang="fi-FI" sz="1600" dirty="0">
                <a:ea typeface="+mn-lt"/>
                <a:cs typeface="+mn-lt"/>
              </a:rPr>
              <a:t>Vanhusten palveluissa koronan suojatarvikekustannuksista ja henkilöstösiirroista aiheutuu 2 milj. euron edestä menolisäyksiä.</a:t>
            </a:r>
          </a:p>
          <a:p>
            <a:pPr marL="285750" lvl="0" indent="-285750">
              <a:spcBef>
                <a:spcPts val="0"/>
              </a:spcBef>
              <a:buFont typeface="Arial"/>
              <a:buChar char="•"/>
              <a:defRPr/>
            </a:pPr>
            <a:r>
              <a:rPr lang="fi-FI" sz="1600" dirty="0">
                <a:ea typeface="+mn-lt"/>
                <a:cs typeface="+mn-lt"/>
              </a:rPr>
              <a:t>Toimintakatteen ennustetaan olevan noin 27 milj. euroa alkuperäistä talousarviota heikompi.</a:t>
            </a:r>
          </a:p>
          <a:p>
            <a:pPr marL="285750" lvl="0" indent="-285750">
              <a:spcBef>
                <a:spcPts val="0"/>
              </a:spcBef>
              <a:buFont typeface="Arial"/>
              <a:buChar char="•"/>
              <a:defRPr/>
            </a:pPr>
            <a:r>
              <a:rPr lang="fi-FI" sz="1600" dirty="0">
                <a:ea typeface="+mn-lt"/>
                <a:cs typeface="+mn-lt"/>
              </a:rPr>
              <a:t>Valtio on päättänyt korvata kunnille koronan aiheuttamat tulomenetykset ja lisäkulut neljännessä (eduskunta hyväksyi 8.6.2020) ja seitsemännessä (eduskunta hyväksyi 27.11.2020) lisätalousarvioesityksissään, joista 1,472 mrd. euroa kohdistuu peruspalvelujen valtionosuuksien lisäykseen. Espoon saama osuus on noin 92 milj. euroa.</a:t>
            </a:r>
          </a:p>
          <a:p>
            <a:pPr marL="285750" lvl="0" indent="-285750">
              <a:spcBef>
                <a:spcPts val="0"/>
              </a:spcBef>
              <a:buFont typeface="Arial"/>
              <a:buChar char="•"/>
              <a:defRPr/>
            </a:pPr>
            <a:endParaRPr lang="fi-FI" sz="1600" dirty="0">
              <a:ea typeface="+mn-lt"/>
              <a:cs typeface="+mn-lt"/>
            </a:endParaRP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10</a:t>
            </a:fld>
            <a:endParaRPr lang="fi-FI"/>
          </a:p>
        </p:txBody>
      </p:sp>
      <p:graphicFrame>
        <p:nvGraphicFramePr>
          <p:cNvPr id="7" name="Objekti 6">
            <a:extLst>
              <a:ext uri="{FF2B5EF4-FFF2-40B4-BE49-F238E27FC236}">
                <a16:creationId xmlns:a16="http://schemas.microsoft.com/office/drawing/2014/main" id="{DCDB00E4-B704-4092-A8F6-036C34A8CD44}"/>
              </a:ext>
            </a:extLst>
          </p:cNvPr>
          <p:cNvGraphicFramePr>
            <a:graphicFrameLocks noChangeAspect="1"/>
          </p:cNvGraphicFramePr>
          <p:nvPr>
            <p:extLst>
              <p:ext uri="{D42A27DB-BD31-4B8C-83A1-F6EECF244321}">
                <p14:modId xmlns:p14="http://schemas.microsoft.com/office/powerpoint/2010/main" val="2489958837"/>
              </p:ext>
            </p:extLst>
          </p:nvPr>
        </p:nvGraphicFramePr>
        <p:xfrm>
          <a:off x="2272690" y="1117537"/>
          <a:ext cx="7640162" cy="1237563"/>
        </p:xfrm>
        <a:graphic>
          <a:graphicData uri="http://schemas.openxmlformats.org/presentationml/2006/ole">
            <mc:AlternateContent xmlns:mc="http://schemas.openxmlformats.org/markup-compatibility/2006">
              <mc:Choice xmlns:v="urn:schemas-microsoft-com:vml" Requires="v">
                <p:oleObj spid="_x0000_s3074" name="Worksheet" r:id="rId4" imgW="7115030" imgH="1152636" progId="Excel.Sheet.12">
                  <p:link updateAutomatic="1"/>
                </p:oleObj>
              </mc:Choice>
              <mc:Fallback>
                <p:oleObj name="Worksheet" r:id="rId4" imgW="7115030" imgH="1152636" progId="Excel.Sheet.12">
                  <p:link updateAutomatic="1"/>
                  <p:pic>
                    <p:nvPicPr>
                      <p:cNvPr id="7" name="Objekti 6">
                        <a:extLst>
                          <a:ext uri="{FF2B5EF4-FFF2-40B4-BE49-F238E27FC236}">
                            <a16:creationId xmlns:a16="http://schemas.microsoft.com/office/drawing/2014/main" id="{DCDB00E4-B704-4092-A8F6-036C34A8CD44}"/>
                          </a:ext>
                        </a:extLst>
                      </p:cNvPr>
                      <p:cNvPicPr/>
                      <p:nvPr/>
                    </p:nvPicPr>
                    <p:blipFill>
                      <a:blip r:embed="rId5"/>
                      <a:stretch>
                        <a:fillRect/>
                      </a:stretch>
                    </p:blipFill>
                    <p:spPr>
                      <a:xfrm>
                        <a:off x="2272690" y="1117537"/>
                        <a:ext cx="7640162" cy="1237563"/>
                      </a:xfrm>
                      <a:prstGeom prst="rect">
                        <a:avLst/>
                      </a:prstGeom>
                    </p:spPr>
                  </p:pic>
                </p:oleObj>
              </mc:Fallback>
            </mc:AlternateContent>
          </a:graphicData>
        </a:graphic>
      </p:graphicFrame>
    </p:spTree>
    <p:extLst>
      <p:ext uri="{BB962C8B-B14F-4D97-AF65-F5344CB8AC3E}">
        <p14:creationId xmlns:p14="http://schemas.microsoft.com/office/powerpoint/2010/main" val="101924966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Sivistystoimi</a:t>
            </a:r>
          </a:p>
        </p:txBody>
      </p:sp>
      <p:sp>
        <p:nvSpPr>
          <p:cNvPr id="3" name="Sisällön paikkamerkki 2"/>
          <p:cNvSpPr>
            <a:spLocks noGrp="1"/>
          </p:cNvSpPr>
          <p:nvPr>
            <p:ph idx="1"/>
          </p:nvPr>
        </p:nvSpPr>
        <p:spPr>
          <a:xfrm>
            <a:off x="603849" y="2565796"/>
            <a:ext cx="11314980" cy="4075095"/>
          </a:xfrm>
        </p:spPr>
        <p:txBody>
          <a:bodyPr vert="horz" lIns="91440" tIns="45720" rIns="91440" bIns="45720" rtlCol="0" anchor="t">
            <a:noAutofit/>
          </a:bodyPr>
          <a:lstStyle/>
          <a:p>
            <a:pPr marL="457200" lvl="1" indent="0">
              <a:buNone/>
            </a:pPr>
            <a:endParaRPr lang="fi-FI" sz="1800">
              <a:latin typeface="Arial Narrow"/>
              <a:cs typeface="Arial"/>
            </a:endParaRPr>
          </a:p>
          <a:p>
            <a:pPr lvl="1"/>
            <a:endParaRPr lang="fi-FI" sz="1800">
              <a:solidFill>
                <a:srgbClr val="FF0000"/>
              </a:solidFill>
              <a:latin typeface="Arial Narrow"/>
            </a:endParaRPr>
          </a:p>
          <a:p>
            <a:pPr marL="0" indent="0">
              <a:buNone/>
            </a:pPr>
            <a:endParaRPr lang="fi-FI" sz="1800">
              <a:solidFill>
                <a:srgbClr val="FF0000"/>
              </a:solidFill>
            </a:endParaRPr>
          </a:p>
          <a:p>
            <a:pPr marL="0" indent="0">
              <a:buNone/>
            </a:pPr>
            <a:endParaRPr lang="fi-FI" sz="2000">
              <a:solidFill>
                <a:srgbClr val="FF0000"/>
              </a:solidFill>
            </a:endParaRPr>
          </a:p>
          <a:p>
            <a:endParaRPr lang="fi-FI" sz="1600" b="1">
              <a:solidFill>
                <a:srgbClr val="FF0000"/>
              </a:solidFill>
            </a:endParaRPr>
          </a:p>
          <a:p>
            <a:pPr marL="0" indent="0">
              <a:buNone/>
            </a:pPr>
            <a:endParaRPr lang="fi-FI" sz="1600">
              <a:solidFill>
                <a:srgbClr val="FF0000"/>
              </a:solidFill>
            </a:endParaRPr>
          </a:p>
          <a:p>
            <a:pPr marL="0" indent="0">
              <a:buNone/>
            </a:pPr>
            <a:endParaRPr lang="fi-FI" sz="1600">
              <a:solidFill>
                <a:srgbClr val="FF0000"/>
              </a:solidFill>
            </a:endParaRP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11</a:t>
            </a:fld>
            <a:endParaRPr lang="fi-FI"/>
          </a:p>
        </p:txBody>
      </p:sp>
      <p:sp>
        <p:nvSpPr>
          <p:cNvPr id="7" name="Tekstiruutu 6">
            <a:extLst>
              <a:ext uri="{FF2B5EF4-FFF2-40B4-BE49-F238E27FC236}">
                <a16:creationId xmlns:a16="http://schemas.microsoft.com/office/drawing/2014/main" id="{D585B918-D13D-459A-BB4C-948D15A3557D}"/>
              </a:ext>
            </a:extLst>
          </p:cNvPr>
          <p:cNvSpPr txBox="1"/>
          <p:nvPr/>
        </p:nvSpPr>
        <p:spPr>
          <a:xfrm>
            <a:off x="565947" y="2695252"/>
            <a:ext cx="1101645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dirty="0">
                <a:ea typeface="+mn-lt"/>
                <a:cs typeface="+mn-lt"/>
              </a:rPr>
              <a:t>Sivistystoimen toimintatulojen ennustetaan ylittävän talousarvion noin 0,6 milj. eurolla.</a:t>
            </a:r>
            <a:endParaRPr lang="fi-FI" dirty="0"/>
          </a:p>
          <a:p>
            <a:pPr marL="285750" indent="-285750">
              <a:buFont typeface="Arial"/>
              <a:buChar char="•"/>
            </a:pPr>
            <a:r>
              <a:rPr lang="fi-FI" dirty="0">
                <a:ea typeface="+mn-lt"/>
                <a:cs typeface="+mn-lt"/>
              </a:rPr>
              <a:t>Tuloja lisäävät </a:t>
            </a:r>
            <a:r>
              <a:rPr lang="fi-FI" dirty="0" err="1">
                <a:ea typeface="+mn-lt"/>
                <a:cs typeface="+mn-lt"/>
              </a:rPr>
              <a:t>OKM:ltä</a:t>
            </a:r>
            <a:r>
              <a:rPr lang="fi-FI" dirty="0">
                <a:ea typeface="+mn-lt"/>
                <a:cs typeface="+mn-lt"/>
              </a:rPr>
              <a:t> saadut korona-avustukset, joita arvioidaan vuonna 2020 käytettävän n. 1,8 milj. euroa. Korona-avustukset lisäävät toisaalta myös toimintamenoja. Toimintatulot ovat vähentyneet varhaiskasvatuksen asiakasmaksujen huojennuksista sekä kulttuurin ja liikunnan toiminnan ja talojen sulkemisista koronan vuoksi.   </a:t>
            </a:r>
            <a:endParaRPr lang="fi-FI" dirty="0"/>
          </a:p>
          <a:p>
            <a:pPr marL="285750" indent="-285750">
              <a:buFont typeface="Arial"/>
              <a:buChar char="•"/>
            </a:pPr>
            <a:r>
              <a:rPr lang="fi-FI" dirty="0">
                <a:ea typeface="+mn-lt"/>
                <a:cs typeface="+mn-lt"/>
              </a:rPr>
              <a:t>Toimintamenojen ennustetaan alittavan talousarvion noin 13,7 milj. eurolla, mikä johtuu koronan aiheuttamista henkilöstömenojen, työvoimanvuokrauskulujen, koulukuljetuksen sekä varhaiskasvatuksen ruokailujen säästöistä. Sisäisten erien osalta säästöjä tulee mm. ICT-kuluista. Lisäksi säästöä syntyy Matinraitin ja Suviniityn päiväkotien valmistumisen myöhästymisestä n. 2 milj. euroa.</a:t>
            </a:r>
            <a:endParaRPr lang="fi-FI" dirty="0"/>
          </a:p>
          <a:p>
            <a:pPr marL="285750" indent="-285750">
              <a:buFont typeface="Arial"/>
              <a:buChar char="•"/>
            </a:pPr>
            <a:r>
              <a:rPr lang="fi-FI" dirty="0">
                <a:ea typeface="+mn-lt"/>
                <a:cs typeface="+mn-lt"/>
              </a:rPr>
              <a:t>Sivistystoimen toimintakatteen ennustetaan olevan 13,2 milj. euroa parempi kuin talousarviossa.</a:t>
            </a:r>
            <a:endParaRPr lang="fi-FI" dirty="0"/>
          </a:p>
        </p:txBody>
      </p:sp>
      <p:graphicFrame>
        <p:nvGraphicFramePr>
          <p:cNvPr id="8" name="Objekti 7">
            <a:extLst>
              <a:ext uri="{FF2B5EF4-FFF2-40B4-BE49-F238E27FC236}">
                <a16:creationId xmlns:a16="http://schemas.microsoft.com/office/drawing/2014/main" id="{B5D5D390-FCA4-430C-8DB3-ACA60B764CEB}"/>
              </a:ext>
            </a:extLst>
          </p:cNvPr>
          <p:cNvGraphicFramePr>
            <a:graphicFrameLocks noChangeAspect="1"/>
          </p:cNvGraphicFramePr>
          <p:nvPr>
            <p:extLst>
              <p:ext uri="{D42A27DB-BD31-4B8C-83A1-F6EECF244321}">
                <p14:modId xmlns:p14="http://schemas.microsoft.com/office/powerpoint/2010/main" val="1280683235"/>
              </p:ext>
            </p:extLst>
          </p:nvPr>
        </p:nvGraphicFramePr>
        <p:xfrm>
          <a:off x="1878905" y="1122300"/>
          <a:ext cx="7816806" cy="1266176"/>
        </p:xfrm>
        <a:graphic>
          <a:graphicData uri="http://schemas.openxmlformats.org/presentationml/2006/ole">
            <mc:AlternateContent xmlns:mc="http://schemas.openxmlformats.org/markup-compatibility/2006">
              <mc:Choice xmlns:v="urn:schemas-microsoft-com:vml" Requires="v">
                <p:oleObj spid="_x0000_s4098" name="Worksheet" r:id="rId3" imgW="7115030" imgH="1152636" progId="Excel.Sheet.12">
                  <p:link updateAutomatic="1"/>
                </p:oleObj>
              </mc:Choice>
              <mc:Fallback>
                <p:oleObj name="Worksheet" r:id="rId3" imgW="7115030" imgH="1152636" progId="Excel.Sheet.12">
                  <p:link updateAutomatic="1"/>
                  <p:pic>
                    <p:nvPicPr>
                      <p:cNvPr id="8" name="Objekti 7">
                        <a:extLst>
                          <a:ext uri="{FF2B5EF4-FFF2-40B4-BE49-F238E27FC236}">
                            <a16:creationId xmlns:a16="http://schemas.microsoft.com/office/drawing/2014/main" id="{B5D5D390-FCA4-430C-8DB3-ACA60B764CEB}"/>
                          </a:ext>
                        </a:extLst>
                      </p:cNvPr>
                      <p:cNvPicPr/>
                      <p:nvPr/>
                    </p:nvPicPr>
                    <p:blipFill>
                      <a:blip r:embed="rId4"/>
                      <a:stretch>
                        <a:fillRect/>
                      </a:stretch>
                    </p:blipFill>
                    <p:spPr>
                      <a:xfrm>
                        <a:off x="1878905" y="1122300"/>
                        <a:ext cx="7816806" cy="1266176"/>
                      </a:xfrm>
                      <a:prstGeom prst="rect">
                        <a:avLst/>
                      </a:prstGeom>
                    </p:spPr>
                  </p:pic>
                </p:oleObj>
              </mc:Fallback>
            </mc:AlternateContent>
          </a:graphicData>
        </a:graphic>
      </p:graphicFrame>
    </p:spTree>
    <p:extLst>
      <p:ext uri="{BB962C8B-B14F-4D97-AF65-F5344CB8AC3E}">
        <p14:creationId xmlns:p14="http://schemas.microsoft.com/office/powerpoint/2010/main" val="38289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3935760" y="260648"/>
            <a:ext cx="6120000" cy="1143000"/>
          </a:xfrm>
        </p:spPr>
        <p:txBody>
          <a:bodyPr/>
          <a:lstStyle/>
          <a:p>
            <a:r>
              <a:rPr lang="fi-FI"/>
              <a:t>Tekninen ja ympäristötoimi (ilman nettoyksikköjä)</a:t>
            </a:r>
          </a:p>
        </p:txBody>
      </p:sp>
      <p:sp>
        <p:nvSpPr>
          <p:cNvPr id="3" name="Sisällön paikkamerkki 2"/>
          <p:cNvSpPr>
            <a:spLocks noGrp="1"/>
          </p:cNvSpPr>
          <p:nvPr>
            <p:ph idx="1"/>
          </p:nvPr>
        </p:nvSpPr>
        <p:spPr>
          <a:xfrm>
            <a:off x="2145143" y="2755950"/>
            <a:ext cx="8280920" cy="3600400"/>
          </a:xfrm>
        </p:spPr>
        <p:txBody>
          <a:bodyPr>
            <a:noAutofit/>
          </a:bodyPr>
          <a:lstStyle/>
          <a:p>
            <a:endParaRPr lang="fi-FI" sz="1800">
              <a:solidFill>
                <a:srgbClr val="FF0000"/>
              </a:solidFill>
            </a:endParaRPr>
          </a:p>
          <a:p>
            <a:pPr marL="0" indent="0">
              <a:buNone/>
            </a:pPr>
            <a:endParaRPr lang="fi-FI"/>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12</a:t>
            </a:fld>
            <a:endParaRPr lang="fi-FI"/>
          </a:p>
        </p:txBody>
      </p:sp>
      <p:sp>
        <p:nvSpPr>
          <p:cNvPr id="6" name="Tekstiruutu 5">
            <a:extLst>
              <a:ext uri="{FF2B5EF4-FFF2-40B4-BE49-F238E27FC236}">
                <a16:creationId xmlns:a16="http://schemas.microsoft.com/office/drawing/2014/main" id="{1BBD5BF6-3075-4DC4-9412-2942A8089A9D}"/>
              </a:ext>
            </a:extLst>
          </p:cNvPr>
          <p:cNvSpPr txBox="1"/>
          <p:nvPr/>
        </p:nvSpPr>
        <p:spPr>
          <a:xfrm>
            <a:off x="609599" y="2866490"/>
            <a:ext cx="11092665" cy="3360920"/>
          </a:xfrm>
          <a:prstGeom prst="rect">
            <a:avLst/>
          </a:prstGeom>
          <a:noFill/>
        </p:spPr>
        <p:txBody>
          <a:bodyPr wrap="square" lIns="91440" tIns="45720" rIns="91440" bIns="45720" rtlCol="0" anchor="t">
            <a:spAutoFit/>
          </a:bodyPr>
          <a:lstStyle/>
          <a:p>
            <a:pPr marL="742950" lvl="1" indent="-285750">
              <a:spcBef>
                <a:spcPct val="20000"/>
              </a:spcBef>
              <a:buFont typeface="Arial" panose="020B0604020202020204" pitchFamily="34" charset="0"/>
              <a:buChar char="•"/>
            </a:pPr>
            <a:r>
              <a:rPr lang="fi-FI" dirty="0">
                <a:cs typeface="Arial"/>
              </a:rPr>
              <a:t>Toimialan talousennuste on parantunut lokakuun lopun tilanteesta. Toimialan tulotavoitteen ennustetaan ylittyvän useamman tulosyksikön myynti- ja maksutuottojen hyvän kertymän ansiosta. </a:t>
            </a:r>
            <a:endParaRPr lang="fi-FI" dirty="0">
              <a:ea typeface="+mn-lt"/>
              <a:cs typeface="+mn-lt"/>
            </a:endParaRPr>
          </a:p>
          <a:p>
            <a:pPr marL="742950" lvl="1" indent="-285750">
              <a:spcBef>
                <a:spcPct val="20000"/>
              </a:spcBef>
              <a:buFont typeface="Arial" panose="020B0604020202020204" pitchFamily="34" charset="0"/>
              <a:buChar char="•"/>
            </a:pPr>
            <a:r>
              <a:rPr lang="fi-FI" dirty="0">
                <a:ea typeface="+mn-lt"/>
                <a:cs typeface="+mn-lt"/>
              </a:rPr>
              <a:t>Menojen ennustetaan toteutuvan muutetun talousarvion puitteissa.</a:t>
            </a:r>
            <a:endParaRPr lang="fi-FI" dirty="0">
              <a:cs typeface="Arial"/>
            </a:endParaRPr>
          </a:p>
          <a:p>
            <a:pPr marL="742950" lvl="1" indent="-285750">
              <a:spcBef>
                <a:spcPct val="20000"/>
              </a:spcBef>
              <a:buFont typeface="Arial" panose="020B0604020202020204" pitchFamily="34" charset="0"/>
              <a:buChar char="•"/>
            </a:pPr>
            <a:r>
              <a:rPr lang="fi-FI" dirty="0">
                <a:ea typeface="+mn-lt"/>
                <a:cs typeface="+mn-lt"/>
              </a:rPr>
              <a:t>Joukkoliikenteen menot ovat kasvaneet alkuperäisestä talousarviosta kuntaosuuden kasvun vuoksi. HSL on saanut valtiolta korona-ajan tulonmenetyksiin kohdistettua lisätukea, mutta pandemiatilanteen jatkumisen vuoksi määrärahaa korotettiin. Matkustus ei ehdi enää tänä vuonna palautua. </a:t>
            </a:r>
          </a:p>
          <a:p>
            <a:pPr marL="742950" lvl="1" indent="-285750">
              <a:spcBef>
                <a:spcPct val="20000"/>
              </a:spcBef>
              <a:buFont typeface="Arial" panose="020B0604020202020204" pitchFamily="34" charset="0"/>
              <a:buChar char="•"/>
            </a:pPr>
            <a:r>
              <a:rPr lang="fi-FI" dirty="0">
                <a:ea typeface="+mn-lt"/>
                <a:cs typeface="+mn-lt"/>
              </a:rPr>
              <a:t>Asuntotuotantomäärät ovat koronasta huolimatta pysyneet korkealla tasolla. Alkanut tuotanto on marraskuun lopun tilanteessa jo 5400 asuntoa. Myös rakennuslupia on tämän vuoden aikana haettu jo lähes 5800 asunnon verran. </a:t>
            </a:r>
            <a:endParaRPr lang="fi-FI" dirty="0"/>
          </a:p>
          <a:p>
            <a:pPr lvl="1">
              <a:spcBef>
                <a:spcPct val="20000"/>
              </a:spcBef>
            </a:pPr>
            <a:endParaRPr lang="fi-FI" dirty="0">
              <a:solidFill>
                <a:srgbClr val="FF0000"/>
              </a:solidFill>
              <a:ea typeface="+mn-lt"/>
              <a:cs typeface="+mn-lt"/>
            </a:endParaRPr>
          </a:p>
        </p:txBody>
      </p:sp>
      <p:graphicFrame>
        <p:nvGraphicFramePr>
          <p:cNvPr id="8" name="Objekti 7">
            <a:extLst>
              <a:ext uri="{FF2B5EF4-FFF2-40B4-BE49-F238E27FC236}">
                <a16:creationId xmlns:a16="http://schemas.microsoft.com/office/drawing/2014/main" id="{48777EF3-BD31-4FCF-BAE2-BB0F66811A91}"/>
              </a:ext>
            </a:extLst>
          </p:cNvPr>
          <p:cNvGraphicFramePr>
            <a:graphicFrameLocks noChangeAspect="1"/>
          </p:cNvGraphicFramePr>
          <p:nvPr>
            <p:extLst>
              <p:ext uri="{D42A27DB-BD31-4B8C-83A1-F6EECF244321}">
                <p14:modId xmlns:p14="http://schemas.microsoft.com/office/powerpoint/2010/main" val="3366469372"/>
              </p:ext>
            </p:extLst>
          </p:nvPr>
        </p:nvGraphicFramePr>
        <p:xfrm>
          <a:off x="1978737" y="1308025"/>
          <a:ext cx="7789506" cy="1261754"/>
        </p:xfrm>
        <a:graphic>
          <a:graphicData uri="http://schemas.openxmlformats.org/presentationml/2006/ole">
            <mc:AlternateContent xmlns:mc="http://schemas.openxmlformats.org/markup-compatibility/2006">
              <mc:Choice xmlns:v="urn:schemas-microsoft-com:vml" Requires="v">
                <p:oleObj spid="_x0000_s5122" name="Worksheet" r:id="rId5" imgW="7115030" imgH="1152636" progId="Excel.Sheet.12">
                  <p:link updateAutomatic="1"/>
                </p:oleObj>
              </mc:Choice>
              <mc:Fallback>
                <p:oleObj name="Worksheet" r:id="rId5" imgW="7115030" imgH="1152636" progId="Excel.Sheet.12">
                  <p:link updateAutomatic="1"/>
                  <p:pic>
                    <p:nvPicPr>
                      <p:cNvPr id="8" name="Objekti 7">
                        <a:extLst>
                          <a:ext uri="{FF2B5EF4-FFF2-40B4-BE49-F238E27FC236}">
                            <a16:creationId xmlns:a16="http://schemas.microsoft.com/office/drawing/2014/main" id="{48777EF3-BD31-4FCF-BAE2-BB0F66811A91}"/>
                          </a:ext>
                        </a:extLst>
                      </p:cNvPr>
                      <p:cNvPicPr/>
                      <p:nvPr/>
                    </p:nvPicPr>
                    <p:blipFill>
                      <a:blip r:embed="rId6"/>
                      <a:stretch>
                        <a:fillRect/>
                      </a:stretch>
                    </p:blipFill>
                    <p:spPr>
                      <a:xfrm>
                        <a:off x="1978737" y="1308025"/>
                        <a:ext cx="7789506" cy="1261754"/>
                      </a:xfrm>
                      <a:prstGeom prst="rect">
                        <a:avLst/>
                      </a:prstGeom>
                    </p:spPr>
                  </p:pic>
                </p:oleObj>
              </mc:Fallback>
            </mc:AlternateContent>
          </a:graphicData>
        </a:graphic>
      </p:graphicFrame>
    </p:spTree>
    <p:extLst>
      <p:ext uri="{BB962C8B-B14F-4D97-AF65-F5344CB8AC3E}">
        <p14:creationId xmlns:p14="http://schemas.microsoft.com/office/powerpoint/2010/main" val="5031369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3552" y="404664"/>
            <a:ext cx="8064216" cy="720080"/>
          </a:xfrm>
        </p:spPr>
        <p:txBody>
          <a:bodyPr/>
          <a:lstStyle/>
          <a:p>
            <a:r>
              <a:rPr lang="fi-FI"/>
              <a:t>		Tilapalvelut-liikelaitos</a:t>
            </a:r>
          </a:p>
        </p:txBody>
      </p:sp>
      <p:sp>
        <p:nvSpPr>
          <p:cNvPr id="3" name="Sisällön paikkamerkki 2"/>
          <p:cNvSpPr>
            <a:spLocks noGrp="1"/>
          </p:cNvSpPr>
          <p:nvPr>
            <p:ph idx="1"/>
          </p:nvPr>
        </p:nvSpPr>
        <p:spPr>
          <a:xfrm>
            <a:off x="363071" y="2342794"/>
            <a:ext cx="11831515" cy="4437799"/>
          </a:xfrm>
        </p:spPr>
        <p:txBody>
          <a:bodyPr vert="horz" lIns="91440" tIns="45720" rIns="91440" bIns="45720" rtlCol="0" anchor="t">
            <a:noAutofit/>
          </a:bodyPr>
          <a:lstStyle/>
          <a:p>
            <a:pPr lvl="1">
              <a:buChar char="•"/>
            </a:pPr>
            <a:r>
              <a:rPr lang="fi-FI" sz="1800" dirty="0">
                <a:cs typeface="Arial"/>
              </a:rPr>
              <a:t>Tulostavoitetta alennettiin 10 milj. euroa osavuosikatsaus 2:ssa.</a:t>
            </a:r>
          </a:p>
          <a:p>
            <a:pPr lvl="1">
              <a:buChar char="•"/>
            </a:pPr>
            <a:r>
              <a:rPr lang="fi-FI" sz="1800" dirty="0">
                <a:cs typeface="Arial"/>
              </a:rPr>
              <a:t>Tulostavoitteen ei ennusteta toteutuvan. Alitus on 3,5  </a:t>
            </a:r>
            <a:r>
              <a:rPr lang="fi-FI" sz="1800" dirty="0">
                <a:ea typeface="+mn-lt"/>
                <a:cs typeface="+mn-lt"/>
              </a:rPr>
              <a:t>milj. euroa. </a:t>
            </a:r>
            <a:endParaRPr lang="fi-FI" sz="1800" dirty="0">
              <a:cs typeface="Arial"/>
            </a:endParaRPr>
          </a:p>
          <a:p>
            <a:pPr lvl="1">
              <a:buChar char="•"/>
            </a:pPr>
            <a:r>
              <a:rPr lang="fi-FI" sz="1800" dirty="0">
                <a:ea typeface="+mn-lt"/>
                <a:cs typeface="+mn-lt"/>
              </a:rPr>
              <a:t>Suunnittelupalvelujen ylitys ennustetaan olevan  2,9  milj. euroa, joka muodostuu pääasiassa purkukuluista, ja selvityskohteiden esisuunnittelukustannuksista. Ylityksestä on PPP-hankkeiden suunnittelua 1,2 milj. euroa. Suurimmat purkukohteet ovat Virastotalo 2, </a:t>
            </a:r>
            <a:r>
              <a:rPr lang="fi-FI" sz="1800" dirty="0" err="1">
                <a:ea typeface="+mn-lt"/>
                <a:cs typeface="+mn-lt"/>
              </a:rPr>
              <a:t>Jupperin</a:t>
            </a:r>
            <a:r>
              <a:rPr lang="fi-FI" sz="1800" dirty="0">
                <a:ea typeface="+mn-lt"/>
                <a:cs typeface="+mn-lt"/>
              </a:rPr>
              <a:t> koulu, Leppävaaran lukio ja Kalajärven koulu. </a:t>
            </a:r>
          </a:p>
          <a:p>
            <a:pPr lvl="1">
              <a:buFont typeface="Arial" pitchFamily="34" charset="0"/>
              <a:buChar char="•"/>
            </a:pPr>
            <a:r>
              <a:rPr lang="fi-FI" sz="1800" dirty="0">
                <a:ea typeface="+mn-lt"/>
                <a:cs typeface="+mn-lt"/>
              </a:rPr>
              <a:t>Elinkaarta jatkavien korjausten vaikutusta poistoaikoihin on selvitetty. Korjauksen arvioitu vaikutus 5 milj. euroa on otettu huomioon ennusteessa. Korjauksen jälkeen poistojen ennustetaan ylittyvän 2,5 milj. euroa. </a:t>
            </a:r>
          </a:p>
          <a:p>
            <a:pPr lvl="1">
              <a:buFont typeface="Arial" pitchFamily="34" charset="0"/>
              <a:buChar char="•"/>
            </a:pPr>
            <a:r>
              <a:rPr lang="fi-FI" sz="1800" dirty="0">
                <a:ea typeface="+mn-lt"/>
                <a:cs typeface="+mn-lt"/>
              </a:rPr>
              <a:t>Kaupungin kiinteistöihin ostetuilla uusiutuvan kaukolämmön optimointi-, </a:t>
            </a:r>
            <a:r>
              <a:rPr lang="fi-FI" sz="1800" dirty="0" err="1">
                <a:ea typeface="+mn-lt"/>
                <a:cs typeface="+mn-lt"/>
              </a:rPr>
              <a:t>energiamanagerointi</a:t>
            </a:r>
            <a:r>
              <a:rPr lang="fi-FI" sz="1800" dirty="0">
                <a:ea typeface="+mn-lt"/>
                <a:cs typeface="+mn-lt"/>
              </a:rPr>
              <a:t>- ja kiinteistövalvomopalveluilla saadaan säästöjä energiakulutukseen.</a:t>
            </a:r>
          </a:p>
          <a:p>
            <a:pPr lvl="1">
              <a:buFont typeface="Arial" pitchFamily="34" charset="0"/>
              <a:buChar char="•"/>
            </a:pPr>
            <a:r>
              <a:rPr lang="fi-FI" sz="1800" dirty="0">
                <a:ea typeface="+mn-lt"/>
                <a:cs typeface="+mn-lt"/>
              </a:rPr>
              <a:t>PPP-hankkeen kolmen kohteen rakentaminen jatkuu: Perkkaan koulu, Pohjois-Tapiolan koulu ja Nauriskasken koulu. </a:t>
            </a:r>
            <a:endParaRPr lang="fi-FI" sz="1800" dirty="0">
              <a:cs typeface="Arial"/>
            </a:endParaRPr>
          </a:p>
          <a:p>
            <a:pPr marL="457200" lvl="1" indent="0">
              <a:buNone/>
            </a:pPr>
            <a:endParaRPr lang="fi-FI" sz="1800" dirty="0">
              <a:ea typeface="+mn-lt"/>
              <a:cs typeface="+mn-lt"/>
            </a:endParaRP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graphicFrame>
        <p:nvGraphicFramePr>
          <p:cNvPr id="6" name="Objekti 5">
            <a:extLst>
              <a:ext uri="{FF2B5EF4-FFF2-40B4-BE49-F238E27FC236}">
                <a16:creationId xmlns:a16="http://schemas.microsoft.com/office/drawing/2014/main" id="{606F45CF-EF2F-45E3-B813-F51C0589F400}"/>
              </a:ext>
            </a:extLst>
          </p:cNvPr>
          <p:cNvGraphicFramePr>
            <a:graphicFrameLocks noChangeAspect="1"/>
          </p:cNvGraphicFramePr>
          <p:nvPr>
            <p:extLst>
              <p:ext uri="{D42A27DB-BD31-4B8C-83A1-F6EECF244321}">
                <p14:modId xmlns:p14="http://schemas.microsoft.com/office/powerpoint/2010/main" val="3842921145"/>
              </p:ext>
            </p:extLst>
          </p:nvPr>
        </p:nvGraphicFramePr>
        <p:xfrm>
          <a:off x="2063552" y="1124744"/>
          <a:ext cx="7889082" cy="1066663"/>
        </p:xfrm>
        <a:graphic>
          <a:graphicData uri="http://schemas.openxmlformats.org/presentationml/2006/ole">
            <mc:AlternateContent xmlns:mc="http://schemas.openxmlformats.org/markup-compatibility/2006">
              <mc:Choice xmlns:v="urn:schemas-microsoft-com:vml" Requires="v">
                <p:oleObj spid="_x0000_s6146" name="Worksheet" r:id="rId4" imgW="7115030" imgH="961914" progId="Excel.Sheet.12">
                  <p:link updateAutomatic="1"/>
                </p:oleObj>
              </mc:Choice>
              <mc:Fallback>
                <p:oleObj name="Worksheet" r:id="rId4" imgW="7115030" imgH="961914" progId="Excel.Sheet.12">
                  <p:link updateAutomatic="1"/>
                  <p:pic>
                    <p:nvPicPr>
                      <p:cNvPr id="6" name="Objekti 5">
                        <a:extLst>
                          <a:ext uri="{FF2B5EF4-FFF2-40B4-BE49-F238E27FC236}">
                            <a16:creationId xmlns:a16="http://schemas.microsoft.com/office/drawing/2014/main" id="{606F45CF-EF2F-45E3-B813-F51C0589F400}"/>
                          </a:ext>
                        </a:extLst>
                      </p:cNvPr>
                      <p:cNvPicPr/>
                      <p:nvPr/>
                    </p:nvPicPr>
                    <p:blipFill>
                      <a:blip r:embed="rId5"/>
                      <a:stretch>
                        <a:fillRect/>
                      </a:stretch>
                    </p:blipFill>
                    <p:spPr>
                      <a:xfrm>
                        <a:off x="2063552" y="1124744"/>
                        <a:ext cx="7889082" cy="1066663"/>
                      </a:xfrm>
                      <a:prstGeom prst="rect">
                        <a:avLst/>
                      </a:prstGeom>
                    </p:spPr>
                  </p:pic>
                </p:oleObj>
              </mc:Fallback>
            </mc:AlternateContent>
          </a:graphicData>
        </a:graphic>
      </p:graphicFrame>
    </p:spTree>
    <p:extLst>
      <p:ext uri="{BB962C8B-B14F-4D97-AF65-F5344CB8AC3E}">
        <p14:creationId xmlns:p14="http://schemas.microsoft.com/office/powerpoint/2010/main" val="368472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1239521" y="136524"/>
            <a:ext cx="6206632" cy="1008112"/>
          </a:xfrm>
        </p:spPr>
        <p:txBody>
          <a:bodyPr>
            <a:normAutofit fontScale="90000"/>
          </a:bodyPr>
          <a:lstStyle/>
          <a:p>
            <a:r>
              <a:rPr lang="fi-FI"/>
              <a:t>Kaupungin tulosennuste negatiivinen</a:t>
            </a:r>
          </a:p>
        </p:txBody>
      </p:sp>
      <p:sp>
        <p:nvSpPr>
          <p:cNvPr id="3" name="Sisällön paikkamerkki 2"/>
          <p:cNvSpPr>
            <a:spLocks noGrp="1"/>
          </p:cNvSpPr>
          <p:nvPr>
            <p:ph idx="1"/>
          </p:nvPr>
        </p:nvSpPr>
        <p:spPr>
          <a:xfrm>
            <a:off x="609600" y="3565132"/>
            <a:ext cx="11164584" cy="3156343"/>
          </a:xfrm>
        </p:spPr>
        <p:txBody>
          <a:bodyPr vert="horz" lIns="91440" tIns="45720" rIns="91440" bIns="45720" rtlCol="0" anchor="t">
            <a:normAutofit lnSpcReduction="10000"/>
          </a:bodyPr>
          <a:lstStyle/>
          <a:p>
            <a:r>
              <a:rPr lang="fi-FI" dirty="0">
                <a:cs typeface="Arial"/>
              </a:rPr>
              <a:t>Toimintakate toteutuu 24M€ alkuperäistä talousarviota heikompana, kasvua 6,3 % vuoteen 2019 </a:t>
            </a:r>
          </a:p>
          <a:p>
            <a:r>
              <a:rPr lang="fi-FI" dirty="0">
                <a:cs typeface="Arial"/>
              </a:rPr>
              <a:t>Verotulot toteutuvat talousarvion mukaisesti </a:t>
            </a:r>
          </a:p>
          <a:p>
            <a:r>
              <a:rPr lang="fi-FI" dirty="0">
                <a:cs typeface="Arial"/>
              </a:rPr>
              <a:t>Valtionosuudet (peruspalvelujen </a:t>
            </a:r>
            <a:r>
              <a:rPr lang="fi-FI" dirty="0" err="1">
                <a:cs typeface="Arial"/>
              </a:rPr>
              <a:t>vos</a:t>
            </a:r>
            <a:r>
              <a:rPr lang="fi-FI" dirty="0">
                <a:cs typeface="Arial"/>
              </a:rPr>
              <a:t>  ja veroperustemuutosten korvaukset) ylittävät talousarvion 105 M€, verorahoitus yhtensä 103 M€</a:t>
            </a:r>
          </a:p>
          <a:p>
            <a:r>
              <a:rPr lang="fi-FI" dirty="0">
                <a:cs typeface="Arial"/>
              </a:rPr>
              <a:t>Vuosikate-ennuste 247 M€</a:t>
            </a:r>
          </a:p>
          <a:p>
            <a:r>
              <a:rPr lang="fi-FI" dirty="0">
                <a:cs typeface="Arial"/>
              </a:rPr>
              <a:t>Tulosennuste marraskuun tilanteessa +75 M€ , valtion koronakorvauksista johtuen</a:t>
            </a: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14</a:t>
            </a:fld>
            <a:endParaRPr lang="fi-FI"/>
          </a:p>
        </p:txBody>
      </p:sp>
      <p:graphicFrame>
        <p:nvGraphicFramePr>
          <p:cNvPr id="6" name="Objekti 5">
            <a:extLst>
              <a:ext uri="{FF2B5EF4-FFF2-40B4-BE49-F238E27FC236}">
                <a16:creationId xmlns:a16="http://schemas.microsoft.com/office/drawing/2014/main" id="{C7B5870E-FFA2-4412-A1E7-E1168DB4E756}"/>
              </a:ext>
            </a:extLst>
          </p:cNvPr>
          <p:cNvGraphicFramePr>
            <a:graphicFrameLocks noChangeAspect="1"/>
          </p:cNvGraphicFramePr>
          <p:nvPr>
            <p:extLst>
              <p:ext uri="{D42A27DB-BD31-4B8C-83A1-F6EECF244321}">
                <p14:modId xmlns:p14="http://schemas.microsoft.com/office/powerpoint/2010/main" val="306455798"/>
              </p:ext>
            </p:extLst>
          </p:nvPr>
        </p:nvGraphicFramePr>
        <p:xfrm>
          <a:off x="1870075" y="752475"/>
          <a:ext cx="8029575" cy="2676525"/>
        </p:xfrm>
        <a:graphic>
          <a:graphicData uri="http://schemas.openxmlformats.org/presentationml/2006/ole">
            <mc:AlternateContent xmlns:mc="http://schemas.openxmlformats.org/markup-compatibility/2006">
              <mc:Choice xmlns:v="urn:schemas-microsoft-com:vml" Requires="v">
                <p:oleObj spid="_x0000_s7170" name="Worksheet" r:id="rId4" imgW="8029430" imgH="2676414" progId="Excel.Sheet.12">
                  <p:link updateAutomatic="1"/>
                </p:oleObj>
              </mc:Choice>
              <mc:Fallback>
                <p:oleObj name="Worksheet" r:id="rId4" imgW="8029430" imgH="2676414" progId="Excel.Sheet.12">
                  <p:link updateAutomatic="1"/>
                  <p:pic>
                    <p:nvPicPr>
                      <p:cNvPr id="6" name="Objekti 5">
                        <a:extLst>
                          <a:ext uri="{FF2B5EF4-FFF2-40B4-BE49-F238E27FC236}">
                            <a16:creationId xmlns:a16="http://schemas.microsoft.com/office/drawing/2014/main" id="{C7B5870E-FFA2-4412-A1E7-E1168DB4E756}"/>
                          </a:ext>
                        </a:extLst>
                      </p:cNvPr>
                      <p:cNvPicPr/>
                      <p:nvPr/>
                    </p:nvPicPr>
                    <p:blipFill>
                      <a:blip r:embed="rId5"/>
                      <a:stretch>
                        <a:fillRect/>
                      </a:stretch>
                    </p:blipFill>
                    <p:spPr>
                      <a:xfrm>
                        <a:off x="1870075" y="752475"/>
                        <a:ext cx="8029575" cy="2676525"/>
                      </a:xfrm>
                      <a:prstGeom prst="rect">
                        <a:avLst/>
                      </a:prstGeom>
                    </p:spPr>
                  </p:pic>
                </p:oleObj>
              </mc:Fallback>
            </mc:AlternateContent>
          </a:graphicData>
        </a:graphic>
      </p:graphicFrame>
    </p:spTree>
    <p:extLst>
      <p:ext uri="{BB962C8B-B14F-4D97-AF65-F5344CB8AC3E}">
        <p14:creationId xmlns:p14="http://schemas.microsoft.com/office/powerpoint/2010/main" val="123714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2665047" y="0"/>
            <a:ext cx="7678746" cy="1403648"/>
          </a:xfrm>
        </p:spPr>
        <p:txBody>
          <a:bodyPr/>
          <a:lstStyle/>
          <a:p>
            <a:r>
              <a:rPr lang="fi-FI"/>
              <a:t>Tuloslaskelmaerittely</a:t>
            </a: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15</a:t>
            </a:fld>
            <a:endParaRPr lang="fi-FI"/>
          </a:p>
        </p:txBody>
      </p:sp>
      <p:graphicFrame>
        <p:nvGraphicFramePr>
          <p:cNvPr id="6" name="Objekti 5">
            <a:extLst>
              <a:ext uri="{FF2B5EF4-FFF2-40B4-BE49-F238E27FC236}">
                <a16:creationId xmlns:a16="http://schemas.microsoft.com/office/drawing/2014/main" id="{9F027C97-DDE5-4DFE-83A9-6BD4A381A3BA}"/>
              </a:ext>
            </a:extLst>
          </p:cNvPr>
          <p:cNvGraphicFramePr>
            <a:graphicFrameLocks noChangeAspect="1"/>
          </p:cNvGraphicFramePr>
          <p:nvPr>
            <p:extLst>
              <p:ext uri="{D42A27DB-BD31-4B8C-83A1-F6EECF244321}">
                <p14:modId xmlns:p14="http://schemas.microsoft.com/office/powerpoint/2010/main" val="4057256895"/>
              </p:ext>
            </p:extLst>
          </p:nvPr>
        </p:nvGraphicFramePr>
        <p:xfrm>
          <a:off x="433551" y="540261"/>
          <a:ext cx="10398572" cy="6214066"/>
        </p:xfrm>
        <a:graphic>
          <a:graphicData uri="http://schemas.openxmlformats.org/presentationml/2006/ole">
            <mc:AlternateContent xmlns:mc="http://schemas.openxmlformats.org/markup-compatibility/2006">
              <mc:Choice xmlns:v="urn:schemas-microsoft-com:vml" Requires="v">
                <p:oleObj spid="_x0000_s8194" name="Worksheet" r:id="rId3" imgW="8439081" imgH="7162689" progId="Excel.Sheet.8">
                  <p:link updateAutomatic="1"/>
                </p:oleObj>
              </mc:Choice>
              <mc:Fallback>
                <p:oleObj name="Worksheet" r:id="rId3" imgW="8439081" imgH="7162689" progId="Excel.Sheet.8">
                  <p:link updateAutomatic="1"/>
                  <p:pic>
                    <p:nvPicPr>
                      <p:cNvPr id="6" name="Objekti 5">
                        <a:extLst>
                          <a:ext uri="{FF2B5EF4-FFF2-40B4-BE49-F238E27FC236}">
                            <a16:creationId xmlns:a16="http://schemas.microsoft.com/office/drawing/2014/main" id="{9F027C97-DDE5-4DFE-83A9-6BD4A381A3BA}"/>
                          </a:ext>
                        </a:extLst>
                      </p:cNvPr>
                      <p:cNvPicPr/>
                      <p:nvPr/>
                    </p:nvPicPr>
                    <p:blipFill>
                      <a:blip r:embed="rId4"/>
                      <a:stretch>
                        <a:fillRect/>
                      </a:stretch>
                    </p:blipFill>
                    <p:spPr>
                      <a:xfrm>
                        <a:off x="433551" y="540261"/>
                        <a:ext cx="10398572" cy="6214066"/>
                      </a:xfrm>
                      <a:prstGeom prst="rect">
                        <a:avLst/>
                      </a:prstGeom>
                    </p:spPr>
                  </p:pic>
                </p:oleObj>
              </mc:Fallback>
            </mc:AlternateContent>
          </a:graphicData>
        </a:graphic>
      </p:graphicFrame>
    </p:spTree>
    <p:extLst>
      <p:ext uri="{BB962C8B-B14F-4D97-AF65-F5344CB8AC3E}">
        <p14:creationId xmlns:p14="http://schemas.microsoft.com/office/powerpoint/2010/main" val="4143299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en-GB"/>
          </a:p>
        </p:txBody>
      </p:sp>
      <p:sp>
        <p:nvSpPr>
          <p:cNvPr id="5" name="Dian numeron paikkamerkki 4"/>
          <p:cNvSpPr>
            <a:spLocks noGrp="1"/>
          </p:cNvSpPr>
          <p:nvPr>
            <p:ph type="sldNum" sz="quarter" idx="12"/>
          </p:nvPr>
        </p:nvSpPr>
        <p:spPr/>
        <p:txBody>
          <a:bodyPr/>
          <a:lstStyle/>
          <a:p>
            <a:fld id="{6CAB7FB2-350C-4D14-9041-2392A9F69A4F}" type="slidenum">
              <a:rPr lang="en-GB" smtClean="0"/>
              <a:t>16</a:t>
            </a:fld>
            <a:endParaRPr lang="en-GB"/>
          </a:p>
        </p:txBody>
      </p:sp>
      <p:sp>
        <p:nvSpPr>
          <p:cNvPr id="6" name="Otsikko 1"/>
          <p:cNvSpPr>
            <a:spLocks noGrp="1"/>
          </p:cNvSpPr>
          <p:nvPr>
            <p:ph type="title"/>
          </p:nvPr>
        </p:nvSpPr>
        <p:spPr>
          <a:xfrm>
            <a:off x="2755232" y="213619"/>
            <a:ext cx="7459168" cy="647009"/>
          </a:xfrm>
        </p:spPr>
        <p:txBody>
          <a:bodyPr/>
          <a:lstStyle/>
          <a:p>
            <a:r>
              <a:rPr lang="fi-FI" dirty="0"/>
              <a:t>Investoinnit </a:t>
            </a:r>
          </a:p>
        </p:txBody>
      </p:sp>
      <p:sp>
        <p:nvSpPr>
          <p:cNvPr id="7" name="Sisällön paikkamerkki 2"/>
          <p:cNvSpPr>
            <a:spLocks noGrp="1"/>
          </p:cNvSpPr>
          <p:nvPr>
            <p:ph idx="1"/>
          </p:nvPr>
        </p:nvSpPr>
        <p:spPr>
          <a:xfrm>
            <a:off x="160569" y="3525738"/>
            <a:ext cx="10594109" cy="3602708"/>
          </a:xfrm>
          <a:ln>
            <a:noFill/>
          </a:ln>
        </p:spPr>
        <p:txBody>
          <a:bodyPr vert="horz" lIns="91440" tIns="45720" rIns="91440" bIns="45720" rtlCol="0" anchor="t">
            <a:noAutofit/>
          </a:bodyPr>
          <a:lstStyle/>
          <a:p>
            <a:pPr>
              <a:spcBef>
                <a:spcPts val="0"/>
              </a:spcBef>
            </a:pPr>
            <a:r>
              <a:rPr lang="fi-FI" sz="1800" dirty="0">
                <a:cs typeface="Arial"/>
              </a:rPr>
              <a:t>Toteumakertymän ja tiedossa olevien siirtymien sekä osavuosikatsaus 3:n yhteydessä tehtyjen muutosten perusteella voidaan investointien kokonaismääräksi arvioida noin 400 milj. euroa ja nettoinvestointien noin 325 milj. euroa.    </a:t>
            </a:r>
          </a:p>
          <a:p>
            <a:pPr>
              <a:spcBef>
                <a:spcPts val="0"/>
              </a:spcBef>
            </a:pPr>
            <a:r>
              <a:rPr lang="fi-FI" sz="1800" dirty="0">
                <a:cs typeface="Arial"/>
              </a:rPr>
              <a:t>Kunnallistekniikan työmailla työt ovat edistyneet hyvin koronatilanteesta huolimatta. Raide-Jokeri on edistynyt suunniteltua nopeammin. </a:t>
            </a:r>
          </a:p>
          <a:p>
            <a:pPr>
              <a:spcBef>
                <a:spcPts val="0"/>
              </a:spcBef>
            </a:pPr>
            <a:r>
              <a:rPr lang="fi-FI" sz="1800" dirty="0">
                <a:cs typeface="Arial"/>
              </a:rPr>
              <a:t>Rakennustyömaiden työt ovat edistyneet hyvin koronatilanteesta huolimatta. Tilapalvelut-liikelaitoksen investoinneista jää käyttämättä 0,9 milj. euroa muutetusta talousarviosta.</a:t>
            </a:r>
          </a:p>
          <a:p>
            <a:pPr>
              <a:spcBef>
                <a:spcPts val="0"/>
              </a:spcBef>
            </a:pPr>
            <a:r>
              <a:rPr lang="fi-FI" sz="1800" dirty="0">
                <a:cs typeface="Arial"/>
              </a:rPr>
              <a:t>Aineettomissa investoinneissa Länsimetron valtionavustuksiin arvioidaan tilinpäätöksen yhteydessä kirjattavan talousarvion mukaisesti 60 milj. euroa. </a:t>
            </a:r>
          </a:p>
        </p:txBody>
      </p:sp>
      <p:graphicFrame>
        <p:nvGraphicFramePr>
          <p:cNvPr id="3" name="Objekti 2">
            <a:extLst>
              <a:ext uri="{FF2B5EF4-FFF2-40B4-BE49-F238E27FC236}">
                <a16:creationId xmlns:a16="http://schemas.microsoft.com/office/drawing/2014/main" id="{7A500B2C-95B2-40DB-A595-E3E34994BCC4}"/>
              </a:ext>
            </a:extLst>
          </p:cNvPr>
          <p:cNvGraphicFramePr>
            <a:graphicFrameLocks noChangeAspect="1"/>
          </p:cNvGraphicFramePr>
          <p:nvPr>
            <p:extLst>
              <p:ext uri="{D42A27DB-BD31-4B8C-83A1-F6EECF244321}">
                <p14:modId xmlns:p14="http://schemas.microsoft.com/office/powerpoint/2010/main" val="2228078664"/>
              </p:ext>
            </p:extLst>
          </p:nvPr>
        </p:nvGraphicFramePr>
        <p:xfrm>
          <a:off x="179359" y="731568"/>
          <a:ext cx="5441950" cy="2660650"/>
        </p:xfrm>
        <a:graphic>
          <a:graphicData uri="http://schemas.openxmlformats.org/presentationml/2006/ole">
            <mc:AlternateContent xmlns:mc="http://schemas.openxmlformats.org/markup-compatibility/2006">
              <mc:Choice xmlns:v="urn:schemas-microsoft-com:vml" Requires="v">
                <p:oleObj spid="_x0000_s9218" name="Worksheet" r:id="rId4" imgW="4952951" imgH="2616288" progId="Excel.Sheet.12">
                  <p:link updateAutomatic="1"/>
                </p:oleObj>
              </mc:Choice>
              <mc:Fallback>
                <p:oleObj name="Worksheet" r:id="rId4" imgW="4952951" imgH="2616288" progId="Excel.Sheet.12">
                  <p:link updateAutomatic="1"/>
                  <p:pic>
                    <p:nvPicPr>
                      <p:cNvPr id="3" name="Objekti 2">
                        <a:extLst>
                          <a:ext uri="{FF2B5EF4-FFF2-40B4-BE49-F238E27FC236}">
                            <a16:creationId xmlns:a16="http://schemas.microsoft.com/office/drawing/2014/main" id="{7A500B2C-95B2-40DB-A595-E3E34994BCC4}"/>
                          </a:ext>
                        </a:extLst>
                      </p:cNvPr>
                      <p:cNvPicPr/>
                      <p:nvPr/>
                    </p:nvPicPr>
                    <p:blipFill>
                      <a:blip r:embed="rId5"/>
                      <a:stretch>
                        <a:fillRect/>
                      </a:stretch>
                    </p:blipFill>
                    <p:spPr>
                      <a:xfrm>
                        <a:off x="179359" y="731568"/>
                        <a:ext cx="5441950" cy="2660650"/>
                      </a:xfrm>
                      <a:prstGeom prst="rect">
                        <a:avLst/>
                      </a:prstGeom>
                    </p:spPr>
                  </p:pic>
                </p:oleObj>
              </mc:Fallback>
            </mc:AlternateContent>
          </a:graphicData>
        </a:graphic>
      </p:graphicFrame>
      <p:sp>
        <p:nvSpPr>
          <p:cNvPr id="2" name="Tekstiruutu 1">
            <a:extLst>
              <a:ext uri="{FF2B5EF4-FFF2-40B4-BE49-F238E27FC236}">
                <a16:creationId xmlns:a16="http://schemas.microsoft.com/office/drawing/2014/main" id="{63971790-73DF-4E33-9177-14FF57F70C26}"/>
              </a:ext>
            </a:extLst>
          </p:cNvPr>
          <p:cNvSpPr txBox="1"/>
          <p:nvPr/>
        </p:nvSpPr>
        <p:spPr>
          <a:xfrm>
            <a:off x="9946629" y="5714275"/>
            <a:ext cx="2245372" cy="1354217"/>
          </a:xfrm>
          <a:prstGeom prst="rect">
            <a:avLst/>
          </a:prstGeom>
          <a:noFill/>
          <a:ln>
            <a:solidFill>
              <a:srgbClr val="FF0000"/>
            </a:solidFill>
          </a:ln>
        </p:spPr>
        <p:txBody>
          <a:bodyPr wrap="square" rtlCol="0">
            <a:spAutoFit/>
          </a:bodyPr>
          <a:lstStyle/>
          <a:p>
            <a:r>
              <a:rPr lang="fi-FI" sz="1600" b="1"/>
              <a:t>Investoinnit 2020</a:t>
            </a:r>
          </a:p>
          <a:p>
            <a:pPr marL="285750" indent="-285750">
              <a:buFont typeface="Arial" panose="020B0604020202020204" pitchFamily="34" charset="0"/>
              <a:buChar char="•"/>
            </a:pPr>
            <a:r>
              <a:rPr lang="fi-FI" sz="1600"/>
              <a:t>brutto  ~400 M€</a:t>
            </a:r>
          </a:p>
          <a:p>
            <a:pPr marL="285750" indent="-285750">
              <a:buFont typeface="Arial" panose="020B0604020202020204" pitchFamily="34" charset="0"/>
              <a:buChar char="•"/>
            </a:pPr>
            <a:r>
              <a:rPr lang="fi-FI" sz="1600" b="1"/>
              <a:t>netto  325 M€</a:t>
            </a:r>
          </a:p>
          <a:p>
            <a:pPr marL="285750" indent="-285750">
              <a:buFont typeface="Arial" panose="020B0604020202020204" pitchFamily="34" charset="0"/>
              <a:buChar char="•"/>
            </a:pPr>
            <a:r>
              <a:rPr lang="fi-FI" sz="1600" b="1"/>
              <a:t>vuosikate  247 M€</a:t>
            </a:r>
          </a:p>
          <a:p>
            <a:endParaRPr lang="fi-FI"/>
          </a:p>
        </p:txBody>
      </p:sp>
      <p:graphicFrame>
        <p:nvGraphicFramePr>
          <p:cNvPr id="9" name="Kaavio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544393108"/>
              </p:ext>
            </p:extLst>
          </p:nvPr>
        </p:nvGraphicFramePr>
        <p:xfrm>
          <a:off x="5702779" y="0"/>
          <a:ext cx="6325098" cy="35077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3626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CAD9A8-FF72-4343-8B78-9D8402CF7C30}"/>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FDA3922-793E-4127-B3FE-84182CB44565}"/>
              </a:ext>
            </a:extLst>
          </p:cNvPr>
          <p:cNvSpPr>
            <a:spLocks noGrp="1"/>
          </p:cNvSpPr>
          <p:nvPr>
            <p:ph idx="1"/>
          </p:nvPr>
        </p:nvSpPr>
        <p:spPr/>
        <p:txBody>
          <a:bodyPr/>
          <a:lstStyle/>
          <a:p>
            <a:endParaRPr lang="fi-FI" dirty="0"/>
          </a:p>
        </p:txBody>
      </p:sp>
      <p:sp>
        <p:nvSpPr>
          <p:cNvPr id="4" name="Päivämäärän paikkamerkki 3">
            <a:extLst>
              <a:ext uri="{FF2B5EF4-FFF2-40B4-BE49-F238E27FC236}">
                <a16:creationId xmlns:a16="http://schemas.microsoft.com/office/drawing/2014/main" id="{24B16D44-F1DE-464F-A30F-C36BC0ECA4BE}"/>
              </a:ext>
            </a:extLst>
          </p:cNvPr>
          <p:cNvSpPr>
            <a:spLocks noGrp="1"/>
          </p:cNvSpPr>
          <p:nvPr>
            <p:ph type="dt" sz="half" idx="10"/>
          </p:nvPr>
        </p:nvSpPr>
        <p:spPr/>
        <p:txBody>
          <a:bodyPr/>
          <a:lstStyle/>
          <a:p>
            <a:fld id="{08594D80-E5C7-43E5-8C37-AFC384C4D732}" type="datetime1">
              <a:rPr lang="fi-FI" smtClean="0"/>
              <a:t>9.12.2020</a:t>
            </a:fld>
            <a:endParaRPr lang="en-GB"/>
          </a:p>
        </p:txBody>
      </p:sp>
      <p:sp>
        <p:nvSpPr>
          <p:cNvPr id="5" name="Dian numeron paikkamerkki 4">
            <a:extLst>
              <a:ext uri="{FF2B5EF4-FFF2-40B4-BE49-F238E27FC236}">
                <a16:creationId xmlns:a16="http://schemas.microsoft.com/office/drawing/2014/main" id="{6B5856D5-458A-4014-8CF1-A84A5FED93BC}"/>
              </a:ext>
            </a:extLst>
          </p:cNvPr>
          <p:cNvSpPr>
            <a:spLocks noGrp="1"/>
          </p:cNvSpPr>
          <p:nvPr>
            <p:ph type="sldNum" sz="quarter" idx="12"/>
          </p:nvPr>
        </p:nvSpPr>
        <p:spPr/>
        <p:txBody>
          <a:bodyPr/>
          <a:lstStyle/>
          <a:p>
            <a:fld id="{6CAB7FB2-350C-4D14-9041-2392A9F69A4F}" type="slidenum">
              <a:rPr lang="en-GB" smtClean="0"/>
              <a:t>17</a:t>
            </a:fld>
            <a:endParaRPr lang="en-GB"/>
          </a:p>
        </p:txBody>
      </p:sp>
    </p:spTree>
    <p:extLst>
      <p:ext uri="{BB962C8B-B14F-4D97-AF65-F5344CB8AC3E}">
        <p14:creationId xmlns:p14="http://schemas.microsoft.com/office/powerpoint/2010/main" val="259904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Mies ja nainen">
            <a:extLst>
              <a:ext uri="{FF2B5EF4-FFF2-40B4-BE49-F238E27FC236}">
                <a16:creationId xmlns:a16="http://schemas.microsoft.com/office/drawing/2014/main" id="{BC988021-8587-49AB-AE4A-16003E304E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4918" y="1214772"/>
            <a:ext cx="600582" cy="600582"/>
          </a:xfrm>
          <a:prstGeom prst="rect">
            <a:avLst/>
          </a:prstGeom>
        </p:spPr>
      </p:pic>
      <p:sp>
        <p:nvSpPr>
          <p:cNvPr id="8" name="Suorakulmio 7" descr="Group of People">
            <a:extLst>
              <a:ext uri="{FF2B5EF4-FFF2-40B4-BE49-F238E27FC236}">
                <a16:creationId xmlns:a16="http://schemas.microsoft.com/office/drawing/2014/main" id="{A8E99AE0-F6A9-442A-9697-7B787D66420F}"/>
              </a:ext>
            </a:extLst>
          </p:cNvPr>
          <p:cNvSpPr/>
          <p:nvPr/>
        </p:nvSpPr>
        <p:spPr>
          <a:xfrm>
            <a:off x="10021468" y="2100004"/>
            <a:ext cx="722556" cy="58902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 name="Tekstiruutu 4">
            <a:extLst>
              <a:ext uri="{FF2B5EF4-FFF2-40B4-BE49-F238E27FC236}">
                <a16:creationId xmlns:a16="http://schemas.microsoft.com/office/drawing/2014/main" id="{9715CEEE-EA5A-4B3B-ACCF-CDC8959AE460}"/>
              </a:ext>
            </a:extLst>
          </p:cNvPr>
          <p:cNvSpPr txBox="1"/>
          <p:nvPr/>
        </p:nvSpPr>
        <p:spPr>
          <a:xfrm>
            <a:off x="10716199" y="1345786"/>
            <a:ext cx="1475801" cy="338554"/>
          </a:xfrm>
          <a:prstGeom prst="rect">
            <a:avLst/>
          </a:prstGeom>
          <a:noFill/>
        </p:spPr>
        <p:txBody>
          <a:bodyPr wrap="square" lIns="91440" tIns="45720" rIns="91440" bIns="45720" rtlCol="0" anchor="t">
            <a:spAutoFit/>
          </a:bodyPr>
          <a:lstStyle/>
          <a:p>
            <a:pPr lvl="0"/>
            <a:r>
              <a:rPr lang="fi-FI" sz="1600" b="1" dirty="0"/>
              <a:t>292 100 as.</a:t>
            </a:r>
          </a:p>
        </p:txBody>
      </p:sp>
      <p:sp>
        <p:nvSpPr>
          <p:cNvPr id="9" name="Tekstiruutu 8">
            <a:extLst>
              <a:ext uri="{FF2B5EF4-FFF2-40B4-BE49-F238E27FC236}">
                <a16:creationId xmlns:a16="http://schemas.microsoft.com/office/drawing/2014/main" id="{E00C5CED-B198-45AE-8292-A601EC4DBF4A}"/>
              </a:ext>
            </a:extLst>
          </p:cNvPr>
          <p:cNvSpPr txBox="1"/>
          <p:nvPr/>
        </p:nvSpPr>
        <p:spPr>
          <a:xfrm>
            <a:off x="10716199" y="2073479"/>
            <a:ext cx="1397032" cy="615553"/>
          </a:xfrm>
          <a:prstGeom prst="rect">
            <a:avLst/>
          </a:prstGeom>
          <a:noFill/>
        </p:spPr>
        <p:txBody>
          <a:bodyPr wrap="square" lIns="91440" tIns="45720" rIns="91440" bIns="45720" rtlCol="0" anchor="t">
            <a:spAutoFit/>
          </a:bodyPr>
          <a:lstStyle/>
          <a:p>
            <a:r>
              <a:rPr lang="fi-FI" sz="1600" b="1" dirty="0" err="1"/>
              <a:t>kum</a:t>
            </a:r>
            <a:r>
              <a:rPr lang="fi-FI" sz="1600" b="1" dirty="0"/>
              <a:t>. kasvu 2 350 as</a:t>
            </a:r>
            <a:r>
              <a:rPr lang="fi-FI" b="1" dirty="0"/>
              <a:t>.</a:t>
            </a:r>
          </a:p>
        </p:txBody>
      </p:sp>
      <p:graphicFrame>
        <p:nvGraphicFramePr>
          <p:cNvPr id="3" name="Objekti 2">
            <a:extLst>
              <a:ext uri="{FF2B5EF4-FFF2-40B4-BE49-F238E27FC236}">
                <a16:creationId xmlns:a16="http://schemas.microsoft.com/office/drawing/2014/main" id="{47F3AA03-5DA3-484E-9698-86F3FFF52C3C}"/>
              </a:ext>
            </a:extLst>
          </p:cNvPr>
          <p:cNvGraphicFramePr>
            <a:graphicFrameLocks noChangeAspect="1"/>
          </p:cNvGraphicFramePr>
          <p:nvPr>
            <p:extLst>
              <p:ext uri="{D42A27DB-BD31-4B8C-83A1-F6EECF244321}">
                <p14:modId xmlns:p14="http://schemas.microsoft.com/office/powerpoint/2010/main" val="1028128071"/>
              </p:ext>
            </p:extLst>
          </p:nvPr>
        </p:nvGraphicFramePr>
        <p:xfrm>
          <a:off x="5412357" y="885056"/>
          <a:ext cx="4481395" cy="2831544"/>
        </p:xfrm>
        <a:graphic>
          <a:graphicData uri="http://schemas.openxmlformats.org/presentationml/2006/ole">
            <mc:AlternateContent xmlns:mc="http://schemas.openxmlformats.org/markup-compatibility/2006">
              <mc:Choice xmlns:v="urn:schemas-microsoft-com:vml" Requires="v">
                <p:oleObj spid="_x0000_s1026" name="Worksheet" r:id="rId8" imgW="4578510" imgH="2743200" progId="Excel.Sheet.12">
                  <p:link updateAutomatic="1"/>
                </p:oleObj>
              </mc:Choice>
              <mc:Fallback>
                <p:oleObj name="Worksheet" r:id="rId8" imgW="4578510" imgH="2743200" progId="Excel.Sheet.12">
                  <p:link updateAutomatic="1"/>
                  <p:pic>
                    <p:nvPicPr>
                      <p:cNvPr id="3" name="Objekti 2">
                        <a:extLst>
                          <a:ext uri="{FF2B5EF4-FFF2-40B4-BE49-F238E27FC236}">
                            <a16:creationId xmlns:a16="http://schemas.microsoft.com/office/drawing/2014/main" id="{47F3AA03-5DA3-484E-9698-86F3FFF52C3C}"/>
                          </a:ext>
                        </a:extLst>
                      </p:cNvPr>
                      <p:cNvPicPr/>
                      <p:nvPr/>
                    </p:nvPicPr>
                    <p:blipFill>
                      <a:blip r:embed="rId9"/>
                      <a:stretch>
                        <a:fillRect/>
                      </a:stretch>
                    </p:blipFill>
                    <p:spPr>
                      <a:xfrm>
                        <a:off x="5412357" y="885056"/>
                        <a:ext cx="4481395" cy="2831544"/>
                      </a:xfrm>
                      <a:prstGeom prst="rect">
                        <a:avLst/>
                      </a:prstGeom>
                    </p:spPr>
                  </p:pic>
                </p:oleObj>
              </mc:Fallback>
            </mc:AlternateContent>
          </a:graphicData>
        </a:graphic>
      </p:graphicFrame>
      <p:graphicFrame>
        <p:nvGraphicFramePr>
          <p:cNvPr id="4" name="Objekti 3">
            <a:extLst>
              <a:ext uri="{FF2B5EF4-FFF2-40B4-BE49-F238E27FC236}">
                <a16:creationId xmlns:a16="http://schemas.microsoft.com/office/drawing/2014/main" id="{0E9977E8-3AB1-4F33-BA8B-B7D6579F2D48}"/>
              </a:ext>
            </a:extLst>
          </p:cNvPr>
          <p:cNvGraphicFramePr>
            <a:graphicFrameLocks noChangeAspect="1"/>
          </p:cNvGraphicFramePr>
          <p:nvPr>
            <p:extLst>
              <p:ext uri="{D42A27DB-BD31-4B8C-83A1-F6EECF244321}">
                <p14:modId xmlns:p14="http://schemas.microsoft.com/office/powerpoint/2010/main" val="1747688094"/>
              </p:ext>
            </p:extLst>
          </p:nvPr>
        </p:nvGraphicFramePr>
        <p:xfrm>
          <a:off x="486257" y="885056"/>
          <a:ext cx="4762500" cy="2852738"/>
        </p:xfrm>
        <a:graphic>
          <a:graphicData uri="http://schemas.openxmlformats.org/presentationml/2006/ole">
            <mc:AlternateContent xmlns:mc="http://schemas.openxmlformats.org/markup-compatibility/2006">
              <mc:Choice xmlns:v="urn:schemas-microsoft-com:vml" Requires="v">
                <p:oleObj spid="_x0000_s1027" name="Worksheet" r:id="rId10" imgW="4578510" imgH="2743200" progId="Excel.Sheet.12">
                  <p:link updateAutomatic="1"/>
                </p:oleObj>
              </mc:Choice>
              <mc:Fallback>
                <p:oleObj name="Worksheet" r:id="rId10" imgW="4578510" imgH="2743200" progId="Excel.Sheet.12">
                  <p:link updateAutomatic="1"/>
                  <p:pic>
                    <p:nvPicPr>
                      <p:cNvPr id="4" name="Objekti 3">
                        <a:extLst>
                          <a:ext uri="{FF2B5EF4-FFF2-40B4-BE49-F238E27FC236}">
                            <a16:creationId xmlns:a16="http://schemas.microsoft.com/office/drawing/2014/main" id="{0E9977E8-3AB1-4F33-BA8B-B7D6579F2D48}"/>
                          </a:ext>
                        </a:extLst>
                      </p:cNvPr>
                      <p:cNvPicPr/>
                      <p:nvPr/>
                    </p:nvPicPr>
                    <p:blipFill>
                      <a:blip r:embed="rId11"/>
                      <a:stretch>
                        <a:fillRect/>
                      </a:stretch>
                    </p:blipFill>
                    <p:spPr>
                      <a:xfrm>
                        <a:off x="486257" y="885056"/>
                        <a:ext cx="4762500" cy="2852738"/>
                      </a:xfrm>
                      <a:prstGeom prst="rect">
                        <a:avLst/>
                      </a:prstGeom>
                    </p:spPr>
                  </p:pic>
                </p:oleObj>
              </mc:Fallback>
            </mc:AlternateContent>
          </a:graphicData>
        </a:graphic>
      </p:graphicFrame>
      <p:sp>
        <p:nvSpPr>
          <p:cNvPr id="12" name="Otsikko 11">
            <a:extLst>
              <a:ext uri="{FF2B5EF4-FFF2-40B4-BE49-F238E27FC236}">
                <a16:creationId xmlns:a16="http://schemas.microsoft.com/office/drawing/2014/main" id="{4E4C3AB2-B1C2-4A1F-B0CB-557566BBE698}"/>
              </a:ext>
            </a:extLst>
          </p:cNvPr>
          <p:cNvSpPr>
            <a:spLocks noGrp="1"/>
          </p:cNvSpPr>
          <p:nvPr>
            <p:ph type="title"/>
          </p:nvPr>
        </p:nvSpPr>
        <p:spPr>
          <a:xfrm>
            <a:off x="2795588" y="171958"/>
            <a:ext cx="8982074" cy="1143000"/>
          </a:xfrm>
        </p:spPr>
        <p:txBody>
          <a:bodyPr/>
          <a:lstStyle/>
          <a:p>
            <a:r>
              <a:rPr lang="fi-FI" dirty="0"/>
              <a:t>Väestön kasvu hidastunut edellisestä vuodesta</a:t>
            </a:r>
          </a:p>
        </p:txBody>
      </p:sp>
      <p:sp>
        <p:nvSpPr>
          <p:cNvPr id="11" name="Tekstiruutu 10">
            <a:extLst>
              <a:ext uri="{FF2B5EF4-FFF2-40B4-BE49-F238E27FC236}">
                <a16:creationId xmlns:a16="http://schemas.microsoft.com/office/drawing/2014/main" id="{201DF9B1-FA17-4402-9AA6-98AA9AD228C8}"/>
              </a:ext>
            </a:extLst>
          </p:cNvPr>
          <p:cNvSpPr txBox="1"/>
          <p:nvPr/>
        </p:nvSpPr>
        <p:spPr>
          <a:xfrm>
            <a:off x="121703" y="3768622"/>
            <a:ext cx="11332396" cy="2831544"/>
          </a:xfrm>
          <a:prstGeom prst="rect">
            <a:avLst/>
          </a:prstGeom>
          <a:noFill/>
        </p:spPr>
        <p:txBody>
          <a:bodyPr wrap="square" rtlCol="0">
            <a:spAutoFit/>
          </a:bodyPr>
          <a:lstStyle/>
          <a:p>
            <a:pPr marL="285750" indent="-285750">
              <a:buFont typeface="Arial" panose="020B0604020202020204" pitchFamily="34" charset="0"/>
              <a:buChar char="•"/>
            </a:pPr>
            <a:r>
              <a:rPr lang="fi-FI" sz="1600" dirty="0">
                <a:ea typeface="+mn-lt"/>
                <a:cs typeface="+mn-lt"/>
              </a:rPr>
              <a:t>Espoon väestö oli lokakuun lopussa ennakkotietojen mukaan </a:t>
            </a:r>
            <a:r>
              <a:rPr lang="fi-FI" sz="1600" b="1" dirty="0">
                <a:ea typeface="+mn-lt"/>
                <a:cs typeface="+mn-lt"/>
              </a:rPr>
              <a:t>292 100 asukasta</a:t>
            </a:r>
            <a:r>
              <a:rPr lang="fi-FI" sz="1600" dirty="0">
                <a:ea typeface="+mn-lt"/>
                <a:cs typeface="+mn-lt"/>
              </a:rPr>
              <a:t>. Väestö kasvoi </a:t>
            </a:r>
            <a:r>
              <a:rPr lang="fi-FI" sz="1600" b="1" dirty="0">
                <a:ea typeface="+mn-lt"/>
                <a:cs typeface="+mn-lt"/>
              </a:rPr>
              <a:t>tammi-lokakuun aikana 2 350 asukkaalla, </a:t>
            </a:r>
            <a:r>
              <a:rPr lang="fi-FI" sz="1600" dirty="0">
                <a:ea typeface="+mn-lt"/>
                <a:cs typeface="+mn-lt"/>
              </a:rPr>
              <a:t>mikä on 3 200 asukasta vähemmän kuin edellisvuonna vastaavana ajankohtana.  </a:t>
            </a:r>
            <a:endParaRPr lang="fi-FI" sz="1600" dirty="0">
              <a:solidFill>
                <a:srgbClr val="FF0000"/>
              </a:solidFill>
              <a:ea typeface="+mn-lt"/>
              <a:cs typeface="+mn-lt"/>
            </a:endParaRPr>
          </a:p>
          <a:p>
            <a:pPr marL="285750" indent="-285750">
              <a:buFont typeface="Arial" panose="020B0604020202020204" pitchFamily="34" charset="0"/>
              <a:buChar char="•"/>
            </a:pPr>
            <a:r>
              <a:rPr lang="fi-FI" sz="1600" dirty="0">
                <a:ea typeface="+mn-lt"/>
                <a:cs typeface="+mn-lt"/>
              </a:rPr>
              <a:t>Tammi-lokakuussa Espoon </a:t>
            </a:r>
            <a:r>
              <a:rPr lang="fi-FI" sz="1600" b="1" dirty="0">
                <a:ea typeface="+mn-lt"/>
                <a:cs typeface="+mn-lt"/>
              </a:rPr>
              <a:t>väestöä lisäsi eniten maahanmuutto</a:t>
            </a:r>
            <a:r>
              <a:rPr lang="fi-FI" sz="1600" dirty="0">
                <a:ea typeface="+mn-lt"/>
                <a:cs typeface="+mn-lt"/>
              </a:rPr>
              <a:t>. Nettosiirtolaisuuden osuus väestönkasvusta oli 87 prosenttia, luonnollisen väestönlisäyksen osuus oli 54 prosenttia. Sen sijaan kuntien välinen muutto oli tappiollinen 41 prosenttia. Laskua edellisvuoteen oli peräti 2 900 asukasta. Espoosta muutetaan nyt muualle. Kuntien välinen muuttotase on ollut tänä vuonna hieman positiivinen vain touko-heinäkuussa.</a:t>
            </a:r>
          </a:p>
          <a:p>
            <a:pPr marL="285750" indent="-285750">
              <a:buFont typeface="Arial" panose="020B0604020202020204" pitchFamily="34" charset="0"/>
              <a:buChar char="•"/>
            </a:pPr>
            <a:r>
              <a:rPr lang="fi-FI" sz="1600" b="1" dirty="0">
                <a:ea typeface="+mn-lt"/>
                <a:cs typeface="+mn-lt"/>
              </a:rPr>
              <a:t>Vieraskielisiä</a:t>
            </a:r>
            <a:r>
              <a:rPr lang="fi-FI" sz="1600" dirty="0">
                <a:ea typeface="+mn-lt"/>
                <a:cs typeface="+mn-lt"/>
              </a:rPr>
              <a:t> asukkaita oli lokakuun lopussa 56 100, mikä on 19 prosenttia koko väestöstä ja heidän osuutensa vuoden 2020 tammi-lokakuun </a:t>
            </a:r>
            <a:r>
              <a:rPr lang="fi-FI" sz="1600" b="1" dirty="0">
                <a:ea typeface="+mn-lt"/>
                <a:cs typeface="+mn-lt"/>
              </a:rPr>
              <a:t>väestönkasvusta oli yli 90 prosenttia.</a:t>
            </a:r>
          </a:p>
          <a:p>
            <a:pPr marL="285750" indent="-285750">
              <a:buFont typeface="Arial" panose="020B0604020202020204" pitchFamily="34" charset="0"/>
              <a:buChar char="•"/>
            </a:pPr>
            <a:r>
              <a:rPr lang="fi-FI" sz="1600" dirty="0">
                <a:ea typeface="+mn-lt"/>
                <a:cs typeface="+mn-lt"/>
              </a:rPr>
              <a:t>Väestönkasvun hidastuminen vuonna 2020 lienee kuitenkin väliaikainen ilmiö, sillä kaupungistuminen on edelleen vahva trendi.</a:t>
            </a:r>
          </a:p>
          <a:p>
            <a:endParaRPr lang="fi-FI" dirty="0"/>
          </a:p>
        </p:txBody>
      </p:sp>
    </p:spTree>
    <p:extLst>
      <p:ext uri="{BB962C8B-B14F-4D97-AF65-F5344CB8AC3E}">
        <p14:creationId xmlns:p14="http://schemas.microsoft.com/office/powerpoint/2010/main" val="75504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228601" y="4251408"/>
            <a:ext cx="11753850" cy="2123658"/>
          </a:xfrm>
          <a:prstGeom prst="rect">
            <a:avLst/>
          </a:prstGeom>
          <a:noFill/>
        </p:spPr>
        <p:txBody>
          <a:bodyPr wrap="square" lIns="91440" tIns="45720" rIns="91440" bIns="45720" rtlCol="0" anchor="t">
            <a:spAutoFit/>
          </a:bodyPr>
          <a:lstStyle/>
          <a:p>
            <a:r>
              <a:rPr lang="fi-FI" sz="1200" b="1" dirty="0">
                <a:cs typeface="Arial"/>
              </a:rPr>
              <a:t>Viikolla 47 työttömiä </a:t>
            </a:r>
            <a:r>
              <a:rPr lang="fi-FI" sz="1200" b="1" dirty="0">
                <a:ea typeface="+mn-lt"/>
                <a:cs typeface="+mn-lt"/>
              </a:rPr>
              <a:t>16</a:t>
            </a:r>
            <a:r>
              <a:rPr lang="fi-FI" sz="1200" b="1" dirty="0">
                <a:cs typeface="Arial"/>
              </a:rPr>
              <a:t> 906, joista lomautettuja 3548, työttömyysaste 11,5 % (luvut ovat epävirallisia, eivät täysin verrannollisia </a:t>
            </a:r>
            <a:r>
              <a:rPr lang="fi-FI" sz="1200" b="1" dirty="0" err="1">
                <a:cs typeface="Arial"/>
              </a:rPr>
              <a:t>TEM:n</a:t>
            </a:r>
            <a:r>
              <a:rPr lang="fi-FI" sz="1200" b="1" dirty="0">
                <a:cs typeface="Arial"/>
              </a:rPr>
              <a:t> virallisiin lukuihin)</a:t>
            </a:r>
          </a:p>
          <a:p>
            <a:pPr marL="171450" indent="-171450">
              <a:buFont typeface="Arial"/>
              <a:buChar char="•"/>
            </a:pPr>
            <a:r>
              <a:rPr lang="fi-FI" sz="1200" dirty="0">
                <a:cs typeface="Arial"/>
              </a:rPr>
              <a:t>Työttömien kokonaismäärä oli korkeimmillaan toukokuussa (23 177), minkä jälkeen määrä on vähentynyt. Työttömyyden lasku on hidastunut syksyllä</a:t>
            </a:r>
          </a:p>
          <a:p>
            <a:endParaRPr lang="fi-FI" sz="1200" b="1" dirty="0">
              <a:solidFill>
                <a:srgbClr val="FF0000"/>
              </a:solidFill>
              <a:cs typeface="Arial"/>
            </a:endParaRPr>
          </a:p>
          <a:p>
            <a:r>
              <a:rPr lang="fi-FI" sz="1200" b="1" dirty="0"/>
              <a:t>Lokakuun lopulla (</a:t>
            </a:r>
            <a:r>
              <a:rPr lang="fi-FI" sz="1200" b="1" dirty="0" err="1"/>
              <a:t>TEM:n</a:t>
            </a:r>
            <a:r>
              <a:rPr lang="fi-FI" sz="1200" b="1" dirty="0"/>
              <a:t> viralliset luvut)</a:t>
            </a:r>
            <a:endParaRPr lang="fi-FI" sz="1200" b="1" dirty="0">
              <a:cs typeface="Arial"/>
            </a:endParaRPr>
          </a:p>
          <a:p>
            <a:pPr marL="742950" indent="-285750">
              <a:buFont typeface="Arial" panose="020B0604020202020204" pitchFamily="34" charset="0"/>
              <a:buChar char="•"/>
            </a:pPr>
            <a:r>
              <a:rPr lang="fi-FI" sz="1200" dirty="0">
                <a:cs typeface="Arial"/>
              </a:rPr>
              <a:t>työttömyysaste 11,5%, vuotta aiemmin 7,1%</a:t>
            </a:r>
          </a:p>
          <a:p>
            <a:pPr marL="742950" indent="-285750">
              <a:buFont typeface="Arial" panose="020B0604020202020204" pitchFamily="34" charset="0"/>
              <a:buChar char="•"/>
            </a:pPr>
            <a:r>
              <a:rPr lang="fi-FI" sz="1200" dirty="0">
                <a:cs typeface="Arial"/>
              </a:rPr>
              <a:t>ulkomaan kansalaisten työttömyysaste 23,3 %, vuotta aiemmin 15,9 %</a:t>
            </a:r>
          </a:p>
          <a:p>
            <a:pPr marL="742950" lvl="1" indent="-285750">
              <a:buFont typeface="Arial" panose="020B0604020202020204" pitchFamily="34" charset="0"/>
              <a:buChar char="•"/>
            </a:pPr>
            <a:r>
              <a:rPr lang="fi-FI" sz="1200" dirty="0">
                <a:cs typeface="Arial"/>
              </a:rPr>
              <a:t>työttömiä 16 892, vuotta aiemmin 10 443. </a:t>
            </a:r>
            <a:endParaRPr lang="fi-FI" dirty="0">
              <a:cs typeface="Arial"/>
            </a:endParaRPr>
          </a:p>
          <a:p>
            <a:pPr marL="742950" lvl="1" indent="-285750">
              <a:buFont typeface="Arial" panose="020B0604020202020204" pitchFamily="34" charset="0"/>
              <a:buChar char="•"/>
            </a:pPr>
            <a:r>
              <a:rPr lang="fi-FI" sz="1200" dirty="0">
                <a:cs typeface="Arial"/>
              </a:rPr>
              <a:t>pitkäaikaistyöttömiä  4 678, vuotta aiemmin 3 437</a:t>
            </a:r>
            <a:endParaRPr lang="fi-FI" dirty="0">
              <a:cs typeface="Arial"/>
            </a:endParaRPr>
          </a:p>
          <a:p>
            <a:pPr marL="742950" lvl="1" indent="-285750">
              <a:buFont typeface="Arial" panose="020B0604020202020204" pitchFamily="34" charset="0"/>
              <a:buChar char="•"/>
            </a:pPr>
            <a:r>
              <a:rPr lang="fi-FI" sz="1200" dirty="0">
                <a:cs typeface="Arial"/>
              </a:rPr>
              <a:t>15-24 v. työttömiä 1 626,  vuotta aiemmin 803</a:t>
            </a:r>
            <a:endParaRPr lang="fi-FI" dirty="0">
              <a:cs typeface="Arial"/>
            </a:endParaRPr>
          </a:p>
          <a:p>
            <a:pPr marL="742950" lvl="1" indent="-285750">
              <a:buFont typeface="Arial" panose="020B0604020202020204" pitchFamily="34" charset="0"/>
              <a:buChar char="•"/>
            </a:pPr>
            <a:r>
              <a:rPr lang="fi-FI" sz="1200" dirty="0"/>
              <a:t>15-24 vuotiaista työvoimaan kuului noin 14 000 henkilöä, ikäluokan työttömyysaste 11,9% </a:t>
            </a:r>
            <a:br>
              <a:rPr lang="fi-FI" sz="1200" dirty="0"/>
            </a:br>
            <a:r>
              <a:rPr lang="fi-FI" sz="1200" dirty="0"/>
              <a:t>(vuotta aiemmin 5,9%).</a:t>
            </a:r>
            <a:endParaRPr lang="fi-FI" sz="1200" dirty="0">
              <a:cs typeface="Arial"/>
            </a:endParaRPr>
          </a:p>
        </p:txBody>
      </p:sp>
      <p:sp>
        <p:nvSpPr>
          <p:cNvPr id="7" name="Otsikko 6">
            <a:extLst>
              <a:ext uri="{FF2B5EF4-FFF2-40B4-BE49-F238E27FC236}">
                <a16:creationId xmlns:a16="http://schemas.microsoft.com/office/drawing/2014/main" id="{825653CC-E0FE-457E-B447-E4ED93CC964B}"/>
              </a:ext>
            </a:extLst>
          </p:cNvPr>
          <p:cNvSpPr>
            <a:spLocks noGrp="1"/>
          </p:cNvSpPr>
          <p:nvPr>
            <p:ph type="title"/>
          </p:nvPr>
        </p:nvSpPr>
        <p:spPr>
          <a:xfrm>
            <a:off x="2899907" y="90648"/>
            <a:ext cx="8996066" cy="817818"/>
          </a:xfrm>
        </p:spPr>
        <p:txBody>
          <a:bodyPr>
            <a:normAutofit fontScale="90000"/>
          </a:bodyPr>
          <a:lstStyle/>
          <a:p>
            <a:r>
              <a:rPr lang="fi-FI" sz="3000"/>
              <a:t>Työttömyyden lasku hidastunut, lokakuussa työttömiä yli 1,6-kertainen määrä vuodentakaiseen verrattuna</a:t>
            </a:r>
            <a:endParaRPr lang="en-US"/>
          </a:p>
        </p:txBody>
      </p:sp>
      <p:sp>
        <p:nvSpPr>
          <p:cNvPr id="4" name="Päivämäärän paikkamerkki 3"/>
          <p:cNvSpPr>
            <a:spLocks noGrp="1"/>
          </p:cNvSpPr>
          <p:nvPr>
            <p:ph type="dt" sz="half" idx="10"/>
          </p:nvPr>
        </p:nvSpPr>
        <p:spPr>
          <a:xfrm>
            <a:off x="8147744" y="6356351"/>
            <a:ext cx="1692672" cy="365125"/>
          </a:xfrm>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a:xfrm>
            <a:off x="10224459" y="6356351"/>
            <a:ext cx="1357941" cy="365125"/>
          </a:xfrm>
        </p:spPr>
        <p:txBody>
          <a:bodyPr/>
          <a:lstStyle/>
          <a:p>
            <a:fld id="{6CAB7FB2-350C-4D14-9041-2392A9F69A4F}" type="slidenum">
              <a:rPr lang="fi-FI" smtClean="0"/>
              <a:t>3</a:t>
            </a:fld>
            <a:endParaRPr lang="fi-FI"/>
          </a:p>
        </p:txBody>
      </p:sp>
      <p:pic>
        <p:nvPicPr>
          <p:cNvPr id="10" name="Kuva 9" descr="Nouseva palkkikaavio">
            <a:extLst>
              <a:ext uri="{FF2B5EF4-FFF2-40B4-BE49-F238E27FC236}">
                <a16:creationId xmlns:a16="http://schemas.microsoft.com/office/drawing/2014/main" id="{A981C040-2E0B-4636-BD0A-559EC89356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9314" y="2249191"/>
            <a:ext cx="847287" cy="585437"/>
          </a:xfrm>
          <a:prstGeom prst="rect">
            <a:avLst/>
          </a:prstGeom>
        </p:spPr>
      </p:pic>
      <p:sp>
        <p:nvSpPr>
          <p:cNvPr id="8" name="Tekstiruutu 7">
            <a:extLst>
              <a:ext uri="{FF2B5EF4-FFF2-40B4-BE49-F238E27FC236}">
                <a16:creationId xmlns:a16="http://schemas.microsoft.com/office/drawing/2014/main" id="{0C1EA17F-93D1-4D88-A9D0-A6A8C9461A58}"/>
              </a:ext>
            </a:extLst>
          </p:cNvPr>
          <p:cNvSpPr txBox="1"/>
          <p:nvPr/>
        </p:nvSpPr>
        <p:spPr>
          <a:xfrm>
            <a:off x="11016359" y="2838544"/>
            <a:ext cx="1137884" cy="584775"/>
          </a:xfrm>
          <a:prstGeom prst="rect">
            <a:avLst/>
          </a:prstGeom>
          <a:noFill/>
        </p:spPr>
        <p:txBody>
          <a:bodyPr wrap="square" lIns="91440" tIns="45720" rIns="91440" bIns="45720" rtlCol="0" anchor="t">
            <a:spAutoFit/>
          </a:bodyPr>
          <a:lstStyle/>
          <a:p>
            <a:r>
              <a:rPr lang="fi-FI" sz="1600" b="1" err="1"/>
              <a:t>Tyött.aste</a:t>
            </a:r>
            <a:r>
              <a:rPr lang="fi-FI" sz="1600" b="1"/>
              <a:t> 11,5 %</a:t>
            </a:r>
          </a:p>
        </p:txBody>
      </p:sp>
      <p:pic>
        <p:nvPicPr>
          <p:cNvPr id="2" name="Picture 5">
            <a:extLst>
              <a:ext uri="{FF2B5EF4-FFF2-40B4-BE49-F238E27FC236}">
                <a16:creationId xmlns:a16="http://schemas.microsoft.com/office/drawing/2014/main" id="{52364124-5B7A-471C-BE23-9353E4A4FC21}"/>
              </a:ext>
            </a:extLst>
          </p:cNvPr>
          <p:cNvPicPr>
            <a:picLocks noChangeAspect="1"/>
          </p:cNvPicPr>
          <p:nvPr/>
        </p:nvPicPr>
        <p:blipFill>
          <a:blip r:embed="rId5"/>
          <a:stretch>
            <a:fillRect/>
          </a:stretch>
        </p:blipFill>
        <p:spPr>
          <a:xfrm>
            <a:off x="82062" y="1119808"/>
            <a:ext cx="5685692" cy="2988878"/>
          </a:xfrm>
          <a:prstGeom prst="rect">
            <a:avLst/>
          </a:prstGeom>
        </p:spPr>
      </p:pic>
      <p:pic>
        <p:nvPicPr>
          <p:cNvPr id="6" name="Picture 11">
            <a:extLst>
              <a:ext uri="{FF2B5EF4-FFF2-40B4-BE49-F238E27FC236}">
                <a16:creationId xmlns:a16="http://schemas.microsoft.com/office/drawing/2014/main" id="{33544F4E-6683-40F3-B33E-BF4A1FAC931A}"/>
              </a:ext>
            </a:extLst>
          </p:cNvPr>
          <p:cNvPicPr>
            <a:picLocks noChangeAspect="1"/>
          </p:cNvPicPr>
          <p:nvPr/>
        </p:nvPicPr>
        <p:blipFill>
          <a:blip r:embed="rId6"/>
          <a:stretch>
            <a:fillRect/>
          </a:stretch>
        </p:blipFill>
        <p:spPr>
          <a:xfrm>
            <a:off x="5849815" y="1120923"/>
            <a:ext cx="5205046" cy="2986645"/>
          </a:xfrm>
          <a:prstGeom prst="rect">
            <a:avLst/>
          </a:prstGeom>
        </p:spPr>
      </p:pic>
    </p:spTree>
    <p:extLst>
      <p:ext uri="{BB962C8B-B14F-4D97-AF65-F5344CB8AC3E}">
        <p14:creationId xmlns:p14="http://schemas.microsoft.com/office/powerpoint/2010/main" val="365418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CBFF7D-6FD9-4399-957F-C8F5E3F8C4F7}"/>
              </a:ext>
            </a:extLst>
          </p:cNvPr>
          <p:cNvSpPr>
            <a:spLocks noGrp="1"/>
          </p:cNvSpPr>
          <p:nvPr>
            <p:ph type="title"/>
          </p:nvPr>
        </p:nvSpPr>
        <p:spPr>
          <a:xfrm>
            <a:off x="3427200" y="550800"/>
            <a:ext cx="8160000" cy="1143000"/>
          </a:xfrm>
        </p:spPr>
        <p:txBody>
          <a:bodyPr/>
          <a:lstStyle/>
          <a:p>
            <a:r>
              <a:rPr lang="en-US" dirty="0" err="1"/>
              <a:t>Valtio</a:t>
            </a:r>
            <a:r>
              <a:rPr lang="en-US" dirty="0"/>
              <a:t> </a:t>
            </a:r>
            <a:r>
              <a:rPr lang="en-US" dirty="0" err="1"/>
              <a:t>tukenut</a:t>
            </a:r>
            <a:r>
              <a:rPr lang="en-US" dirty="0"/>
              <a:t> </a:t>
            </a:r>
            <a:r>
              <a:rPr lang="en-US" dirty="0" err="1"/>
              <a:t>kuntia</a:t>
            </a:r>
            <a:r>
              <a:rPr lang="en-US" dirty="0"/>
              <a:t> </a:t>
            </a:r>
            <a:r>
              <a:rPr lang="en-US" dirty="0" err="1"/>
              <a:t>mittavasti</a:t>
            </a:r>
            <a:r>
              <a:rPr lang="en-US" dirty="0"/>
              <a:t> 2020 </a:t>
            </a:r>
          </a:p>
        </p:txBody>
      </p:sp>
      <p:pic>
        <p:nvPicPr>
          <p:cNvPr id="5" name="Kuva 4">
            <a:extLst>
              <a:ext uri="{FF2B5EF4-FFF2-40B4-BE49-F238E27FC236}">
                <a16:creationId xmlns:a16="http://schemas.microsoft.com/office/drawing/2014/main" id="{AC0F0139-7D3E-41E0-91FB-B13542141D60}"/>
              </a:ext>
            </a:extLst>
          </p:cNvPr>
          <p:cNvPicPr>
            <a:picLocks noChangeAspect="1"/>
          </p:cNvPicPr>
          <p:nvPr/>
        </p:nvPicPr>
        <p:blipFill>
          <a:blip r:embed="rId2"/>
          <a:stretch>
            <a:fillRect/>
          </a:stretch>
        </p:blipFill>
        <p:spPr>
          <a:xfrm>
            <a:off x="407449" y="1796115"/>
            <a:ext cx="4039137" cy="4049880"/>
          </a:xfrm>
          <a:prstGeom prst="rect">
            <a:avLst/>
          </a:prstGeom>
          <a:noFill/>
        </p:spPr>
      </p:pic>
      <p:sp>
        <p:nvSpPr>
          <p:cNvPr id="3" name="Päivämäärän paikkamerkki 2">
            <a:extLst>
              <a:ext uri="{FF2B5EF4-FFF2-40B4-BE49-F238E27FC236}">
                <a16:creationId xmlns:a16="http://schemas.microsoft.com/office/drawing/2014/main" id="{9A1247EE-F472-4903-858F-37710DEDB52D}"/>
              </a:ext>
            </a:extLst>
          </p:cNvPr>
          <p:cNvSpPr>
            <a:spLocks noGrp="1"/>
          </p:cNvSpPr>
          <p:nvPr>
            <p:ph type="dt" sz="half" idx="10"/>
          </p:nvPr>
        </p:nvSpPr>
        <p:spPr>
          <a:xfrm>
            <a:off x="8147744" y="6356351"/>
            <a:ext cx="1692672" cy="365125"/>
          </a:xfrm>
        </p:spPr>
        <p:txBody>
          <a:bodyPr anchor="ctr">
            <a:normAutofit/>
          </a:bodyPr>
          <a:lstStyle/>
          <a:p>
            <a:pPr>
              <a:spcAft>
                <a:spcPts val="600"/>
              </a:spcAft>
            </a:pPr>
            <a:fld id="{842B3223-BD0C-4B2B-AB1A-1BB55A45AD4A}" type="datetime1">
              <a:rPr lang="fi-FI" smtClean="0"/>
              <a:pPr>
                <a:spcAft>
                  <a:spcPts val="600"/>
                </a:spcAft>
              </a:pPr>
              <a:t>9.12.2020</a:t>
            </a:fld>
            <a:endParaRPr lang="en-GB"/>
          </a:p>
        </p:txBody>
      </p:sp>
      <p:sp>
        <p:nvSpPr>
          <p:cNvPr id="4" name="Dian numeron paikkamerkki 3">
            <a:extLst>
              <a:ext uri="{FF2B5EF4-FFF2-40B4-BE49-F238E27FC236}">
                <a16:creationId xmlns:a16="http://schemas.microsoft.com/office/drawing/2014/main" id="{767D2233-BEAB-4FE5-896E-80A33BF4096A}"/>
              </a:ext>
            </a:extLst>
          </p:cNvPr>
          <p:cNvSpPr>
            <a:spLocks noGrp="1"/>
          </p:cNvSpPr>
          <p:nvPr>
            <p:ph type="sldNum" sz="quarter" idx="12"/>
          </p:nvPr>
        </p:nvSpPr>
        <p:spPr>
          <a:xfrm>
            <a:off x="10224459" y="6356351"/>
            <a:ext cx="1357941" cy="365125"/>
          </a:xfrm>
        </p:spPr>
        <p:txBody>
          <a:bodyPr anchor="ctr">
            <a:normAutofit/>
          </a:bodyPr>
          <a:lstStyle/>
          <a:p>
            <a:pPr>
              <a:spcAft>
                <a:spcPts val="600"/>
              </a:spcAft>
            </a:pPr>
            <a:fld id="{6CAB7FB2-350C-4D14-9041-2392A9F69A4F}" type="slidenum">
              <a:rPr lang="en-GB" smtClean="0"/>
              <a:pPr>
                <a:spcAft>
                  <a:spcPts val="600"/>
                </a:spcAft>
              </a:pPr>
              <a:t>4</a:t>
            </a:fld>
            <a:endParaRPr lang="en-GB"/>
          </a:p>
        </p:txBody>
      </p:sp>
      <p:pic>
        <p:nvPicPr>
          <p:cNvPr id="6" name="Kuva 5">
            <a:extLst>
              <a:ext uri="{FF2B5EF4-FFF2-40B4-BE49-F238E27FC236}">
                <a16:creationId xmlns:a16="http://schemas.microsoft.com/office/drawing/2014/main" id="{FA4D9D8B-B44B-4035-9DA1-EFFE610A0745}"/>
              </a:ext>
            </a:extLst>
          </p:cNvPr>
          <p:cNvPicPr>
            <a:picLocks noChangeAspect="1"/>
          </p:cNvPicPr>
          <p:nvPr/>
        </p:nvPicPr>
        <p:blipFill>
          <a:blip r:embed="rId3"/>
          <a:stretch>
            <a:fillRect/>
          </a:stretch>
        </p:blipFill>
        <p:spPr>
          <a:xfrm>
            <a:off x="4446586" y="2102876"/>
            <a:ext cx="7546032" cy="4049880"/>
          </a:xfrm>
          <a:prstGeom prst="rect">
            <a:avLst/>
          </a:prstGeom>
        </p:spPr>
      </p:pic>
    </p:spTree>
    <p:extLst>
      <p:ext uri="{BB962C8B-B14F-4D97-AF65-F5344CB8AC3E}">
        <p14:creationId xmlns:p14="http://schemas.microsoft.com/office/powerpoint/2010/main" val="73988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12184" y="0"/>
            <a:ext cx="8291245" cy="1143000"/>
          </a:xfrm>
        </p:spPr>
        <p:txBody>
          <a:bodyPr>
            <a:normAutofit/>
          </a:bodyPr>
          <a:lstStyle/>
          <a:p>
            <a:r>
              <a:rPr lang="fi-FI" sz="3000" dirty="0"/>
              <a:t>Verotulot toteutuvat talousarvion mukaisesti, valtionosuudet ylittyvät 105 M€</a:t>
            </a:r>
          </a:p>
        </p:txBody>
      </p:sp>
      <p:sp>
        <p:nvSpPr>
          <p:cNvPr id="4" name="Päivämäärän paikkamerkki 3"/>
          <p:cNvSpPr>
            <a:spLocks noGrp="1"/>
          </p:cNvSpPr>
          <p:nvPr>
            <p:ph type="dt" sz="half" idx="10"/>
          </p:nvPr>
        </p:nvSpPr>
        <p:spPr>
          <a:xfrm>
            <a:off x="8147744" y="6356351"/>
            <a:ext cx="1692672" cy="365125"/>
          </a:xfrm>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a:xfrm>
            <a:off x="10224459" y="6356351"/>
            <a:ext cx="1357941" cy="365125"/>
          </a:xfrm>
        </p:spPr>
        <p:txBody>
          <a:bodyPr/>
          <a:lstStyle/>
          <a:p>
            <a:fld id="{6CAB7FB2-350C-4D14-9041-2392A9F69A4F}" type="slidenum">
              <a:rPr lang="fi-FI" smtClean="0"/>
              <a:t>5</a:t>
            </a:fld>
            <a:endParaRPr lang="fi-FI"/>
          </a:p>
        </p:txBody>
      </p:sp>
      <p:sp>
        <p:nvSpPr>
          <p:cNvPr id="8" name="Tekstiruutu 7">
            <a:extLst>
              <a:ext uri="{FF2B5EF4-FFF2-40B4-BE49-F238E27FC236}">
                <a16:creationId xmlns:a16="http://schemas.microsoft.com/office/drawing/2014/main" id="{AA2F2F64-B4D9-4052-9003-EFDB96B0A24E}"/>
              </a:ext>
            </a:extLst>
          </p:cNvPr>
          <p:cNvSpPr txBox="1"/>
          <p:nvPr/>
        </p:nvSpPr>
        <p:spPr>
          <a:xfrm>
            <a:off x="6313636" y="820478"/>
            <a:ext cx="5735489" cy="6186309"/>
          </a:xfrm>
          <a:prstGeom prst="rect">
            <a:avLst/>
          </a:prstGeom>
          <a:noFill/>
        </p:spPr>
        <p:txBody>
          <a:bodyPr wrap="square" rtlCol="0">
            <a:spAutoFit/>
          </a:bodyPr>
          <a:lstStyle/>
          <a:p>
            <a:pPr marL="342900" indent="-342900">
              <a:buFont typeface="Arial" panose="020B0604020202020204" pitchFamily="34" charset="0"/>
              <a:buChar char="•"/>
            </a:pPr>
            <a:r>
              <a:rPr lang="fi-FI" dirty="0"/>
              <a:t>Kunnallisveroa on tilitetty tammi-marraskuussa  1 234 M€ kasvua 5,6 % edelliseen vuoteen. Koko maassa kasvua 4,7  %. Ennuste ylittää talousarvion. </a:t>
            </a:r>
          </a:p>
          <a:p>
            <a:pPr marL="285750" indent="-285750">
              <a:buFont typeface="Arial" panose="020B0604020202020204" pitchFamily="34" charset="0"/>
              <a:buChar char="•"/>
            </a:pPr>
            <a:r>
              <a:rPr lang="fi-FI" dirty="0"/>
              <a:t>Valtion 4 LTA nostettiin yhteisöveron kuntien </a:t>
            </a:r>
            <a:r>
              <a:rPr lang="fi-FI" b="1" dirty="0"/>
              <a:t>jako-osuutta 10 %. </a:t>
            </a:r>
            <a:r>
              <a:rPr lang="fi-FI" dirty="0"/>
              <a:t>Yhteisöveroa on tilitetty tammi-marraskuussa  126,8 M€</a:t>
            </a:r>
            <a:r>
              <a:rPr lang="fi-FI" b="1" dirty="0"/>
              <a:t>,  7,2 % enemmän </a:t>
            </a:r>
            <a:r>
              <a:rPr lang="fi-FI" dirty="0"/>
              <a:t>kuin 2019. Koko maassa  kuntien tilitykset kasvaneet  4,3 % vuodesta 2019</a:t>
            </a:r>
          </a:p>
          <a:p>
            <a:pPr marL="285750" indent="-285750">
              <a:buFont typeface="Arial" panose="020B0604020202020204" pitchFamily="34" charset="0"/>
              <a:buChar char="•"/>
            </a:pPr>
            <a:r>
              <a:rPr lang="fi-FI" dirty="0"/>
              <a:t>Kiinteistöveroa tilitetty 101 M€, kiinteistövero siirtyi jatkuvaan valmistumiseen, verohallinnon mukaan noin 10 % tilityksistä siirtyy vuodelle 2021. </a:t>
            </a:r>
          </a:p>
          <a:p>
            <a:endParaRPr lang="fi-FI" dirty="0">
              <a:solidFill>
                <a:srgbClr val="FF0000"/>
              </a:solidFill>
            </a:endParaRPr>
          </a:p>
          <a:p>
            <a:pPr marL="285750" indent="-285750">
              <a:buFont typeface="Arial" panose="020B0604020202020204" pitchFamily="34" charset="0"/>
              <a:buChar char="•"/>
            </a:pPr>
            <a:r>
              <a:rPr lang="fi-FI" b="1" dirty="0"/>
              <a:t>Valtio lisännyt kuntien valtionosuuksi</a:t>
            </a:r>
            <a:r>
              <a:rPr lang="fi-FI" dirty="0"/>
              <a:t>a koronan vaikutuksiin  lisätalousarvioissa (2,4,7). Espoon osuus kompensaatioista noin 93 M€ ja lykkäyskompensaatioita 8 M€ (peritään 2021)</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b="1" dirty="0"/>
              <a:t>Verorahoitus yhteensä ylittää talousarviossa oletetun  103 M€ ja kasvaa 12,5 % vuodesta 2019. Ei kuvaa reaalitalouden tilaa! </a:t>
            </a:r>
          </a:p>
          <a:p>
            <a:endParaRPr lang="fi-FI" dirty="0">
              <a:solidFill>
                <a:srgbClr val="FF0000"/>
              </a:solidFill>
            </a:endParaRPr>
          </a:p>
        </p:txBody>
      </p:sp>
      <p:sp>
        <p:nvSpPr>
          <p:cNvPr id="11" name="AutoShape 2" descr="Hymynaama – Wikipedia">
            <a:extLst>
              <a:ext uri="{FF2B5EF4-FFF2-40B4-BE49-F238E27FC236}">
                <a16:creationId xmlns:a16="http://schemas.microsoft.com/office/drawing/2014/main" id="{7239003B-5407-407D-88B3-BAD4C94E73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BB1651D-A47C-4EAC-8E5E-CE3858A49520}"/>
              </a:ext>
            </a:extLst>
          </p:cNvPr>
          <p:cNvPicPr>
            <a:picLocks noChangeAspect="1"/>
          </p:cNvPicPr>
          <p:nvPr/>
        </p:nvPicPr>
        <p:blipFill>
          <a:blip r:embed="rId3"/>
          <a:stretch>
            <a:fillRect/>
          </a:stretch>
        </p:blipFill>
        <p:spPr>
          <a:xfrm>
            <a:off x="265113" y="1069773"/>
            <a:ext cx="5583089" cy="5286577"/>
          </a:xfrm>
          <a:prstGeom prst="rect">
            <a:avLst/>
          </a:prstGeom>
        </p:spPr>
      </p:pic>
      <p:sp>
        <p:nvSpPr>
          <p:cNvPr id="9" name="Suorakulmio 8">
            <a:extLst>
              <a:ext uri="{FF2B5EF4-FFF2-40B4-BE49-F238E27FC236}">
                <a16:creationId xmlns:a16="http://schemas.microsoft.com/office/drawing/2014/main" id="{80C7FFD8-2883-47D5-91D2-0DC41F1C6C54}"/>
              </a:ext>
            </a:extLst>
          </p:cNvPr>
          <p:cNvSpPr/>
          <p:nvPr/>
        </p:nvSpPr>
        <p:spPr>
          <a:xfrm>
            <a:off x="142875" y="5044611"/>
            <a:ext cx="5800725" cy="131173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93BE3AFB-D58C-423D-B6C1-46AE810F3E4F}"/>
              </a:ext>
            </a:extLst>
          </p:cNvPr>
          <p:cNvSpPr/>
          <p:nvPr/>
        </p:nvSpPr>
        <p:spPr>
          <a:xfrm>
            <a:off x="142875" y="3349376"/>
            <a:ext cx="5735489" cy="4726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9391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D2ECB2-0D4D-4A33-BCE7-750F27D1200D}"/>
              </a:ext>
            </a:extLst>
          </p:cNvPr>
          <p:cNvSpPr>
            <a:spLocks noGrp="1"/>
          </p:cNvSpPr>
          <p:nvPr>
            <p:ph type="title"/>
          </p:nvPr>
        </p:nvSpPr>
        <p:spPr>
          <a:xfrm>
            <a:off x="2907994" y="83636"/>
            <a:ext cx="8946320" cy="747053"/>
          </a:xfrm>
        </p:spPr>
        <p:txBody>
          <a:bodyPr>
            <a:normAutofit fontScale="90000"/>
          </a:bodyPr>
          <a:lstStyle/>
          <a:p>
            <a:r>
              <a:rPr lang="fi-FI" dirty="0"/>
              <a:t>Verotulojen kasvu ylittänyt odotukset koko maassa, kasvu hidastuu 2021 </a:t>
            </a:r>
          </a:p>
        </p:txBody>
      </p:sp>
      <p:sp>
        <p:nvSpPr>
          <p:cNvPr id="4" name="Päivämäärän paikkamerkki 3">
            <a:extLst>
              <a:ext uri="{FF2B5EF4-FFF2-40B4-BE49-F238E27FC236}">
                <a16:creationId xmlns:a16="http://schemas.microsoft.com/office/drawing/2014/main" id="{D21FCAA9-D4C5-4DDE-A7F7-6BD749019725}"/>
              </a:ext>
            </a:extLst>
          </p:cNvPr>
          <p:cNvSpPr>
            <a:spLocks noGrp="1"/>
          </p:cNvSpPr>
          <p:nvPr>
            <p:ph type="dt" sz="half" idx="10"/>
          </p:nvPr>
        </p:nvSpPr>
        <p:spPr/>
        <p:txBody>
          <a:bodyPr/>
          <a:lstStyle/>
          <a:p>
            <a:fld id="{08594D80-E5C7-43E5-8C37-AFC384C4D732}" type="datetime1">
              <a:rPr lang="fi-FI" smtClean="0"/>
              <a:t>9.12.2020</a:t>
            </a:fld>
            <a:endParaRPr lang="en-GB"/>
          </a:p>
        </p:txBody>
      </p:sp>
      <p:sp>
        <p:nvSpPr>
          <p:cNvPr id="5" name="Dian numeron paikkamerkki 4">
            <a:extLst>
              <a:ext uri="{FF2B5EF4-FFF2-40B4-BE49-F238E27FC236}">
                <a16:creationId xmlns:a16="http://schemas.microsoft.com/office/drawing/2014/main" id="{4702F99E-E815-4F39-B672-03AF9C0EF0DC}"/>
              </a:ext>
            </a:extLst>
          </p:cNvPr>
          <p:cNvSpPr>
            <a:spLocks noGrp="1"/>
          </p:cNvSpPr>
          <p:nvPr>
            <p:ph type="sldNum" sz="quarter" idx="12"/>
          </p:nvPr>
        </p:nvSpPr>
        <p:spPr/>
        <p:txBody>
          <a:bodyPr/>
          <a:lstStyle/>
          <a:p>
            <a:fld id="{6CAB7FB2-350C-4D14-9041-2392A9F69A4F}" type="slidenum">
              <a:rPr lang="en-GB" smtClean="0"/>
              <a:t>6</a:t>
            </a:fld>
            <a:endParaRPr lang="en-GB"/>
          </a:p>
        </p:txBody>
      </p:sp>
      <p:pic>
        <p:nvPicPr>
          <p:cNvPr id="7" name="Kuva 6">
            <a:extLst>
              <a:ext uri="{FF2B5EF4-FFF2-40B4-BE49-F238E27FC236}">
                <a16:creationId xmlns:a16="http://schemas.microsoft.com/office/drawing/2014/main" id="{59BA6DC5-ECDE-4F0F-881D-D3296DC9A753}"/>
              </a:ext>
            </a:extLst>
          </p:cNvPr>
          <p:cNvPicPr>
            <a:picLocks noChangeAspect="1"/>
          </p:cNvPicPr>
          <p:nvPr/>
        </p:nvPicPr>
        <p:blipFill>
          <a:blip r:embed="rId2"/>
          <a:stretch>
            <a:fillRect/>
          </a:stretch>
        </p:blipFill>
        <p:spPr>
          <a:xfrm>
            <a:off x="4142885" y="1088492"/>
            <a:ext cx="8009717" cy="2340508"/>
          </a:xfrm>
          <a:prstGeom prst="rect">
            <a:avLst/>
          </a:prstGeom>
        </p:spPr>
      </p:pic>
      <p:pic>
        <p:nvPicPr>
          <p:cNvPr id="10" name="Kuva 9">
            <a:extLst>
              <a:ext uri="{FF2B5EF4-FFF2-40B4-BE49-F238E27FC236}">
                <a16:creationId xmlns:a16="http://schemas.microsoft.com/office/drawing/2014/main" id="{4B50BD3F-55D1-4231-A737-880DD9115414}"/>
              </a:ext>
            </a:extLst>
          </p:cNvPr>
          <p:cNvPicPr>
            <a:picLocks noChangeAspect="1"/>
          </p:cNvPicPr>
          <p:nvPr/>
        </p:nvPicPr>
        <p:blipFill>
          <a:blip r:embed="rId3"/>
          <a:stretch>
            <a:fillRect/>
          </a:stretch>
        </p:blipFill>
        <p:spPr>
          <a:xfrm>
            <a:off x="528209" y="4235725"/>
            <a:ext cx="5338335" cy="2498179"/>
          </a:xfrm>
          <a:prstGeom prst="rect">
            <a:avLst/>
          </a:prstGeom>
        </p:spPr>
      </p:pic>
      <p:pic>
        <p:nvPicPr>
          <p:cNvPr id="11" name="Kuva 10">
            <a:extLst>
              <a:ext uri="{FF2B5EF4-FFF2-40B4-BE49-F238E27FC236}">
                <a16:creationId xmlns:a16="http://schemas.microsoft.com/office/drawing/2014/main" id="{22D37943-63AA-4DCC-8EA0-4C7828CCC34F}"/>
              </a:ext>
            </a:extLst>
          </p:cNvPr>
          <p:cNvPicPr>
            <a:picLocks noChangeAspect="1"/>
          </p:cNvPicPr>
          <p:nvPr/>
        </p:nvPicPr>
        <p:blipFill>
          <a:blip r:embed="rId4"/>
          <a:stretch>
            <a:fillRect/>
          </a:stretch>
        </p:blipFill>
        <p:spPr>
          <a:xfrm>
            <a:off x="6454497" y="4202555"/>
            <a:ext cx="5551096" cy="2551473"/>
          </a:xfrm>
          <a:prstGeom prst="rect">
            <a:avLst/>
          </a:prstGeom>
        </p:spPr>
      </p:pic>
      <p:sp>
        <p:nvSpPr>
          <p:cNvPr id="13" name="Tekstiruutu 12">
            <a:extLst>
              <a:ext uri="{FF2B5EF4-FFF2-40B4-BE49-F238E27FC236}">
                <a16:creationId xmlns:a16="http://schemas.microsoft.com/office/drawing/2014/main" id="{2241CA38-B958-4CE3-B0BF-7A12391DF499}"/>
              </a:ext>
            </a:extLst>
          </p:cNvPr>
          <p:cNvSpPr txBox="1"/>
          <p:nvPr/>
        </p:nvSpPr>
        <p:spPr>
          <a:xfrm>
            <a:off x="249724" y="1259492"/>
            <a:ext cx="3706806" cy="1815882"/>
          </a:xfrm>
          <a:prstGeom prst="rect">
            <a:avLst/>
          </a:prstGeom>
          <a:noFill/>
        </p:spPr>
        <p:txBody>
          <a:bodyPr wrap="square" rtlCol="0">
            <a:spAutoFit/>
          </a:bodyPr>
          <a:lstStyle/>
          <a:p>
            <a:r>
              <a:rPr lang="fi-FI" sz="1600" b="1" dirty="0"/>
              <a:t>Vuoden 2020 verotulojen kasvusta</a:t>
            </a:r>
          </a:p>
          <a:p>
            <a:pPr marL="285750" indent="-285750">
              <a:buFont typeface="Arial" panose="020B0604020202020204" pitchFamily="34" charset="0"/>
              <a:buChar char="•"/>
            </a:pPr>
            <a:r>
              <a:rPr lang="fi-FI" sz="1600" b="1" dirty="0"/>
              <a:t>Puolet vuoden 2019 vaikutusta  +</a:t>
            </a:r>
          </a:p>
          <a:p>
            <a:pPr marL="285750" indent="-285750">
              <a:buFont typeface="Arial" panose="020B0604020202020204" pitchFamily="34" charset="0"/>
              <a:buChar char="•"/>
            </a:pPr>
            <a:r>
              <a:rPr lang="fi-FI" sz="1600" dirty="0"/>
              <a:t>Valtion ja kuntien väliset jako-osuusoikaisut mm. osinkoverotuksen osalta</a:t>
            </a:r>
          </a:p>
          <a:p>
            <a:pPr marL="285750" indent="-285750">
              <a:buFont typeface="Arial" panose="020B0604020202020204" pitchFamily="34" charset="0"/>
              <a:buChar char="•"/>
            </a:pPr>
            <a:r>
              <a:rPr lang="fi-FI" sz="1600" dirty="0"/>
              <a:t>Kuntien väliset oikaisut </a:t>
            </a:r>
          </a:p>
          <a:p>
            <a:pPr marL="285750" indent="-285750">
              <a:buFont typeface="Arial" panose="020B0604020202020204" pitchFamily="34" charset="0"/>
              <a:buChar char="•"/>
            </a:pPr>
            <a:r>
              <a:rPr lang="fi-FI" sz="1600" dirty="0"/>
              <a:t>Yhteisöveron jako-osuuden korotus </a:t>
            </a:r>
          </a:p>
        </p:txBody>
      </p:sp>
      <p:sp>
        <p:nvSpPr>
          <p:cNvPr id="14" name="Tekstiruutu 13">
            <a:extLst>
              <a:ext uri="{FF2B5EF4-FFF2-40B4-BE49-F238E27FC236}">
                <a16:creationId xmlns:a16="http://schemas.microsoft.com/office/drawing/2014/main" id="{04E04C6D-F53E-46A2-8B8E-467CB60DE689}"/>
              </a:ext>
            </a:extLst>
          </p:cNvPr>
          <p:cNvSpPr txBox="1"/>
          <p:nvPr/>
        </p:nvSpPr>
        <p:spPr>
          <a:xfrm>
            <a:off x="249724" y="3246374"/>
            <a:ext cx="11942275" cy="1200329"/>
          </a:xfrm>
          <a:prstGeom prst="rect">
            <a:avLst/>
          </a:prstGeom>
          <a:noFill/>
        </p:spPr>
        <p:txBody>
          <a:bodyPr wrap="square" rtlCol="0">
            <a:spAutoFit/>
          </a:bodyPr>
          <a:lstStyle/>
          <a:p>
            <a:r>
              <a:rPr lang="fi-FI" b="1" dirty="0"/>
              <a:t>Vuoden 2020 todellinen kehitys: </a:t>
            </a:r>
          </a:p>
          <a:p>
            <a:pPr marL="285750" indent="-285750">
              <a:buFont typeface="Arial" panose="020B0604020202020204" pitchFamily="34" charset="0"/>
              <a:buChar char="•"/>
            </a:pPr>
            <a:r>
              <a:rPr lang="fi-FI" dirty="0"/>
              <a:t>Vuoden 2020 yhteisöjen ennakkoveron tilitykset -14 % vs. 2019 </a:t>
            </a:r>
          </a:p>
          <a:p>
            <a:pPr marL="285750" indent="-285750">
              <a:buFont typeface="Arial" panose="020B0604020202020204" pitchFamily="34" charset="0"/>
              <a:buChar char="•"/>
            </a:pPr>
            <a:r>
              <a:rPr lang="fi-FI" dirty="0"/>
              <a:t>Vuoden 2020 palkkasumma +1,6 %  Vaikuttavat tulevan vuoden odotuksiin</a:t>
            </a:r>
          </a:p>
          <a:p>
            <a:endParaRPr lang="fi-FI" dirty="0"/>
          </a:p>
        </p:txBody>
      </p:sp>
    </p:spTree>
    <p:extLst>
      <p:ext uri="{BB962C8B-B14F-4D97-AF65-F5344CB8AC3E}">
        <p14:creationId xmlns:p14="http://schemas.microsoft.com/office/powerpoint/2010/main" val="224130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427200" y="550800"/>
            <a:ext cx="8160000" cy="1143000"/>
          </a:xfrm>
        </p:spPr>
        <p:txBody>
          <a:bodyPr anchor="t">
            <a:normAutofit/>
          </a:bodyPr>
          <a:lstStyle/>
          <a:p>
            <a:r>
              <a:rPr lang="fi-FI"/>
              <a:t>Henkilöstö </a:t>
            </a:r>
          </a:p>
        </p:txBody>
      </p:sp>
      <p:sp>
        <p:nvSpPr>
          <p:cNvPr id="4" name="Päivämäärän paikkamerkki 3"/>
          <p:cNvSpPr>
            <a:spLocks noGrp="1"/>
          </p:cNvSpPr>
          <p:nvPr>
            <p:ph type="dt" sz="half" idx="10"/>
          </p:nvPr>
        </p:nvSpPr>
        <p:spPr>
          <a:xfrm>
            <a:off x="8147744" y="6356351"/>
            <a:ext cx="1692672" cy="365125"/>
          </a:xfrm>
        </p:spPr>
        <p:txBody>
          <a:bodyPr anchor="ctr">
            <a:normAutofit/>
          </a:bodyPr>
          <a:lstStyle/>
          <a:p>
            <a:pPr>
              <a:spcAft>
                <a:spcPts val="600"/>
              </a:spcAft>
            </a:pPr>
            <a:fld id="{08594D80-E5C7-43E5-8C37-AFC384C4D732}" type="datetime1">
              <a:rPr lang="fi-FI" smtClean="0"/>
              <a:pPr>
                <a:spcAft>
                  <a:spcPts val="600"/>
                </a:spcAft>
              </a:pPr>
              <a:t>9.12.2020</a:t>
            </a:fld>
            <a:endParaRPr lang="fi-FI"/>
          </a:p>
        </p:txBody>
      </p:sp>
      <p:sp>
        <p:nvSpPr>
          <p:cNvPr id="5" name="Dian numeron paikkamerkki 4"/>
          <p:cNvSpPr>
            <a:spLocks noGrp="1"/>
          </p:cNvSpPr>
          <p:nvPr>
            <p:ph type="sldNum" sz="quarter" idx="12"/>
          </p:nvPr>
        </p:nvSpPr>
        <p:spPr>
          <a:xfrm>
            <a:off x="10224459" y="6356351"/>
            <a:ext cx="1357941" cy="365125"/>
          </a:xfrm>
        </p:spPr>
        <p:txBody>
          <a:bodyPr anchor="ctr">
            <a:normAutofit/>
          </a:bodyPr>
          <a:lstStyle/>
          <a:p>
            <a:pPr>
              <a:spcAft>
                <a:spcPts val="600"/>
              </a:spcAft>
            </a:pPr>
            <a:fld id="{6CAB7FB2-350C-4D14-9041-2392A9F69A4F}" type="slidenum">
              <a:rPr lang="fi-FI" smtClean="0"/>
              <a:pPr>
                <a:spcAft>
                  <a:spcPts val="600"/>
                </a:spcAft>
              </a:pPr>
              <a:t>7</a:t>
            </a:fld>
            <a:endParaRPr lang="fi-FI"/>
          </a:p>
        </p:txBody>
      </p:sp>
      <p:graphicFrame>
        <p:nvGraphicFramePr>
          <p:cNvPr id="7" name="Sisällön paikkamerkki 2">
            <a:extLst>
              <a:ext uri="{FF2B5EF4-FFF2-40B4-BE49-F238E27FC236}">
                <a16:creationId xmlns:a16="http://schemas.microsoft.com/office/drawing/2014/main" id="{A1E90387-49E8-48AA-9243-7A3A9B02EA49}"/>
              </a:ext>
            </a:extLst>
          </p:cNvPr>
          <p:cNvGraphicFramePr>
            <a:graphicFrameLocks noGrp="1"/>
          </p:cNvGraphicFramePr>
          <p:nvPr>
            <p:ph idx="1"/>
            <p:extLst>
              <p:ext uri="{D42A27DB-BD31-4B8C-83A1-F6EECF244321}">
                <p14:modId xmlns:p14="http://schemas.microsoft.com/office/powerpoint/2010/main" val="59437332"/>
              </p:ext>
            </p:extLst>
          </p:nvPr>
        </p:nvGraphicFramePr>
        <p:xfrm>
          <a:off x="253999" y="1315092"/>
          <a:ext cx="11448265" cy="5136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DEE42D6-AE69-4C3B-97E0-516B0B1756CF}"/>
              </a:ext>
            </a:extLst>
          </p:cNvPr>
          <p:cNvSpPr>
            <a:spLocks noGrp="1"/>
          </p:cNvSpPr>
          <p:nvPr>
            <p:ph type="title"/>
          </p:nvPr>
        </p:nvSpPr>
        <p:spPr>
          <a:xfrm>
            <a:off x="3173536" y="305218"/>
            <a:ext cx="8160000" cy="1143000"/>
          </a:xfrm>
        </p:spPr>
        <p:txBody>
          <a:bodyPr anchor="t">
            <a:normAutofit/>
          </a:bodyPr>
          <a:lstStyle/>
          <a:p>
            <a:pPr>
              <a:lnSpc>
                <a:spcPct val="90000"/>
              </a:lnSpc>
            </a:pPr>
            <a:r>
              <a:rPr lang="en-US" dirty="0"/>
              <a:t>Toimintamenojen ja - </a:t>
            </a:r>
            <a:r>
              <a:rPr lang="en-US" dirty="0" err="1"/>
              <a:t>tulojen</a:t>
            </a:r>
            <a:r>
              <a:rPr lang="en-US" dirty="0"/>
              <a:t> </a:t>
            </a:r>
            <a:r>
              <a:rPr lang="en-US" dirty="0" err="1"/>
              <a:t>kehitys</a:t>
            </a:r>
            <a:r>
              <a:rPr lang="en-US" dirty="0"/>
              <a:t> 2020 </a:t>
            </a:r>
            <a:br>
              <a:rPr lang="en-US" sz="2500" dirty="0"/>
            </a:br>
            <a:endParaRPr lang="fi-FI" sz="2500" dirty="0"/>
          </a:p>
        </p:txBody>
      </p:sp>
      <p:sp>
        <p:nvSpPr>
          <p:cNvPr id="10" name="Sisällön paikkamerkki 9">
            <a:extLst>
              <a:ext uri="{FF2B5EF4-FFF2-40B4-BE49-F238E27FC236}">
                <a16:creationId xmlns:a16="http://schemas.microsoft.com/office/drawing/2014/main" id="{801956C9-15EE-46EF-AE1C-282A28A793C4}"/>
              </a:ext>
            </a:extLst>
          </p:cNvPr>
          <p:cNvSpPr>
            <a:spLocks noGrp="1"/>
          </p:cNvSpPr>
          <p:nvPr>
            <p:ph sz="half" idx="2"/>
          </p:nvPr>
        </p:nvSpPr>
        <p:spPr>
          <a:xfrm>
            <a:off x="192719" y="1291055"/>
            <a:ext cx="5556102" cy="5281837"/>
          </a:xfrm>
        </p:spPr>
        <p:txBody>
          <a:bodyPr>
            <a:normAutofit lnSpcReduction="10000"/>
          </a:bodyPr>
          <a:lstStyle/>
          <a:p>
            <a:pPr marL="0" indent="0">
              <a:spcBef>
                <a:spcPts val="0"/>
              </a:spcBef>
              <a:buNone/>
            </a:pPr>
            <a:endParaRPr lang="fi-FI" sz="1500" b="1" dirty="0">
              <a:solidFill>
                <a:srgbClr val="FF0000"/>
              </a:solidFill>
            </a:endParaRPr>
          </a:p>
          <a:p>
            <a:pPr marL="0" indent="0">
              <a:spcBef>
                <a:spcPts val="0"/>
              </a:spcBef>
              <a:buNone/>
            </a:pPr>
            <a:r>
              <a:rPr lang="fi-FI" sz="1500" b="1" dirty="0"/>
              <a:t>Talousarvioon tehty lukuisia määrärahamuutoksia OVK 3/2021 yhteydessä. </a:t>
            </a:r>
          </a:p>
          <a:p>
            <a:pPr marL="0" indent="0">
              <a:spcBef>
                <a:spcPts val="0"/>
              </a:spcBef>
              <a:buNone/>
            </a:pPr>
            <a:endParaRPr lang="fi-FI" sz="1500" b="1" dirty="0">
              <a:solidFill>
                <a:srgbClr val="FF0000"/>
              </a:solidFill>
            </a:endParaRPr>
          </a:p>
          <a:p>
            <a:pPr marL="0" indent="0">
              <a:spcBef>
                <a:spcPts val="0"/>
              </a:spcBef>
              <a:buNone/>
            </a:pPr>
            <a:r>
              <a:rPr lang="fi-FI" sz="1500" b="1" dirty="0"/>
              <a:t>Ulkoisten toimintatuottojen arvioidaan toteutuvan  3 M€ alkuperäistä talousarviota paremmin </a:t>
            </a:r>
          </a:p>
          <a:p>
            <a:pPr>
              <a:spcBef>
                <a:spcPts val="0"/>
              </a:spcBef>
            </a:pPr>
            <a:r>
              <a:rPr lang="fi-FI" sz="1500" b="1" dirty="0"/>
              <a:t>ja 9 M€ muutettua talousarviota paremmin</a:t>
            </a:r>
            <a:br>
              <a:rPr lang="fi-FI" sz="1275" dirty="0">
                <a:solidFill>
                  <a:srgbClr val="FF0000"/>
                </a:solidFill>
              </a:rPr>
            </a:br>
            <a:endParaRPr lang="fi-FI" sz="1275" dirty="0">
              <a:solidFill>
                <a:srgbClr val="FF0000"/>
              </a:solidFill>
            </a:endParaRPr>
          </a:p>
          <a:p>
            <a:pPr marL="0" indent="0">
              <a:lnSpc>
                <a:spcPct val="90000"/>
              </a:lnSpc>
              <a:buNone/>
            </a:pPr>
            <a:r>
              <a:rPr lang="fi-FI" sz="1500" b="1" dirty="0"/>
              <a:t>Ulkoisten toimintamenojen yhteensä arvioidaan  ylittävän alkuperäisen talousarvion  30 M€ ja toteutuvan muutetun talousarvion puitteissa. </a:t>
            </a:r>
          </a:p>
          <a:p>
            <a:pPr>
              <a:lnSpc>
                <a:spcPct val="90000"/>
              </a:lnSpc>
            </a:pPr>
            <a:r>
              <a:rPr lang="fi-FI" sz="1500" dirty="0"/>
              <a:t>Ylityksiä mm. </a:t>
            </a:r>
          </a:p>
          <a:p>
            <a:pPr lvl="1">
              <a:lnSpc>
                <a:spcPct val="90000"/>
              </a:lnSpc>
            </a:pPr>
            <a:r>
              <a:rPr lang="fi-FI" sz="1400" dirty="0"/>
              <a:t>Työmarkkinatuen kuntaosuus  6,8 M€</a:t>
            </a:r>
          </a:p>
          <a:p>
            <a:pPr lvl="1">
              <a:lnSpc>
                <a:spcPct val="90000"/>
              </a:lnSpc>
            </a:pPr>
            <a:r>
              <a:rPr lang="fi-FI" sz="1400" dirty="0"/>
              <a:t>Sote omatoiminta  ylittyy 21  M€: </a:t>
            </a:r>
          </a:p>
          <a:p>
            <a:pPr lvl="2">
              <a:lnSpc>
                <a:spcPct val="90000"/>
              </a:lnSpc>
            </a:pPr>
            <a:r>
              <a:rPr lang="fi-FI" sz="1200" dirty="0"/>
              <a:t>koronanäytteenotosta, koronaneuvonnasta ja tartuntajäljityksestä on arvioitu koituvan 17,1 milj. euron menolisäykset</a:t>
            </a:r>
          </a:p>
          <a:p>
            <a:pPr lvl="2">
              <a:lnSpc>
                <a:spcPct val="90000"/>
              </a:lnSpc>
            </a:pPr>
            <a:r>
              <a:rPr lang="fi-FI" sz="1200" dirty="0"/>
              <a:t>HUS ESH arvio kuntalaskutus – 2,6 M€, </a:t>
            </a:r>
          </a:p>
          <a:p>
            <a:pPr lvl="2">
              <a:lnSpc>
                <a:spcPct val="90000"/>
              </a:lnSpc>
            </a:pPr>
            <a:r>
              <a:rPr lang="fi-FI" sz="1400" dirty="0"/>
              <a:t>HSL kuntaosuuden ylitys 7 M€</a:t>
            </a:r>
          </a:p>
          <a:p>
            <a:pPr lvl="1">
              <a:lnSpc>
                <a:spcPct val="90000"/>
              </a:lnSpc>
            </a:pPr>
            <a:r>
              <a:rPr lang="fi-FI" sz="1400" dirty="0"/>
              <a:t>Tilapalvelujen vuosikorjaukset ja suunnittelu</a:t>
            </a:r>
          </a:p>
          <a:p>
            <a:pPr>
              <a:lnSpc>
                <a:spcPct val="90000"/>
              </a:lnSpc>
            </a:pPr>
            <a:r>
              <a:rPr lang="fi-FI" sz="1400" dirty="0"/>
              <a:t>Alituksia mm. sivistystoimi 13,7 M€, </a:t>
            </a:r>
            <a:r>
              <a:rPr lang="fi-FI" sz="1400" dirty="0" err="1"/>
              <a:t>ict</a:t>
            </a:r>
            <a:r>
              <a:rPr lang="fi-FI" sz="1400" dirty="0"/>
              <a:t> kustannukset 7 M€</a:t>
            </a:r>
            <a:br>
              <a:rPr lang="fi-FI" sz="1600" dirty="0">
                <a:solidFill>
                  <a:srgbClr val="FF0000"/>
                </a:solidFill>
              </a:rPr>
            </a:br>
            <a:endParaRPr lang="fi-FI" sz="1475" dirty="0"/>
          </a:p>
          <a:p>
            <a:pPr marL="0" indent="0">
              <a:lnSpc>
                <a:spcPct val="90000"/>
              </a:lnSpc>
              <a:buNone/>
            </a:pPr>
            <a:r>
              <a:rPr lang="fi-FI" sz="1500" b="1" dirty="0"/>
              <a:t>Ennusteen mukaan toimintakate  eli </a:t>
            </a:r>
            <a:r>
              <a:rPr lang="fi-FI" sz="1500" b="1" dirty="0" err="1"/>
              <a:t>nettotoimintamenot</a:t>
            </a:r>
            <a:r>
              <a:rPr lang="fi-FI" sz="1500" b="1" dirty="0"/>
              <a:t> toteutuvat 24 m€ alkuperäistä talousarviota heikompana, kasvua 6,3 % vuoteen 2019 </a:t>
            </a:r>
          </a:p>
        </p:txBody>
      </p:sp>
      <p:sp>
        <p:nvSpPr>
          <p:cNvPr id="4" name="Päivämäärän paikkamerkki 3">
            <a:extLst>
              <a:ext uri="{FF2B5EF4-FFF2-40B4-BE49-F238E27FC236}">
                <a16:creationId xmlns:a16="http://schemas.microsoft.com/office/drawing/2014/main" id="{AFDA38D8-395D-4D9E-9E3B-61163789363B}"/>
              </a:ext>
            </a:extLst>
          </p:cNvPr>
          <p:cNvSpPr>
            <a:spLocks noGrp="1"/>
          </p:cNvSpPr>
          <p:nvPr>
            <p:ph type="dt" sz="half" idx="10"/>
          </p:nvPr>
        </p:nvSpPr>
        <p:spPr>
          <a:xfrm>
            <a:off x="8116921" y="6356351"/>
            <a:ext cx="1692672" cy="365125"/>
          </a:xfrm>
        </p:spPr>
        <p:txBody>
          <a:bodyPr anchor="ctr">
            <a:normAutofit/>
          </a:bodyPr>
          <a:lstStyle/>
          <a:p>
            <a:pPr>
              <a:spcAft>
                <a:spcPts val="600"/>
              </a:spcAft>
            </a:pPr>
            <a:fld id="{08594D80-E5C7-43E5-8C37-AFC384C4D732}" type="datetime1">
              <a:rPr lang="fi-FI" smtClean="0"/>
              <a:pPr>
                <a:spcAft>
                  <a:spcPts val="600"/>
                </a:spcAft>
              </a:pPr>
              <a:t>9.12.2020</a:t>
            </a:fld>
            <a:endParaRPr lang="en-GB"/>
          </a:p>
        </p:txBody>
      </p:sp>
      <p:sp>
        <p:nvSpPr>
          <p:cNvPr id="5" name="Dian numeron paikkamerkki 4">
            <a:extLst>
              <a:ext uri="{FF2B5EF4-FFF2-40B4-BE49-F238E27FC236}">
                <a16:creationId xmlns:a16="http://schemas.microsoft.com/office/drawing/2014/main" id="{09869C62-BD9E-49CD-82E0-874F6869BC80}"/>
              </a:ext>
            </a:extLst>
          </p:cNvPr>
          <p:cNvSpPr>
            <a:spLocks noGrp="1"/>
          </p:cNvSpPr>
          <p:nvPr>
            <p:ph type="sldNum" sz="quarter" idx="12"/>
          </p:nvPr>
        </p:nvSpPr>
        <p:spPr>
          <a:xfrm>
            <a:off x="10224459" y="6356351"/>
            <a:ext cx="1357941" cy="365125"/>
          </a:xfrm>
        </p:spPr>
        <p:txBody>
          <a:bodyPr anchor="ctr">
            <a:normAutofit/>
          </a:bodyPr>
          <a:lstStyle/>
          <a:p>
            <a:pPr>
              <a:spcAft>
                <a:spcPts val="600"/>
              </a:spcAft>
            </a:pPr>
            <a:fld id="{6CAB7FB2-350C-4D14-9041-2392A9F69A4F}" type="slidenum">
              <a:rPr lang="en-GB" smtClean="0"/>
              <a:pPr>
                <a:spcAft>
                  <a:spcPts val="600"/>
                </a:spcAft>
              </a:pPr>
              <a:t>8</a:t>
            </a:fld>
            <a:endParaRPr lang="en-GB"/>
          </a:p>
        </p:txBody>
      </p:sp>
      <p:graphicFrame>
        <p:nvGraphicFramePr>
          <p:cNvPr id="9" name="Kaavio 8">
            <a:extLst>
              <a:ext uri="{FF2B5EF4-FFF2-40B4-BE49-F238E27FC236}">
                <a16:creationId xmlns:a16="http://schemas.microsoft.com/office/drawing/2014/main" id="{24B504A7-E108-436E-A694-6D5576CC8CB2}"/>
              </a:ext>
            </a:extLst>
          </p:cNvPr>
          <p:cNvGraphicFramePr>
            <a:graphicFrameLocks/>
          </p:cNvGraphicFramePr>
          <p:nvPr>
            <p:extLst>
              <p:ext uri="{D42A27DB-BD31-4B8C-83A1-F6EECF244321}">
                <p14:modId xmlns:p14="http://schemas.microsoft.com/office/powerpoint/2010/main" val="2395923343"/>
              </p:ext>
            </p:extLst>
          </p:nvPr>
        </p:nvGraphicFramePr>
        <p:xfrm>
          <a:off x="5748820" y="1094393"/>
          <a:ext cx="6428873" cy="5478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331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75720" y="550800"/>
            <a:ext cx="7092280" cy="1143000"/>
          </a:xfrm>
        </p:spPr>
        <p:txBody>
          <a:bodyPr>
            <a:normAutofit/>
          </a:bodyPr>
          <a:lstStyle/>
          <a:p>
            <a:r>
              <a:rPr lang="fi-FI" sz="3100"/>
              <a:t>Yleishallinto</a:t>
            </a:r>
          </a:p>
        </p:txBody>
      </p:sp>
      <p:sp>
        <p:nvSpPr>
          <p:cNvPr id="3" name="Sisällön paikkamerkki 2"/>
          <p:cNvSpPr>
            <a:spLocks noGrp="1"/>
          </p:cNvSpPr>
          <p:nvPr>
            <p:ph idx="1"/>
          </p:nvPr>
        </p:nvSpPr>
        <p:spPr>
          <a:xfrm>
            <a:off x="609600" y="2757268"/>
            <a:ext cx="11155680" cy="3599083"/>
          </a:xfrm>
        </p:spPr>
        <p:txBody>
          <a:bodyPr vert="horz" lIns="91440" tIns="45720" rIns="91440" bIns="45720" rtlCol="0" anchor="t">
            <a:noAutofit/>
          </a:bodyPr>
          <a:lstStyle/>
          <a:p>
            <a:pPr indent="-285750"/>
            <a:r>
              <a:rPr lang="fi-FI" sz="1600" b="1" dirty="0">
                <a:solidFill>
                  <a:srgbClr val="000000"/>
                </a:solidFill>
              </a:rPr>
              <a:t>Asfalttikartellikartellin sovintosopimus on syntynyt ja Espoo sai vahingonkorvausta 2,7 milj. euroa</a:t>
            </a:r>
            <a:r>
              <a:rPr lang="fi-FI" sz="1600" dirty="0">
                <a:solidFill>
                  <a:srgbClr val="000000"/>
                </a:solidFill>
              </a:rPr>
              <a:t>. Kuntien Tieran Oy:n kanssa on tehty sovintosopimus ERP -palvelun käyttöönoton valmistelua ja käyttövaltuuksien ja käyttöönottomaksun maksamista koskevan sopimuksen purkamisesta. </a:t>
            </a:r>
            <a:r>
              <a:rPr lang="fi-FI" sz="1600" b="1" dirty="0">
                <a:solidFill>
                  <a:srgbClr val="000000"/>
                </a:solidFill>
              </a:rPr>
              <a:t>Vahingonkorvauksesta, saamisen alaskirjauksesta, arvonlisäverosta sekä SAP Hana-lisensseistä tehtiin 2,3  milj. euron kulukirjaukset</a:t>
            </a:r>
            <a:r>
              <a:rPr lang="fi-FI" sz="1600" dirty="0">
                <a:solidFill>
                  <a:srgbClr val="000000"/>
                </a:solidFill>
              </a:rPr>
              <a:t>. Sopimuksen mukaan Tiera palauttaa Espoolle vuosina 2020-2024 yhteensä 2,6 milj. euroa.</a:t>
            </a:r>
            <a:endParaRPr lang="fi-FI" sz="1600" dirty="0">
              <a:solidFill>
                <a:srgbClr val="000000"/>
              </a:solidFill>
              <a:cs typeface="Arial"/>
            </a:endParaRPr>
          </a:p>
          <a:p>
            <a:r>
              <a:rPr lang="fi-FI" sz="1600" dirty="0">
                <a:solidFill>
                  <a:srgbClr val="000000"/>
                </a:solidFill>
              </a:rPr>
              <a:t>Työmarkkinatuen kuntaosuuden ennuste on 24,8 milj. euroa (ylitys +6,8 milj. euroa). Työllisyyden kuntakokeilun uudeksi aloitusajankohdaksi ehdotetaan 1.3.2021 </a:t>
            </a:r>
            <a:r>
              <a:rPr lang="fi-FI" sz="1000" dirty="0"/>
              <a:t>(</a:t>
            </a:r>
            <a:r>
              <a:rPr lang="fi-FI" sz="1000" b="1" u="sng" dirty="0">
                <a:hlinkClick r:id="rId4"/>
              </a:rPr>
              <a:t>TyVM 16/2020 vp</a:t>
            </a:r>
            <a:r>
              <a:rPr lang="fi-FI" sz="1000" dirty="0"/>
              <a:t>)</a:t>
            </a:r>
            <a:endParaRPr lang="fi-FI" sz="1000" dirty="0">
              <a:solidFill>
                <a:srgbClr val="000000"/>
              </a:solidFill>
              <a:cs typeface="Arial"/>
            </a:endParaRPr>
          </a:p>
          <a:p>
            <a:pPr>
              <a:spcBef>
                <a:spcPts val="384"/>
              </a:spcBef>
            </a:pPr>
            <a:r>
              <a:rPr lang="fi-FI" sz="1600" dirty="0">
                <a:solidFill>
                  <a:srgbClr val="000000"/>
                </a:solidFill>
              </a:rPr>
              <a:t>Toimialojen ICT-kehittämis- ja leasingbudjettia on sopeutettu (tulot -6,6 milj. ja menot -7,5 milj.). Ruokapalvelujen talousmallin purkamisen vaikutus tuloihin ja menoihin -4 milj. euroa. Kulkukeskuksen toiminta käynnistyy 2021 alusta.  </a:t>
            </a:r>
            <a:endParaRPr lang="fi-FI" sz="1600" dirty="0">
              <a:solidFill>
                <a:srgbClr val="000000"/>
              </a:solidFill>
              <a:cs typeface="Arial"/>
            </a:endParaRPr>
          </a:p>
          <a:p>
            <a:r>
              <a:rPr lang="fi-FI" sz="1600" dirty="0">
                <a:solidFill>
                  <a:srgbClr val="000000"/>
                </a:solidFill>
              </a:rPr>
              <a:t>LUP: tulojen ennustetaan ylittyvän johtuen lähinnä ensihoidon laskutuksista ja Kela-korvauksista. Poikkeustilan aikana ensihoidon sekä ensivasteen tehtävämäärät ovat pienentyneet, mikä vaikuttaa tulokehitykseen. Koronasta ja ylimääräisistä suojavarusteiden hankinnoista johtuen ensihoidon menot ovat kasvaneet merkittävästi. Palvelujen ostoista, poistoista sekä vuokrista ennustetaan säästyvän mutta henkilöstökustannusten ennustetaan ylittyvän. </a:t>
            </a:r>
            <a:endParaRPr lang="fi-FI" sz="1600" dirty="0">
              <a:solidFill>
                <a:srgbClr val="000000"/>
              </a:solidFill>
              <a:cs typeface="Arial"/>
            </a:endParaRPr>
          </a:p>
        </p:txBody>
      </p:sp>
      <p:sp>
        <p:nvSpPr>
          <p:cNvPr id="4" name="Päivämäärän paikkamerkki 3"/>
          <p:cNvSpPr>
            <a:spLocks noGrp="1"/>
          </p:cNvSpPr>
          <p:nvPr>
            <p:ph type="dt" sz="half" idx="10"/>
          </p:nvPr>
        </p:nvSpPr>
        <p:spPr/>
        <p:txBody>
          <a:bodyPr/>
          <a:lstStyle/>
          <a:p>
            <a:fld id="{08594D80-E5C7-43E5-8C37-AFC384C4D732}" type="datetime1">
              <a:rPr lang="fi-FI" smtClean="0"/>
              <a:t>9.12.2020</a:t>
            </a:fld>
            <a:endParaRPr lang="fi-FI"/>
          </a:p>
        </p:txBody>
      </p:sp>
      <p:sp>
        <p:nvSpPr>
          <p:cNvPr id="5" name="Dian numeron paikkamerkki 4"/>
          <p:cNvSpPr>
            <a:spLocks noGrp="1"/>
          </p:cNvSpPr>
          <p:nvPr>
            <p:ph type="sldNum" sz="quarter" idx="12"/>
          </p:nvPr>
        </p:nvSpPr>
        <p:spPr/>
        <p:txBody>
          <a:bodyPr/>
          <a:lstStyle/>
          <a:p>
            <a:fld id="{6CAB7FB2-350C-4D14-9041-2392A9F69A4F}" type="slidenum">
              <a:rPr lang="fi-FI" smtClean="0"/>
              <a:t>9</a:t>
            </a:fld>
            <a:endParaRPr lang="fi-FI"/>
          </a:p>
        </p:txBody>
      </p:sp>
      <p:graphicFrame>
        <p:nvGraphicFramePr>
          <p:cNvPr id="6" name="Objekti 5">
            <a:extLst>
              <a:ext uri="{FF2B5EF4-FFF2-40B4-BE49-F238E27FC236}">
                <a16:creationId xmlns:a16="http://schemas.microsoft.com/office/drawing/2014/main" id="{6B992017-46AB-446F-AA2E-FCB37CA718B7}"/>
              </a:ext>
            </a:extLst>
          </p:cNvPr>
          <p:cNvGraphicFramePr>
            <a:graphicFrameLocks noChangeAspect="1"/>
          </p:cNvGraphicFramePr>
          <p:nvPr>
            <p:extLst>
              <p:ext uri="{D42A27DB-BD31-4B8C-83A1-F6EECF244321}">
                <p14:modId xmlns:p14="http://schemas.microsoft.com/office/powerpoint/2010/main" val="1455096555"/>
              </p:ext>
            </p:extLst>
          </p:nvPr>
        </p:nvGraphicFramePr>
        <p:xfrm>
          <a:off x="1878905" y="1239618"/>
          <a:ext cx="7593743" cy="1230044"/>
        </p:xfrm>
        <a:graphic>
          <a:graphicData uri="http://schemas.openxmlformats.org/presentationml/2006/ole">
            <mc:AlternateContent xmlns:mc="http://schemas.openxmlformats.org/markup-compatibility/2006">
              <mc:Choice xmlns:v="urn:schemas-microsoft-com:vml" Requires="v">
                <p:oleObj spid="_x0000_s2050" name="Worksheet" r:id="rId5" imgW="7115030" imgH="1152636" progId="Excel.Sheet.12">
                  <p:link updateAutomatic="1"/>
                </p:oleObj>
              </mc:Choice>
              <mc:Fallback>
                <p:oleObj name="Worksheet" r:id="rId5" imgW="7115030" imgH="1152636" progId="Excel.Sheet.12">
                  <p:link updateAutomatic="1"/>
                  <p:pic>
                    <p:nvPicPr>
                      <p:cNvPr id="6" name="Objekti 5">
                        <a:extLst>
                          <a:ext uri="{FF2B5EF4-FFF2-40B4-BE49-F238E27FC236}">
                            <a16:creationId xmlns:a16="http://schemas.microsoft.com/office/drawing/2014/main" id="{6B992017-46AB-446F-AA2E-FCB37CA718B7}"/>
                          </a:ext>
                        </a:extLst>
                      </p:cNvPr>
                      <p:cNvPicPr/>
                      <p:nvPr/>
                    </p:nvPicPr>
                    <p:blipFill>
                      <a:blip r:embed="rId6"/>
                      <a:stretch>
                        <a:fillRect/>
                      </a:stretch>
                    </p:blipFill>
                    <p:spPr>
                      <a:xfrm>
                        <a:off x="1878905" y="1239618"/>
                        <a:ext cx="7593743" cy="1230044"/>
                      </a:xfrm>
                      <a:prstGeom prst="rect">
                        <a:avLst/>
                      </a:prstGeom>
                    </p:spPr>
                  </p:pic>
                </p:oleObj>
              </mc:Fallback>
            </mc:AlternateContent>
          </a:graphicData>
        </a:graphic>
      </p:graphicFrame>
    </p:spTree>
    <p:extLst>
      <p:ext uri="{BB962C8B-B14F-4D97-AF65-F5344CB8AC3E}">
        <p14:creationId xmlns:p14="http://schemas.microsoft.com/office/powerpoint/2010/main" val="2240824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33c078ab-f7c2-4f60-809e-dc363532ae51"/>
</p:tagLst>
</file>

<file path=ppt/theme/theme1.xml><?xml version="1.0" encoding="utf-8"?>
<a:theme xmlns:a="http://schemas.openxmlformats.org/drawingml/2006/main" name="Blank">
  <a:themeElements>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1 Espoon PowerPoint-malli">
  <a:themeElements>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spoon kaupunki">
  <a:themeElements>
    <a:clrScheme name="Espoon kaupunki">
      <a:dk1>
        <a:srgbClr val="000000"/>
      </a:dk1>
      <a:lt1>
        <a:sysClr val="window" lastClr="FFFFFF"/>
      </a:lt1>
      <a:dk2>
        <a:srgbClr val="0050BB"/>
      </a:dk2>
      <a:lt2>
        <a:srgbClr val="EEECE1"/>
      </a:lt2>
      <a:accent1>
        <a:srgbClr val="249FFF"/>
      </a:accent1>
      <a:accent2>
        <a:srgbClr val="0050BB"/>
      </a:accent2>
      <a:accent3>
        <a:srgbClr val="FF7300"/>
      </a:accent3>
      <a:accent4>
        <a:srgbClr val="C6DB00"/>
      </a:accent4>
      <a:accent5>
        <a:srgbClr val="DB0C41"/>
      </a:accent5>
      <a:accent6>
        <a:srgbClr val="FFCE00"/>
      </a:accent6>
      <a:hlink>
        <a:srgbClr val="0050BB"/>
      </a:hlink>
      <a:folHlink>
        <a:srgbClr val="800080"/>
      </a:folHlink>
    </a:clrScheme>
    <a:fontScheme name="Espoo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solidFill>
              <a:schemeClr val="tx1"/>
            </a:solidFill>
          </a:defRPr>
        </a:defPPr>
      </a:lstStyle>
    </a:txDef>
  </a:objectDefaults>
  <a:extraClrSchemeLst/>
  <a:extLst>
    <a:ext uri="{05A4C25C-085E-4340-85A3-A5531E510DB2}">
      <thm15:themeFamily xmlns:thm15="http://schemas.microsoft.com/office/thememl/2012/main" name="Espoon PowerPoint-malli 16_9.potx" id="{2A33140C-5A3C-42C9-BFBD-E86E25E8EFE0}" vid="{2B2CB6B0-B606-4A90-8B7C-6AF7B808470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themeOverride>
</file>

<file path=ppt/theme/themeOverride3.xml><?xml version="1.0" encoding="utf-8"?>
<a:themeOverride xmlns:a="http://schemas.openxmlformats.org/drawingml/2006/main">
  <a:clrScheme name="Espoon kaupunki">
    <a:dk1>
      <a:sysClr val="windowText" lastClr="000000"/>
    </a:dk1>
    <a:lt1>
      <a:sysClr val="window" lastClr="FFFFFF"/>
    </a:lt1>
    <a:dk2>
      <a:srgbClr val="1F497D"/>
    </a:dk2>
    <a:lt2>
      <a:srgbClr val="EEECE1"/>
    </a:lt2>
    <a:accent1>
      <a:srgbClr val="0050BB"/>
    </a:accent1>
    <a:accent2>
      <a:srgbClr val="FFCE00"/>
    </a:accent2>
    <a:accent3>
      <a:srgbClr val="249FFF"/>
    </a:accent3>
    <a:accent4>
      <a:srgbClr val="C6DB00"/>
    </a:accent4>
    <a:accent5>
      <a:srgbClr val="FF7300"/>
    </a:accent5>
    <a:accent6>
      <a:srgbClr val="DB0C41"/>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94BCDBB6AD543AF7E870CCCCE8014" ma:contentTypeVersion="13" ma:contentTypeDescription="Create a new document." ma:contentTypeScope="" ma:versionID="957d87d661d6be4d187600e481792fc7">
  <xsd:schema xmlns:xsd="http://www.w3.org/2001/XMLSchema" xmlns:xs="http://www.w3.org/2001/XMLSchema" xmlns:p="http://schemas.microsoft.com/office/2006/metadata/properties" xmlns:ns3="4ea3ec3c-379b-4cdb-bd7d-4094d328d168" xmlns:ns4="f77b929d-42b5-4840-92df-b3fef0f29019" targetNamespace="http://schemas.microsoft.com/office/2006/metadata/properties" ma:root="true" ma:fieldsID="e4ca7ffa2958ebb2deccbc7866293da9" ns3:_="" ns4:_="">
    <xsd:import namespace="4ea3ec3c-379b-4cdb-bd7d-4094d328d168"/>
    <xsd:import namespace="f77b929d-42b5-4840-92df-b3fef0f290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3ec3c-379b-4cdb-bd7d-4094d328d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7b929d-42b5-4840-92df-b3fef0f2901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8490D-8153-4B5F-A0A9-6080684C74E4}">
  <ds:schemaRefs>
    <ds:schemaRef ds:uri="http://schemas.microsoft.com/sharepoint/v3/contenttype/forms"/>
  </ds:schemaRefs>
</ds:datastoreItem>
</file>

<file path=customXml/itemProps2.xml><?xml version="1.0" encoding="utf-8"?>
<ds:datastoreItem xmlns:ds="http://schemas.openxmlformats.org/officeDocument/2006/customXml" ds:itemID="{DF30289E-D9CA-4213-B2DC-3143BB93A4D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ea3ec3c-379b-4cdb-bd7d-4094d328d168"/>
    <ds:schemaRef ds:uri="http://purl.org/dc/terms/"/>
    <ds:schemaRef ds:uri="http://schemas.openxmlformats.org/package/2006/metadata/core-properties"/>
    <ds:schemaRef ds:uri="f77b929d-42b5-4840-92df-b3fef0f29019"/>
    <ds:schemaRef ds:uri="http://www.w3.org/XML/1998/namespace"/>
    <ds:schemaRef ds:uri="http://purl.org/dc/dcmitype/"/>
  </ds:schemaRefs>
</ds:datastoreItem>
</file>

<file path=customXml/itemProps3.xml><?xml version="1.0" encoding="utf-8"?>
<ds:datastoreItem xmlns:ds="http://schemas.openxmlformats.org/officeDocument/2006/customXml" ds:itemID="{C2F25C9D-536D-4AB1-BFAF-FF5F4C8182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3ec3c-379b-4cdb-bd7d-4094d328d168"/>
    <ds:schemaRef ds:uri="f77b929d-42b5-4840-92df-b3fef0f29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TotalTime>
  <Words>1639</Words>
  <Application>Microsoft Office PowerPoint</Application>
  <PresentationFormat>Laajakuva</PresentationFormat>
  <Paragraphs>149</Paragraphs>
  <Slides>17</Slides>
  <Notes>9</Notes>
  <HiddenSlides>0</HiddenSlides>
  <MMClips>0</MMClips>
  <ScaleCrop>false</ScaleCrop>
  <HeadingPairs>
    <vt:vector size="8" baseType="variant">
      <vt:variant>
        <vt:lpstr>Käytetyt fontit</vt:lpstr>
      </vt:variant>
      <vt:variant>
        <vt:i4>3</vt:i4>
      </vt:variant>
      <vt:variant>
        <vt:lpstr>Teema</vt:lpstr>
      </vt:variant>
      <vt:variant>
        <vt:i4>3</vt:i4>
      </vt:variant>
      <vt:variant>
        <vt:lpstr>Linkit</vt:lpstr>
      </vt:variant>
      <vt:variant>
        <vt:i4>10</vt:i4>
      </vt:variant>
      <vt:variant>
        <vt:lpstr>Dian otsikot</vt:lpstr>
      </vt:variant>
      <vt:variant>
        <vt:i4>17</vt:i4>
      </vt:variant>
    </vt:vector>
  </HeadingPairs>
  <TitlesOfParts>
    <vt:vector size="33" baseType="lpstr">
      <vt:lpstr>Arial</vt:lpstr>
      <vt:lpstr>Arial Narrow</vt:lpstr>
      <vt:lpstr>Calibri</vt:lpstr>
      <vt:lpstr>Blank</vt:lpstr>
      <vt:lpstr>01 Espoon PowerPoint-malli</vt:lpstr>
      <vt:lpstr>1_Espoon kaupunki</vt:lpstr>
      <vt:lpstr>https://espoo365.sharepoint.com/sites/taloussuunnittelun_ja_seurannan_prosessi-yhteiset/Kuukausiraportit2/Kuukausiraportin%20graafit%202020.xlsx!väestönkasvu![Kuukausiraportin graafit 2020.xlsx]väestönkasvu Kaavio 2</vt:lpstr>
      <vt:lpstr>https://espoo365.sharepoint.com/sites/taloussuunnittelun_ja_seurannan_prosessi-yhteiset/Kuukausiraportit2/Kuukausiraportin%20graafit%202020.xlsx!väestönkasvu![Kuukausiraportin graafit 2020.xlsx]väestönkasvu Kaavio 1</vt:lpstr>
      <vt:lpstr>file:///\\espfpmp01.espoo.ad.city\clausion.fpm\Raporttipaketit\KH-raportti\Data\1_lyhyt.xlsx!Tuloslaskelma!R9S2:R323S11</vt:lpstr>
      <vt:lpstr>file:///\\espfpmp01.espoo.ad.city\clausion.fpm\Raporttipaketit\KH-raportti\Data\2_lyhyt.xlsx!Tuloslaskelma!R9S2:R323S11</vt:lpstr>
      <vt:lpstr>file:///\\espfpmp01.espoo.ad.city\clausion.fpm\Raporttipaketit\KH-raportti\Data\3_lyhyt.xlsx!Tuloslaskelma!R9S2:R323S11</vt:lpstr>
      <vt:lpstr>file:///\\espfpmp01.espoo.ad.city\clausion.fpm\Raporttipaketit\KH-raportti\Data\B4_lyhyt.xlsx!Tuloslaskelma!R9S2:R323S11</vt:lpstr>
      <vt:lpstr>file:///\\espfpmp01.espoo.ad.city\clausion.fpm\Raporttipaketit\KH-raportti\Data\71_lyhyt.xlsx!Tuloslaskelma!R9S2:R324S11</vt:lpstr>
      <vt:lpstr>file:///\\espfpmp01.espoo.ad.city\clausion.fpm\Raporttipaketit\KH-raportti\Data\9999_lyhyt.xlsx!Tuloslaskelma!R9S2:R415S14</vt:lpstr>
      <vt:lpstr>file:///\\espfpmp01.espoo.ad.city\clausion.fpm\Raporttipaketit\KH-raportti\Data\9999.xls!Tuloslaskelma!R9S2:R433S14</vt:lpstr>
      <vt:lpstr>\\espfpmp01.espoo.ad.city\clausion.fpm\Raporttipaketit\KH-raportti\Data\Investoinnit_lyhyt.xlsx!Raportti!R10S4:R54S11</vt:lpstr>
      <vt:lpstr>Kuukausiraportti  Tammi- marraskuu 2020    </vt:lpstr>
      <vt:lpstr>Väestön kasvu hidastunut edellisestä vuodesta</vt:lpstr>
      <vt:lpstr>Työttömyyden lasku hidastunut, lokakuussa työttömiä yli 1,6-kertainen määrä vuodentakaiseen verrattuna</vt:lpstr>
      <vt:lpstr>Valtio tukenut kuntia mittavasti 2020 </vt:lpstr>
      <vt:lpstr>Verotulot toteutuvat talousarvion mukaisesti, valtionosuudet ylittyvät 105 M€</vt:lpstr>
      <vt:lpstr>Verotulojen kasvu ylittänyt odotukset koko maassa, kasvu hidastuu 2021 </vt:lpstr>
      <vt:lpstr>Henkilöstö </vt:lpstr>
      <vt:lpstr>Toimintamenojen ja - tulojen kehitys 2020  </vt:lpstr>
      <vt:lpstr>Yleishallinto</vt:lpstr>
      <vt:lpstr>Sosiaali- ja terveystoimi</vt:lpstr>
      <vt:lpstr>Sivistystoimi</vt:lpstr>
      <vt:lpstr>Tekninen ja ympäristötoimi (ilman nettoyksikköjä)</vt:lpstr>
      <vt:lpstr>  Tilapalvelut-liikelaitos</vt:lpstr>
      <vt:lpstr>Kaupungin tulosennuste negatiivinen</vt:lpstr>
      <vt:lpstr>Tuloslaskelmaerittely</vt:lpstr>
      <vt:lpstr>Investoinnit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Kuukausiraportti  Tammi- marraskuu 2020    </dc:title>
  <dc:creator>Ojavuo Pia</dc:creator>
  <cp:lastModifiedBy>Ojavuo Pia</cp:lastModifiedBy>
  <cp:revision>1</cp:revision>
  <dcterms:created xsi:type="dcterms:W3CDTF">2020-12-09T14:31:12Z</dcterms:created>
  <dcterms:modified xsi:type="dcterms:W3CDTF">2020-12-09T21:34:30Z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DocumentType">
    <vt:lpwstr/>
  </property>
  <property fmtid="{D5CDD505-2E9C-101B-9397-08002B2CF9AE}" pid="4" name="ContentTypeId">
    <vt:lpwstr>0x0101001AF94BCDBB6AD543AF7E870CCCCE8014</vt:lpwstr>
  </property>
</Properties>
</file>